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</p:sldMasterIdLst>
  <p:notesMasterIdLst>
    <p:notesMasterId r:id="rId18"/>
  </p:notesMasterIdLst>
  <p:handoutMasterIdLst>
    <p:handoutMasterId r:id="rId19"/>
  </p:handoutMasterIdLst>
  <p:sldIdLst>
    <p:sldId id="269" r:id="rId4"/>
    <p:sldId id="300" r:id="rId5"/>
    <p:sldId id="301" r:id="rId6"/>
    <p:sldId id="307" r:id="rId7"/>
    <p:sldId id="302" r:id="rId8"/>
    <p:sldId id="305" r:id="rId9"/>
    <p:sldId id="306" r:id="rId10"/>
    <p:sldId id="310" r:id="rId11"/>
    <p:sldId id="312" r:id="rId12"/>
    <p:sldId id="314" r:id="rId13"/>
    <p:sldId id="313" r:id="rId14"/>
    <p:sldId id="311" r:id="rId15"/>
    <p:sldId id="304" r:id="rId16"/>
    <p:sldId id="268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CCECFF"/>
    <a:srgbClr val="00CC99"/>
    <a:srgbClr val="00FF99"/>
    <a:srgbClr val="CCFF33"/>
    <a:srgbClr val="99FF33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82" autoAdjust="0"/>
    <p:restoredTop sz="96366" autoAdjust="0"/>
  </p:normalViewPr>
  <p:slideViewPr>
    <p:cSldViewPr>
      <p:cViewPr varScale="1">
        <p:scale>
          <a:sx n="92" d="100"/>
          <a:sy n="92" d="100"/>
        </p:scale>
        <p:origin x="1572" y="78"/>
      </p:cViewPr>
      <p:guideLst>
        <p:guide orient="horz" pos="217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1D870-AA1F-4C9E-ACA9-BC346A516FDC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0AF4F-CC95-4414-A4D7-2E5661EF8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946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a typeface="+mn-ea"/>
              </a:defRPr>
            </a:lvl1pPr>
          </a:lstStyle>
          <a:p>
            <a:pPr>
              <a:defRPr/>
            </a:pPr>
            <a:fld id="{8BE9D22F-860E-4157-8D0B-48BC7220A084}" type="datetime1">
              <a:rPr lang="zh-CN" altLang="en-US"/>
              <a:pPr>
                <a:defRPr/>
              </a:pPr>
              <a:t>2019/4/16</a:t>
            </a:fld>
            <a:endParaRPr lang="zh-CN" altLang="en-US"/>
          </a:p>
        </p:txBody>
      </p:sp>
      <p:sp>
        <p:nvSpPr>
          <p:cNvPr id="410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>
                <a:ea typeface="+mn-ea"/>
              </a:defRPr>
            </a:lvl1pPr>
          </a:lstStyle>
          <a:p>
            <a:pPr>
              <a:defRPr/>
            </a:pPr>
            <a:fld id="{C724952D-542F-47EB-9D20-AEBAF1183A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102" name="备注占位符 10"/>
          <p:cNvSpPr>
            <a:spLocks noGrp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zh-CN" altLang="en-US">
                <a:ea typeface="+mn-ea"/>
              </a:rPr>
              <a:t>单击此处编辑母版文本样式</a:t>
            </a:r>
          </a:p>
          <a:p>
            <a:pPr>
              <a:defRPr/>
            </a:pPr>
            <a:r>
              <a:rPr lang="zh-CN" altLang="en-US">
                <a:ea typeface="+mn-ea"/>
              </a:rPr>
              <a:t>第二级</a:t>
            </a:r>
          </a:p>
          <a:p>
            <a:pPr>
              <a:defRPr/>
            </a:pPr>
            <a:r>
              <a:rPr lang="zh-CN" altLang="en-US">
                <a:ea typeface="+mn-ea"/>
              </a:rPr>
              <a:t>第三级</a:t>
            </a:r>
          </a:p>
          <a:p>
            <a:pPr>
              <a:defRPr/>
            </a:pPr>
            <a:r>
              <a:rPr lang="zh-CN" altLang="en-US">
                <a:ea typeface="+mn-ea"/>
              </a:rPr>
              <a:t>第四级</a:t>
            </a:r>
          </a:p>
          <a:p>
            <a:pPr>
              <a:defRPr/>
            </a:pPr>
            <a:r>
              <a:rPr lang="zh-CN" altLang="en-US">
                <a:ea typeface="+mn-ea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671871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E9D22F-860E-4157-8D0B-48BC7220A08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2019/4/16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24952D-542F-47EB-9D20-AEBAF1183A4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11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BE9D22F-860E-4157-8D0B-48BC7220A084}" type="datetime1">
              <a:rPr lang="zh-CN" altLang="en-US" smtClean="0"/>
              <a:pPr>
                <a:defRPr/>
              </a:pPr>
              <a:t>2019/4/16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24952D-542F-47EB-9D20-AEBAF1183A4E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180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BE9D22F-860E-4157-8D0B-48BC7220A084}" type="datetime1">
              <a:rPr lang="zh-CN" altLang="en-US" smtClean="0"/>
              <a:pPr>
                <a:defRPr/>
              </a:pPr>
              <a:t>2019/4/16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24952D-542F-47EB-9D20-AEBAF1183A4E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222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E9D22F-860E-4157-8D0B-48BC7220A08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2019/4/16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24952D-542F-47EB-9D20-AEBAF1183A4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0541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E9D22F-860E-4157-8D0B-48BC7220A08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2019/4/16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24952D-542F-47EB-9D20-AEBAF1183A4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34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E9D22F-860E-4157-8D0B-48BC7220A08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2019/4/16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24952D-542F-47EB-9D20-AEBAF1183A4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328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BE9D22F-860E-4157-8D0B-48BC7220A084}" type="datetime1">
              <a:rPr lang="zh-CN" altLang="en-US" smtClean="0"/>
              <a:pPr>
                <a:defRPr/>
              </a:pPr>
              <a:t>2019/4/16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24952D-542F-47EB-9D20-AEBAF1183A4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72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BE9D22F-860E-4157-8D0B-48BC7220A084}" type="datetime1">
              <a:rPr lang="zh-CN" altLang="en-US" smtClean="0"/>
              <a:pPr>
                <a:defRPr/>
              </a:pPr>
              <a:t>2019/4/16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24952D-542F-47EB-9D20-AEBAF1183A4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380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BE9D22F-860E-4157-8D0B-48BC7220A084}" type="datetime1">
              <a:rPr lang="zh-CN" altLang="en-US" smtClean="0"/>
              <a:pPr>
                <a:defRPr/>
              </a:pPr>
              <a:t>2019/4/16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24952D-542F-47EB-9D20-AEBAF1183A4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64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BE9D22F-860E-4157-8D0B-48BC7220A084}" type="datetime1">
              <a:rPr lang="zh-CN" altLang="en-US" smtClean="0"/>
              <a:pPr>
                <a:defRPr/>
              </a:pPr>
              <a:t>2019/4/16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24952D-542F-47EB-9D20-AEBAF1183A4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72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BE9D22F-860E-4157-8D0B-48BC7220A084}" type="datetime1">
              <a:rPr lang="zh-CN" altLang="en-US" smtClean="0"/>
              <a:pPr>
                <a:defRPr/>
              </a:pPr>
              <a:t>2019/4/16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24952D-542F-47EB-9D20-AEBAF1183A4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1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6"/>
            <a:ext cx="8229600" cy="731520"/>
          </a:xfrm>
          <a:prstGeom prst="rect">
            <a:avLst/>
          </a:prstGeom>
        </p:spPr>
        <p:txBody>
          <a:bodyPr/>
          <a:lstStyle>
            <a:lvl1pPr>
              <a:defRPr sz="3500" baseline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 eaLnBrk="1" hangingPunct="1"/>
            <a:r>
              <a:rPr lang="zh-CN" altLang="en-US" sz="3500" dirty="0">
                <a:solidFill>
                  <a:srgbClr val="FF0000"/>
                </a:solidFill>
                <a:ea typeface="黑体" pitchFamily="49" charset="-122"/>
              </a:rPr>
              <a:t>主标题 红色黑体简体，最大为35pt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7991" y="3140868"/>
            <a:ext cx="8229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eaLnBrk="1" hangingPunct="1"/>
            <a:r>
              <a:rPr lang="zh-CN" altLang="en-US" sz="2500" dirty="0">
                <a:ea typeface="黑体" pitchFamily="49" charset="-122"/>
              </a:rPr>
              <a:t>标题 黑色黑体简体, 两行字体最大为25pt</a:t>
            </a:r>
          </a:p>
        </p:txBody>
      </p:sp>
    </p:spTree>
    <p:extLst>
      <p:ext uri="{BB962C8B-B14F-4D97-AF65-F5344CB8AC3E}">
        <p14:creationId xmlns:p14="http://schemas.microsoft.com/office/powerpoint/2010/main" val="44322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136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652496" y="2087997"/>
            <a:ext cx="3200400" cy="548640"/>
          </a:xfrm>
          <a:prstGeom prst="rect">
            <a:avLst/>
          </a:prstGeom>
        </p:spPr>
        <p:txBody>
          <a:bodyPr/>
          <a:lstStyle>
            <a:lvl1pPr algn="r">
              <a:defRPr sz="3500" b="1">
                <a:solidFill>
                  <a:srgbClr val="FF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652494" y="2924769"/>
            <a:ext cx="3200400" cy="5486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 baseline="0"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zh-CN" sz="2100" dirty="0"/>
              <a:t>www.tcl.com</a:t>
            </a:r>
            <a:endParaRPr lang="en-US" altLang="zh-CN" sz="2100" dirty="0"/>
          </a:p>
        </p:txBody>
      </p:sp>
    </p:spTree>
    <p:extLst>
      <p:ext uri="{BB962C8B-B14F-4D97-AF65-F5344CB8AC3E}">
        <p14:creationId xmlns:p14="http://schemas.microsoft.com/office/powerpoint/2010/main" val="2056906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0757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40053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980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62713" y="1340043"/>
            <a:ext cx="5114343" cy="73152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单击此处编辑目录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762713" y="2276472"/>
            <a:ext cx="6400800" cy="1752600"/>
          </a:xfrm>
          <a:prstGeom prst="rect">
            <a:avLst/>
          </a:prstGeom>
        </p:spPr>
        <p:txBody>
          <a:bodyPr/>
          <a:lstStyle>
            <a:lvl1pPr marL="274320" indent="-274320" algn="l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  <a:defRPr sz="180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>
                <a:ea typeface="黑体" pitchFamily="49" charset="-122"/>
              </a:rPr>
              <a:t>黑色黑体</a:t>
            </a:r>
            <a:r>
              <a:rPr lang="zh-CN" altLang="en-US" dirty="0">
                <a:ea typeface="黑体" pitchFamily="49" charset="-122"/>
                <a:sym typeface="Arial" charset="0"/>
              </a:rPr>
              <a:t>简体，</a:t>
            </a:r>
            <a:r>
              <a:rPr lang="en-US" altLang="zh-CN" dirty="0" err="1">
                <a:ea typeface="黑体" pitchFamily="49" charset="-122"/>
                <a:sym typeface="Arial" charset="0"/>
              </a:rPr>
              <a:t>最大为</a:t>
            </a:r>
            <a:r>
              <a:rPr lang="zh-CN" altLang="en-US" dirty="0">
                <a:ea typeface="黑体" pitchFamily="49" charset="-122"/>
                <a:sym typeface="Arial" charset="0"/>
              </a:rPr>
              <a:t>18pt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59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380654"/>
            <a:ext cx="8229600" cy="457200"/>
          </a:xfrm>
          <a:prstGeom prst="rect">
            <a:avLst/>
          </a:prstGeom>
        </p:spPr>
        <p:txBody>
          <a:bodyPr/>
          <a:lstStyle>
            <a:lvl1pPr algn="l">
              <a:defRPr sz="2400" b="0" baseline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 eaLnBrk="1" hangingPunct="1"/>
            <a:r>
              <a:rPr lang="zh-CN" altLang="en-US" sz="2500" dirty="0">
                <a:solidFill>
                  <a:srgbClr val="FF0000"/>
                </a:solidFill>
                <a:ea typeface="黑体" pitchFamily="49" charset="-122"/>
              </a:rPr>
              <a:t>主标题字体为红色黑体简体，大小2</a:t>
            </a:r>
            <a:r>
              <a:rPr lang="en-US" altLang="zh-CN" sz="2500" dirty="0">
                <a:solidFill>
                  <a:srgbClr val="FF0000"/>
                </a:solidFill>
                <a:ea typeface="黑体" pitchFamily="49" charset="-122"/>
              </a:rPr>
              <a:t>5</a:t>
            </a:r>
            <a:r>
              <a:rPr lang="zh-CN" altLang="en-US" sz="2500" dirty="0">
                <a:solidFill>
                  <a:srgbClr val="FF0000"/>
                </a:solidFill>
                <a:ea typeface="黑体" pitchFamily="49" charset="-122"/>
              </a:rPr>
              <a:t>pt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66119" y="1046138"/>
            <a:ext cx="8229600" cy="4525963"/>
          </a:xfrm>
          <a:prstGeom prst="rect">
            <a:avLst/>
          </a:prstGeom>
        </p:spPr>
        <p:txBody>
          <a:bodyPr/>
          <a:lstStyle>
            <a:lvl1pPr marL="274320" indent="-274320">
              <a:spcBef>
                <a:spcPts val="0"/>
              </a:spcBef>
              <a:buFont typeface="Wingdings" panose="05000000000000000000" pitchFamily="2" charset="2"/>
              <a:buChar char="Ø"/>
              <a:defRPr sz="1800" baseline="0">
                <a:latin typeface="Calibri" panose="020F0502020204030204" pitchFamily="34" charset="0"/>
                <a:ea typeface="华文细黑" panose="02010600040101010101" pitchFamily="2" charset="-122"/>
              </a:defRPr>
            </a:lvl1pPr>
            <a:lvl2pPr marL="548640" indent="-274320">
              <a:spcBef>
                <a:spcPts val="0"/>
              </a:spcBef>
              <a:buFont typeface="Calibri" panose="020F0502020204030204" pitchFamily="34" charset="0"/>
              <a:buChar char="•"/>
              <a:defRPr sz="1600" baseline="0">
                <a:latin typeface="Calibri" panose="020F0502020204030204" pitchFamily="34" charset="0"/>
                <a:ea typeface="华文细黑" panose="02010600040101010101" pitchFamily="2" charset="-122"/>
              </a:defRPr>
            </a:lvl2pPr>
            <a:lvl3pPr marL="822960" indent="-274320">
              <a:spcBef>
                <a:spcPts val="0"/>
              </a:spcBef>
              <a:buFont typeface="Calibri" panose="020F0502020204030204" pitchFamily="34" charset="0"/>
              <a:buChar char="‐"/>
              <a:defRPr sz="1400" baseline="0">
                <a:latin typeface="Calibri" panose="020F0502020204030204" pitchFamily="34" charset="0"/>
                <a:ea typeface="华文细黑" panose="02010600040101010101" pitchFamily="2" charset="-122"/>
              </a:defRPr>
            </a:lvl3pPr>
            <a:lvl4pPr marL="1097280" indent="-274320">
              <a:spcBef>
                <a:spcPts val="0"/>
              </a:spcBef>
              <a:buFont typeface="Calibri" panose="020F0502020204030204" pitchFamily="34" charset="0"/>
              <a:buChar char="›"/>
              <a:defRPr sz="1200" baseline="0">
                <a:latin typeface="Calibri" panose="020F0502020204030204" pitchFamily="34" charset="0"/>
                <a:ea typeface="华文细黑" panose="02010600040101010101" pitchFamily="2" charset="-122"/>
              </a:defRPr>
            </a:lvl4pPr>
            <a:lvl5pPr marL="1371600" indent="-274320">
              <a:spcBef>
                <a:spcPts val="0"/>
              </a:spcBef>
              <a:defRPr sz="1200" baseline="0">
                <a:latin typeface="Calibri" panose="020F0502020204030204" pitchFamily="34" charset="0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 dirty="0">
                <a:ea typeface="华文细黑" pitchFamily="2" charset="-122"/>
              </a:rPr>
              <a:t>正文字体为细黑简体, 大小18pt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6000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380654"/>
            <a:ext cx="8229600" cy="457200"/>
          </a:xfrm>
          <a:prstGeom prst="rect">
            <a:avLst/>
          </a:prstGeom>
        </p:spPr>
        <p:txBody>
          <a:bodyPr/>
          <a:lstStyle>
            <a:lvl1pPr algn="l">
              <a:defRPr sz="2400" b="0" baseline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z="2500" dirty="0">
                <a:solidFill>
                  <a:srgbClr val="FF0000"/>
                </a:solidFill>
                <a:ea typeface="黑体" pitchFamily="49" charset="-122"/>
              </a:rPr>
              <a:t>主标题字体为红色黑体简体，大小2</a:t>
            </a:r>
            <a:r>
              <a:rPr lang="en-US" altLang="zh-CN" sz="2500" dirty="0">
                <a:solidFill>
                  <a:srgbClr val="FF0000"/>
                </a:solidFill>
                <a:ea typeface="黑体" pitchFamily="49" charset="-122"/>
              </a:rPr>
              <a:t>5</a:t>
            </a:r>
            <a:r>
              <a:rPr lang="zh-CN" altLang="en-US" sz="2500" dirty="0">
                <a:solidFill>
                  <a:srgbClr val="FF0000"/>
                </a:solidFill>
                <a:ea typeface="黑体" pitchFamily="49" charset="-122"/>
              </a:rPr>
              <a:t>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66119" y="1046138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latin typeface="Calibri" panose="020F0502020204030204" pitchFamily="34" charset="0"/>
                <a:ea typeface="华文细黑" panose="02010600040101010101" pitchFamily="2" charset="-122"/>
              </a:defRPr>
            </a:lvl1pPr>
            <a:lvl2pPr marL="457200" indent="0">
              <a:spcBef>
                <a:spcPts val="0"/>
              </a:spcBef>
              <a:buNone/>
              <a:defRPr sz="1600" baseline="0">
                <a:latin typeface="Calibri" panose="020F0502020204030204" pitchFamily="34" charset="0"/>
                <a:ea typeface="华文细黑" panose="02010600040101010101" pitchFamily="2" charset="-122"/>
              </a:defRPr>
            </a:lvl2pPr>
            <a:lvl3pPr marL="914400" indent="0">
              <a:spcBef>
                <a:spcPts val="0"/>
              </a:spcBef>
              <a:buNone/>
              <a:defRPr sz="1400" baseline="0">
                <a:latin typeface="Calibri" panose="020F0502020204030204" pitchFamily="34" charset="0"/>
                <a:ea typeface="华文细黑" panose="02010600040101010101" pitchFamily="2" charset="-122"/>
              </a:defRPr>
            </a:lvl3pPr>
            <a:lvl4pPr marL="1371600" indent="0">
              <a:spcBef>
                <a:spcPts val="0"/>
              </a:spcBef>
              <a:buNone/>
              <a:defRPr sz="1200" baseline="0">
                <a:latin typeface="Calibri" panose="020F0502020204030204" pitchFamily="34" charset="0"/>
                <a:ea typeface="华文细黑" panose="02010600040101010101" pitchFamily="2" charset="-122"/>
              </a:defRPr>
            </a:lvl4pPr>
            <a:lvl5pPr marL="1828800" indent="0">
              <a:spcBef>
                <a:spcPts val="0"/>
              </a:spcBef>
              <a:buNone/>
              <a:defRPr sz="1200" baseline="0">
                <a:latin typeface="Calibri" panose="020F0502020204030204" pitchFamily="34" charset="0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 dirty="0">
                <a:ea typeface="华文细黑" pitchFamily="2" charset="-122"/>
              </a:rPr>
              <a:t>正文字体为细黑简体, 大小18pt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732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6119" y="385261"/>
            <a:ext cx="8229600" cy="457200"/>
          </a:xfrm>
          <a:prstGeom prst="rect">
            <a:avLst/>
          </a:prstGeom>
        </p:spPr>
        <p:txBody>
          <a:bodyPr/>
          <a:lstStyle>
            <a:lvl1pPr algn="l">
              <a:defRPr lang="zh-CN" altLang="en-US" sz="2500" b="0" baseline="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 lvl="0" algn="l"/>
            <a:r>
              <a:rPr lang="zh-CN" altLang="en-US" sz="2500" dirty="0">
                <a:solidFill>
                  <a:srgbClr val="FF0000"/>
                </a:solidFill>
                <a:ea typeface="黑体" pitchFamily="49" charset="-122"/>
              </a:rPr>
              <a:t>主标题字体为红色黑体简体，大小2</a:t>
            </a:r>
            <a:r>
              <a:rPr lang="en-US" altLang="zh-CN" sz="2500" dirty="0">
                <a:solidFill>
                  <a:srgbClr val="FF0000"/>
                </a:solidFill>
                <a:ea typeface="黑体" pitchFamily="49" charset="-122"/>
              </a:rPr>
              <a:t>5</a:t>
            </a:r>
            <a:r>
              <a:rPr lang="zh-CN" altLang="en-US" sz="2500" dirty="0">
                <a:solidFill>
                  <a:srgbClr val="FF0000"/>
                </a:solidFill>
                <a:ea typeface="黑体" pitchFamily="49" charset="-122"/>
              </a:rPr>
              <a:t>pt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03628"/>
            <a:ext cx="4040188" cy="4572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1471451"/>
            <a:ext cx="4040188" cy="3951288"/>
          </a:xfrm>
          <a:prstGeom prst="rect">
            <a:avLst/>
          </a:prstGeom>
        </p:spPr>
        <p:txBody>
          <a:bodyPr/>
          <a:lstStyle>
            <a:lvl1pPr marL="274320" indent="-274320">
              <a:defRPr lang="zh-CN" altLang="en-US" sz="1800" baseline="0" dirty="0" smtClean="0">
                <a:latin typeface="Calibri" panose="020F0502020204030204" pitchFamily="34" charset="0"/>
                <a:ea typeface="华文细黑" panose="02010600040101010101" pitchFamily="2" charset="-122"/>
              </a:defRPr>
            </a:lvl1pPr>
            <a:lvl2pPr marL="548640" indent="-274320">
              <a:buFont typeface="Calibri" panose="020F0502020204030204" pitchFamily="34" charset="0"/>
              <a:buChar char="•"/>
              <a:defRPr lang="zh-CN" altLang="en-US" sz="1600" baseline="0" dirty="0" smtClean="0">
                <a:latin typeface="Calibri" panose="020F0502020204030204" pitchFamily="34" charset="0"/>
                <a:ea typeface="华文细黑" panose="02010600040101010101" pitchFamily="2" charset="-122"/>
              </a:defRPr>
            </a:lvl2pPr>
            <a:lvl3pPr marL="822960" indent="-274320">
              <a:buFont typeface="Calibri" panose="020F0502020204030204" pitchFamily="34" charset="0"/>
              <a:buChar char="‐"/>
              <a:defRPr lang="zh-CN" altLang="en-US" sz="1400" baseline="0" dirty="0" smtClean="0">
                <a:latin typeface="Calibri" panose="020F0502020204030204" pitchFamily="34" charset="0"/>
                <a:ea typeface="华文细黑" panose="02010600040101010101" pitchFamily="2" charset="-122"/>
              </a:defRPr>
            </a:lvl3pPr>
            <a:lvl4pPr marL="1097280" indent="-274320">
              <a:buFont typeface="Calibri" panose="020F0502020204030204" pitchFamily="34" charset="0"/>
              <a:buChar char="›"/>
              <a:defRPr lang="zh-CN" altLang="en-US" sz="1200" baseline="0" dirty="0" smtClean="0">
                <a:latin typeface="Calibri" panose="020F0502020204030204" pitchFamily="34" charset="0"/>
                <a:ea typeface="华文细黑" panose="02010600040101010101" pitchFamily="2" charset="-122"/>
              </a:defRPr>
            </a:lvl4pPr>
            <a:lvl5pPr marL="1371600" indent="-274320">
              <a:defRPr lang="zh-CN" altLang="en-US" sz="1200" baseline="0" dirty="0">
                <a:latin typeface="Calibri" panose="020F0502020204030204" pitchFamily="34" charset="0"/>
                <a:ea typeface="华文细黑" panose="02010600040101010101" pitchFamily="2" charset="-122"/>
              </a:defRPr>
            </a:lvl5pPr>
          </a:lstStyle>
          <a:p>
            <a:pPr lv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华文细黑" pitchFamily="2" charset="-122"/>
              </a:rPr>
              <a:t>正文字体为细黑简体, 大小18pt</a:t>
            </a:r>
            <a:endParaRPr lang="zh-CN" alt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第二级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第三级</a:t>
            </a:r>
          </a:p>
          <a:p>
            <a:pPr lvl="3">
              <a:spcBef>
                <a:spcPts val="0"/>
              </a:spcBef>
            </a:pPr>
            <a:r>
              <a:rPr lang="zh-CN" altLang="en-US" dirty="0"/>
              <a:t>第四级</a:t>
            </a:r>
          </a:p>
          <a:p>
            <a:pPr lvl="4">
              <a:spcBef>
                <a:spcPts val="0"/>
              </a:spcBef>
            </a:pPr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003628"/>
            <a:ext cx="4041775" cy="4572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71451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lang="zh-CN" altLang="en-US" sz="1800" baseline="0" dirty="0" smtClean="0">
                <a:latin typeface="Calibri" panose="020F0502020204030204" pitchFamily="34" charset="0"/>
                <a:ea typeface="华文细黑" panose="02010600040101010101" pitchFamily="2" charset="-122"/>
              </a:defRPr>
            </a:lvl1pPr>
            <a:lvl2pPr>
              <a:defRPr lang="zh-CN" altLang="en-US" sz="1600" baseline="0" dirty="0" smtClean="0">
                <a:latin typeface="Calibri" panose="020F0502020204030204" pitchFamily="34" charset="0"/>
                <a:ea typeface="华文细黑" panose="02010600040101010101" pitchFamily="2" charset="-122"/>
              </a:defRPr>
            </a:lvl2pPr>
            <a:lvl3pPr>
              <a:defRPr lang="zh-CN" altLang="en-US" sz="1400" baseline="0" dirty="0" smtClean="0">
                <a:latin typeface="Calibri" panose="020F0502020204030204" pitchFamily="34" charset="0"/>
                <a:ea typeface="华文细黑" panose="02010600040101010101" pitchFamily="2" charset="-122"/>
              </a:defRPr>
            </a:lvl3pPr>
            <a:lvl4pPr>
              <a:defRPr lang="zh-CN" altLang="en-US" sz="1200" baseline="0" dirty="0" smtClean="0">
                <a:latin typeface="Calibri" panose="020F0502020204030204" pitchFamily="34" charset="0"/>
                <a:ea typeface="华文细黑" panose="02010600040101010101" pitchFamily="2" charset="-122"/>
              </a:defRPr>
            </a:lvl4pPr>
            <a:lvl5pPr>
              <a:defRPr lang="zh-CN" altLang="en-US" sz="1200" baseline="0" dirty="0">
                <a:latin typeface="Calibri" panose="020F0502020204030204" pitchFamily="34" charset="0"/>
                <a:ea typeface="华文细黑" panose="02010600040101010101" pitchFamily="2" charset="-122"/>
              </a:defRPr>
            </a:lvl5pPr>
          </a:lstStyle>
          <a:p>
            <a:pPr marL="274320" lvl="0" indent="-27432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单击此处编辑母版文本样式</a:t>
            </a:r>
          </a:p>
          <a:p>
            <a:pPr marL="548640" lvl="1" indent="-274320">
              <a:spcBef>
                <a:spcPts val="0"/>
              </a:spcBef>
              <a:buFont typeface="Calibri" panose="020F0502020204030204" pitchFamily="34" charset="0"/>
              <a:buChar char="•"/>
            </a:pPr>
            <a:r>
              <a:rPr lang="zh-CN" altLang="en-US" dirty="0"/>
              <a:t>第二级</a:t>
            </a:r>
          </a:p>
          <a:p>
            <a:pPr marL="822960" lvl="2" indent="-274320">
              <a:spcBef>
                <a:spcPts val="0"/>
              </a:spcBef>
              <a:buFont typeface="Calibri" panose="020F0502020204030204" pitchFamily="34" charset="0"/>
              <a:buChar char="‐"/>
            </a:pPr>
            <a:r>
              <a:rPr lang="zh-CN" altLang="en-US" dirty="0"/>
              <a:t>第三级</a:t>
            </a:r>
          </a:p>
          <a:p>
            <a:pPr marL="1097280" lvl="3" indent="-274320">
              <a:spcBef>
                <a:spcPts val="0"/>
              </a:spcBef>
              <a:buFont typeface="Calibri" panose="020F0502020204030204" pitchFamily="34" charset="0"/>
              <a:buChar char="›"/>
            </a:pPr>
            <a:r>
              <a:rPr lang="zh-CN" altLang="en-US" dirty="0"/>
              <a:t>第四级</a:t>
            </a:r>
          </a:p>
          <a:p>
            <a:pPr marL="1371600" lvl="4" indent="-274320">
              <a:spcBef>
                <a:spcPts val="0"/>
              </a:spcBef>
            </a:pPr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0479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086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066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754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5899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-ppt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-ppt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85" r:id="rId3"/>
    <p:sldLayoutId id="2147483666" r:id="rId4"/>
    <p:sldLayoutId id="2147483665" r:id="rId5"/>
    <p:sldLayoutId id="2147483669" r:id="rId6"/>
    <p:sldLayoutId id="2147483670" r:id="rId7"/>
    <p:sldLayoutId id="2147483671" r:id="rId8"/>
    <p:sldLayoutId id="2147483672" r:id="rId9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-ppt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91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8" r:id="rId3"/>
    <p:sldLayoutId id="2147483681" r:id="rId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package" Target="../embeddings/Microsoft_Visio___23.vsdx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package" Target="../embeddings/Microsoft_Excel____4.xlsx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package" Target="../embeddings/Microsoft_Visio___1.vsdx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package" Target="../embeddings/Microsoft_Visio___12.vsdx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0185" y="2420538"/>
            <a:ext cx="8229600" cy="731520"/>
          </a:xfrm>
        </p:spPr>
        <p:txBody>
          <a:bodyPr/>
          <a:lstStyle/>
          <a:p>
            <a:r>
              <a:rPr lang="zh-CN" altLang="en-US" dirty="0" smtClean="0"/>
              <a:t>非对称加密技术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7093154" y="5517957"/>
            <a:ext cx="1224561" cy="576264"/>
          </a:xfrm>
        </p:spPr>
        <p:txBody>
          <a:bodyPr/>
          <a:lstStyle/>
          <a:p>
            <a:r>
              <a:rPr lang="en-US" altLang="zh-CN" sz="1400" dirty="0" smtClean="0"/>
              <a:t>AIS</a:t>
            </a:r>
            <a:endParaRPr lang="en-US" altLang="zh-CN" sz="1400" dirty="0"/>
          </a:p>
          <a:p>
            <a:r>
              <a:rPr lang="en-US" altLang="zh-CN" sz="1400" dirty="0" smtClean="0"/>
              <a:t>2019.4.16</a:t>
            </a:r>
          </a:p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44745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527" y="187515"/>
            <a:ext cx="8229600" cy="457200"/>
          </a:xfrm>
        </p:spPr>
        <p:txBody>
          <a:bodyPr/>
          <a:lstStyle/>
          <a:p>
            <a:r>
              <a:rPr lang="zh-CN" altLang="en-US" dirty="0"/>
              <a:t>客户化</a:t>
            </a:r>
            <a:r>
              <a:rPr lang="en-US" altLang="zh-CN" dirty="0"/>
              <a:t>CU</a:t>
            </a:r>
            <a:r>
              <a:rPr lang="zh-CN" altLang="en-US" dirty="0"/>
              <a:t>模式</a:t>
            </a:r>
            <a:r>
              <a:rPr lang="en-US" altLang="zh-CN" dirty="0"/>
              <a:t>_</a:t>
            </a:r>
            <a:r>
              <a:rPr lang="zh-CN" altLang="en-US" dirty="0"/>
              <a:t>流程说明</a:t>
            </a:r>
            <a:r>
              <a:rPr lang="en-US" altLang="zh-CN" dirty="0"/>
              <a:t>_Variant Change Request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B74E5E1-F2B3-44E4-A072-F01512D0A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581" y="1051911"/>
            <a:ext cx="6194838" cy="5042191"/>
          </a:xfrm>
          <a:prstGeom prst="rect">
            <a:avLst/>
          </a:prstGeom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D3671F67-31C3-4C56-9859-7308F5FD92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28045"/>
              </p:ext>
            </p:extLst>
          </p:nvPr>
        </p:nvGraphicFramePr>
        <p:xfrm>
          <a:off x="290527" y="763779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Visio" showAsIcon="1" r:id="rId5" imgW="914400" imgH="828720" progId="Visio.Drawing.15">
                  <p:embed/>
                </p:oleObj>
              </mc:Choice>
              <mc:Fallback>
                <p:oleObj name="Visio" showAsIcon="1" r:id="rId5" imgW="914400" imgH="82872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0527" y="763779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715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527" y="187515"/>
            <a:ext cx="8229600" cy="457200"/>
          </a:xfrm>
        </p:spPr>
        <p:txBody>
          <a:bodyPr/>
          <a:lstStyle/>
          <a:p>
            <a:r>
              <a:rPr lang="zh-CN" altLang="en-US" dirty="0"/>
              <a:t>翻新</a:t>
            </a:r>
            <a:r>
              <a:rPr lang="en-US" altLang="zh-CN" dirty="0"/>
              <a:t>IMEI _</a:t>
            </a:r>
            <a:r>
              <a:rPr lang="zh-CN" altLang="en-US" dirty="0"/>
              <a:t>流程说明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233503" y="712476"/>
            <a:ext cx="1097280" cy="703871"/>
            <a:chOff x="599094" y="1550987"/>
            <a:chExt cx="1097280" cy="703871"/>
          </a:xfrm>
        </p:grpSpPr>
        <p:sp>
          <p:nvSpPr>
            <p:cNvPr id="32" name="流程图: 磁盘 31"/>
            <p:cNvSpPr/>
            <p:nvPr/>
          </p:nvSpPr>
          <p:spPr>
            <a:xfrm>
              <a:off x="599094" y="1550987"/>
              <a:ext cx="1097280" cy="703871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2219" y="1765108"/>
              <a:ext cx="914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100" b="1" dirty="0"/>
                <a:t>售后数据</a:t>
              </a:r>
              <a:endParaRPr lang="en-US" altLang="zh-CN" sz="1100" b="1" dirty="0"/>
            </a:p>
            <a:p>
              <a:pPr lvl="0" algn="ctr"/>
              <a:r>
                <a:rPr lang="zh-CN" altLang="en-US" sz="1100" b="1" dirty="0"/>
                <a:t>备份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2219" y="1550988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1050" b="1" dirty="0"/>
                <a:t>CC</a:t>
              </a:r>
              <a:r>
                <a:rPr lang="zh-CN" altLang="en-US" sz="1050" b="1" dirty="0"/>
                <a:t>服务器</a:t>
              </a:r>
            </a:p>
          </p:txBody>
        </p:sp>
      </p:grpSp>
      <p:sp>
        <p:nvSpPr>
          <p:cNvPr id="3" name="棱台 2"/>
          <p:cNvSpPr/>
          <p:nvPr/>
        </p:nvSpPr>
        <p:spPr>
          <a:xfrm>
            <a:off x="1743910" y="832689"/>
            <a:ext cx="1688262" cy="504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工具端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22053" y="1484109"/>
            <a:ext cx="8571927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940627" y="712476"/>
            <a:ext cx="0" cy="5725058"/>
          </a:xfrm>
          <a:prstGeom prst="line">
            <a:avLst/>
          </a:prstGeom>
          <a:ln w="1905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2091178" y="2440614"/>
            <a:ext cx="1512693" cy="630792"/>
            <a:chOff x="2409972" y="2919324"/>
            <a:chExt cx="1512693" cy="630792"/>
          </a:xfrm>
        </p:grpSpPr>
        <p:sp>
          <p:nvSpPr>
            <p:cNvPr id="56" name="流程图: 决策 55"/>
            <p:cNvSpPr/>
            <p:nvPr/>
          </p:nvSpPr>
          <p:spPr>
            <a:xfrm>
              <a:off x="2409972" y="2919324"/>
              <a:ext cx="1512693" cy="63079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30706" y="3056036"/>
              <a:ext cx="128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000" dirty="0"/>
                <a:t>前后</a:t>
              </a:r>
              <a:r>
                <a:rPr lang="en-US" altLang="zh-CN" sz="1000" dirty="0"/>
                <a:t>TAC/FAC</a:t>
              </a:r>
              <a:r>
                <a:rPr lang="zh-CN" altLang="en-US" sz="1000" dirty="0"/>
                <a:t>一样</a:t>
              </a:r>
              <a:r>
                <a:rPr lang="en-US" altLang="zh-CN" sz="1000" dirty="0"/>
                <a:t>? </a:t>
              </a:r>
            </a:p>
            <a:p>
              <a:pPr lvl="0" algn="ctr"/>
              <a:r>
                <a:rPr lang="en-US" altLang="zh-CN" sz="1000" dirty="0"/>
                <a:t>(</a:t>
              </a:r>
              <a:r>
                <a:rPr lang="en-US" altLang="zh-CN" sz="1000" dirty="0">
                  <a:solidFill>
                    <a:srgbClr val="C00000"/>
                  </a:solidFill>
                </a:rPr>
                <a:t>IMEI</a:t>
              </a:r>
              <a:r>
                <a:rPr lang="zh-CN" altLang="en-US" sz="1000" dirty="0">
                  <a:solidFill>
                    <a:srgbClr val="C00000"/>
                  </a:solidFill>
                </a:rPr>
                <a:t>前</a:t>
              </a:r>
              <a:r>
                <a:rPr lang="en-US" altLang="zh-CN" sz="1000" dirty="0">
                  <a:solidFill>
                    <a:srgbClr val="C00000"/>
                  </a:solidFill>
                </a:rPr>
                <a:t>8</a:t>
              </a:r>
              <a:r>
                <a:rPr lang="zh-CN" altLang="en-US" sz="1000" dirty="0">
                  <a:solidFill>
                    <a:srgbClr val="C00000"/>
                  </a:solidFill>
                </a:rPr>
                <a:t>位</a:t>
              </a:r>
              <a:r>
                <a:rPr lang="en-US" altLang="zh-CN" sz="1000" dirty="0"/>
                <a:t>)</a:t>
              </a:r>
              <a:endParaRPr lang="zh-CN" altLang="en-US" sz="1000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779637" y="2434984"/>
            <a:ext cx="1512693" cy="630792"/>
            <a:chOff x="2457890" y="2016558"/>
            <a:chExt cx="1512693" cy="630792"/>
          </a:xfrm>
        </p:grpSpPr>
        <p:sp>
          <p:nvSpPr>
            <p:cNvPr id="62" name="流程图: 决策 61"/>
            <p:cNvSpPr/>
            <p:nvPr/>
          </p:nvSpPr>
          <p:spPr>
            <a:xfrm>
              <a:off x="2457890" y="2016558"/>
              <a:ext cx="1512693" cy="63079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89634" y="2153440"/>
              <a:ext cx="128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000" dirty="0"/>
                <a:t>新</a:t>
              </a:r>
              <a:r>
                <a:rPr lang="en-US" altLang="zh-CN" sz="1000" dirty="0"/>
                <a:t>IMEI</a:t>
              </a:r>
              <a:r>
                <a:rPr lang="zh-CN" altLang="en-US" sz="1000" dirty="0"/>
                <a:t>在售后号段中且有效</a:t>
              </a:r>
              <a:r>
                <a:rPr lang="en-US" altLang="zh-CN" sz="1000" dirty="0"/>
                <a:t>?</a:t>
              </a:r>
              <a:endParaRPr lang="zh-CN" altLang="en-US" sz="1000" dirty="0"/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6144743" y="1720415"/>
            <a:ext cx="1308577" cy="400110"/>
            <a:chOff x="7392387" y="2602057"/>
            <a:chExt cx="1308577" cy="400110"/>
          </a:xfrm>
        </p:grpSpPr>
        <p:sp>
          <p:nvSpPr>
            <p:cNvPr id="66" name="流程图: 数据 65"/>
            <p:cNvSpPr/>
            <p:nvPr/>
          </p:nvSpPr>
          <p:spPr>
            <a:xfrm>
              <a:off x="7392387" y="2602057"/>
              <a:ext cx="1308577" cy="398907"/>
            </a:xfrm>
            <a:prstGeom prst="flowChartInputOutpu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536445" y="2602057"/>
              <a:ext cx="10372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000" dirty="0"/>
                <a:t>上传的售后用</a:t>
              </a:r>
              <a:r>
                <a:rPr lang="en-US" altLang="zh-CN" sz="1000" dirty="0"/>
                <a:t>IMEI</a:t>
              </a:r>
              <a:r>
                <a:rPr lang="zh-CN" altLang="en-US" sz="1000" dirty="0"/>
                <a:t>号段</a:t>
              </a:r>
              <a:r>
                <a:rPr lang="en-US" altLang="zh-CN" sz="1000" dirty="0"/>
                <a:t>/CU</a:t>
              </a:r>
              <a:endParaRPr lang="zh-CN" altLang="en-US" sz="1000" dirty="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974138" y="4191606"/>
            <a:ext cx="1188720" cy="361146"/>
            <a:chOff x="4289516" y="4132306"/>
            <a:chExt cx="1188720" cy="361146"/>
          </a:xfrm>
        </p:grpSpPr>
        <p:sp>
          <p:nvSpPr>
            <p:cNvPr id="76" name="流程图: 过程 75"/>
            <p:cNvSpPr/>
            <p:nvPr/>
          </p:nvSpPr>
          <p:spPr>
            <a:xfrm>
              <a:off x="4289516" y="4132306"/>
              <a:ext cx="1188720" cy="36114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61151" y="4183715"/>
              <a:ext cx="1056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100" dirty="0"/>
                <a:t>写入参数</a:t>
              </a:r>
              <a:r>
                <a:rPr lang="en-US" altLang="zh-CN" sz="1100" dirty="0"/>
                <a:t>:</a:t>
              </a: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982526" y="5001992"/>
            <a:ext cx="1188721" cy="361146"/>
            <a:chOff x="4289516" y="4132306"/>
            <a:chExt cx="1188720" cy="361146"/>
          </a:xfrm>
        </p:grpSpPr>
        <p:sp>
          <p:nvSpPr>
            <p:cNvPr id="95" name="流程图: 过程 94"/>
            <p:cNvSpPr/>
            <p:nvPr/>
          </p:nvSpPr>
          <p:spPr>
            <a:xfrm>
              <a:off x="4289516" y="4132306"/>
              <a:ext cx="1188720" cy="36114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355644" y="4186023"/>
              <a:ext cx="10542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100" dirty="0"/>
                <a:t>回传更新记录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197881" y="4975918"/>
            <a:ext cx="1285502" cy="415636"/>
            <a:chOff x="7494202" y="5616866"/>
            <a:chExt cx="1285502" cy="590326"/>
          </a:xfrm>
        </p:grpSpPr>
        <p:sp>
          <p:nvSpPr>
            <p:cNvPr id="42" name="流程图: 预定义过程 41"/>
            <p:cNvSpPr/>
            <p:nvPr/>
          </p:nvSpPr>
          <p:spPr>
            <a:xfrm>
              <a:off x="7494202" y="5616866"/>
              <a:ext cx="1285502" cy="590326"/>
            </a:xfrm>
            <a:prstGeom prst="flowChartPredefinedProcess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612949" y="5638917"/>
              <a:ext cx="1037237" cy="568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000" dirty="0"/>
                <a:t>记录回传至</a:t>
              </a:r>
              <a:r>
                <a:rPr lang="en-US" altLang="zh-CN" sz="1000" dirty="0"/>
                <a:t>Sugar Report</a:t>
              </a:r>
              <a:endParaRPr lang="zh-CN" altLang="en-US" sz="1000" dirty="0"/>
            </a:p>
          </p:txBody>
        </p:sp>
      </p:grpSp>
      <p:sp>
        <p:nvSpPr>
          <p:cNvPr id="48" name="流程图: 终止 47"/>
          <p:cNvSpPr/>
          <p:nvPr/>
        </p:nvSpPr>
        <p:spPr>
          <a:xfrm>
            <a:off x="3981826" y="5834827"/>
            <a:ext cx="1187910" cy="352908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回传后结束</a:t>
            </a:r>
          </a:p>
        </p:txBody>
      </p:sp>
      <p:cxnSp>
        <p:nvCxnSpPr>
          <p:cNvPr id="126" name="肘形连接符 125"/>
          <p:cNvCxnSpPr>
            <a:cxnSpLocks/>
            <a:stCxn id="8" idx="3"/>
            <a:endCxn id="132" idx="1"/>
          </p:cNvCxnSpPr>
          <p:nvPr/>
        </p:nvCxnSpPr>
        <p:spPr>
          <a:xfrm flipV="1">
            <a:off x="1324947" y="1913483"/>
            <a:ext cx="759454" cy="242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cxnSpLocks/>
            <a:stCxn id="132" idx="2"/>
            <a:endCxn id="56" idx="0"/>
          </p:cNvCxnSpPr>
          <p:nvPr/>
        </p:nvCxnSpPr>
        <p:spPr>
          <a:xfrm rot="16200000" flipH="1">
            <a:off x="2738269" y="2331357"/>
            <a:ext cx="211735" cy="677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肘形连接符 135"/>
          <p:cNvCxnSpPr>
            <a:stCxn id="56" idx="3"/>
            <a:endCxn id="62" idx="1"/>
          </p:cNvCxnSpPr>
          <p:nvPr/>
        </p:nvCxnSpPr>
        <p:spPr>
          <a:xfrm flipV="1">
            <a:off x="3603871" y="2750380"/>
            <a:ext cx="175766" cy="563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cxnSpLocks/>
            <a:stCxn id="62" idx="3"/>
            <a:endCxn id="76" idx="0"/>
          </p:cNvCxnSpPr>
          <p:nvPr/>
        </p:nvCxnSpPr>
        <p:spPr>
          <a:xfrm flipH="1">
            <a:off x="4568498" y="2750380"/>
            <a:ext cx="723832" cy="1441226"/>
          </a:xfrm>
          <a:prstGeom prst="bentConnector4">
            <a:avLst>
              <a:gd name="adj1" fmla="val -31582"/>
              <a:gd name="adj2" fmla="val 60942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cxnSpLocks/>
            <a:stCxn id="76" idx="2"/>
            <a:endCxn id="95" idx="0"/>
          </p:cNvCxnSpPr>
          <p:nvPr/>
        </p:nvCxnSpPr>
        <p:spPr>
          <a:xfrm rot="16200000" flipH="1">
            <a:off x="4348072" y="4773177"/>
            <a:ext cx="449240" cy="838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cxnSpLocks/>
            <a:stCxn id="95" idx="2"/>
            <a:endCxn id="48" idx="0"/>
          </p:cNvCxnSpPr>
          <p:nvPr/>
        </p:nvCxnSpPr>
        <p:spPr>
          <a:xfrm rot="5400000">
            <a:off x="4340490" y="5598429"/>
            <a:ext cx="471689" cy="11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组合 219"/>
          <p:cNvGrpSpPr/>
          <p:nvPr/>
        </p:nvGrpSpPr>
        <p:grpSpPr>
          <a:xfrm>
            <a:off x="6162613" y="3743299"/>
            <a:ext cx="1460509" cy="482678"/>
            <a:chOff x="7471127" y="4398720"/>
            <a:chExt cx="1460509" cy="398907"/>
          </a:xfrm>
        </p:grpSpPr>
        <p:sp>
          <p:nvSpPr>
            <p:cNvPr id="201" name="流程图: 数据 200"/>
            <p:cNvSpPr/>
            <p:nvPr/>
          </p:nvSpPr>
          <p:spPr>
            <a:xfrm>
              <a:off x="7471127" y="4398720"/>
              <a:ext cx="1460509" cy="398907"/>
            </a:xfrm>
            <a:prstGeom prst="flowChartInputOutpu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490976" y="4413454"/>
              <a:ext cx="13918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800" dirty="0"/>
                <a:t>IMEI</a:t>
              </a:r>
              <a:r>
                <a:rPr lang="zh-CN" altLang="en-US" sz="800" dirty="0"/>
                <a:t>参数组</a:t>
              </a:r>
              <a:r>
                <a:rPr lang="en-US" altLang="zh-CN" sz="800" dirty="0"/>
                <a:t>:</a:t>
              </a:r>
            </a:p>
            <a:p>
              <a:pPr lvl="0" algn="ctr"/>
              <a:r>
                <a:rPr lang="en-US" altLang="zh-CN" sz="800" dirty="0"/>
                <a:t>IMEI1/2/MEID/BT/WLAN</a:t>
              </a:r>
              <a:r>
                <a:rPr lang="zh-CN" altLang="en-US" sz="800" dirty="0"/>
                <a:t> </a:t>
              </a:r>
            </a:p>
          </p:txBody>
        </p:sp>
      </p:grpSp>
      <p:cxnSp>
        <p:nvCxnSpPr>
          <p:cNvPr id="224" name="曲线连接符 223"/>
          <p:cNvCxnSpPr>
            <a:cxnSpLocks/>
          </p:cNvCxnSpPr>
          <p:nvPr/>
        </p:nvCxnSpPr>
        <p:spPr>
          <a:xfrm rot="10800000" flipV="1">
            <a:off x="5191542" y="4013181"/>
            <a:ext cx="1125087" cy="491443"/>
          </a:xfrm>
          <a:prstGeom prst="curved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曲线连接符 227"/>
          <p:cNvCxnSpPr>
            <a:cxnSpLocks/>
            <a:stCxn id="66" idx="2"/>
          </p:cNvCxnSpPr>
          <p:nvPr/>
        </p:nvCxnSpPr>
        <p:spPr>
          <a:xfrm rot="10800000" flipV="1">
            <a:off x="4859563" y="1919869"/>
            <a:ext cx="1416038" cy="598200"/>
          </a:xfrm>
          <a:prstGeom prst="curved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流程图: 终止 230"/>
          <p:cNvSpPr/>
          <p:nvPr/>
        </p:nvSpPr>
        <p:spPr>
          <a:xfrm>
            <a:off x="2097944" y="3347663"/>
            <a:ext cx="1503598" cy="309532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IMEI</a:t>
            </a:r>
            <a:r>
              <a:rPr lang="zh-CN" altLang="en-US" sz="1100" dirty="0">
                <a:solidFill>
                  <a:schemeClr val="tx1"/>
                </a:solidFill>
              </a:rPr>
              <a:t>不匹配结束</a:t>
            </a:r>
          </a:p>
        </p:txBody>
      </p:sp>
      <p:cxnSp>
        <p:nvCxnSpPr>
          <p:cNvPr id="239" name="肘形连接符 238"/>
          <p:cNvCxnSpPr>
            <a:stCxn id="56" idx="2"/>
            <a:endCxn id="231" idx="0"/>
          </p:cNvCxnSpPr>
          <p:nvPr/>
        </p:nvCxnSpPr>
        <p:spPr>
          <a:xfrm rot="16200000" flipH="1">
            <a:off x="2710506" y="3208425"/>
            <a:ext cx="276257" cy="2218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肘形连接符 247"/>
          <p:cNvCxnSpPr>
            <a:stCxn id="62" idx="2"/>
            <a:endCxn id="231" idx="0"/>
          </p:cNvCxnSpPr>
          <p:nvPr/>
        </p:nvCxnSpPr>
        <p:spPr>
          <a:xfrm rot="5400000">
            <a:off x="3551921" y="2363599"/>
            <a:ext cx="281887" cy="168624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3570835" y="2525178"/>
            <a:ext cx="175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solidFill>
                  <a:srgbClr val="0070C0"/>
                </a:solidFill>
              </a:rPr>
              <a:t>Y</a:t>
            </a:r>
            <a:endParaRPr lang="zh-CN" altLang="en-US" sz="1000" b="1" dirty="0">
              <a:solidFill>
                <a:srgbClr val="0070C0"/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2880169" y="2961886"/>
            <a:ext cx="175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</a:rPr>
              <a:t>N</a:t>
            </a:r>
            <a:endParaRPr lang="zh-CN" altLang="en-US" sz="1000" b="1" dirty="0">
              <a:solidFill>
                <a:srgbClr val="C00000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683853" y="2961886"/>
            <a:ext cx="175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</a:rPr>
              <a:t>N</a:t>
            </a:r>
            <a:endParaRPr lang="zh-CN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265" name="肘形连接符 264"/>
          <p:cNvCxnSpPr>
            <a:cxnSpLocks/>
            <a:stCxn id="95" idx="3"/>
            <a:endCxn id="42" idx="1"/>
          </p:cNvCxnSpPr>
          <p:nvPr/>
        </p:nvCxnSpPr>
        <p:spPr>
          <a:xfrm>
            <a:off x="5171247" y="5182565"/>
            <a:ext cx="1026634" cy="117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流程图: 准备 106"/>
          <p:cNvSpPr/>
          <p:nvPr/>
        </p:nvSpPr>
        <p:spPr>
          <a:xfrm>
            <a:off x="105954" y="1301728"/>
            <a:ext cx="1266754" cy="360165"/>
          </a:xfrm>
          <a:prstGeom prst="flowChartPreparat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权限账号鉴权控制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208436" y="1741324"/>
            <a:ext cx="1116511" cy="349171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返工模式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xmlns="" id="{97D957EE-9DFB-4D9A-B0E2-89254900CDB2}"/>
              </a:ext>
            </a:extLst>
          </p:cNvPr>
          <p:cNvSpPr/>
          <p:nvPr/>
        </p:nvSpPr>
        <p:spPr>
          <a:xfrm>
            <a:off x="207402" y="3874507"/>
            <a:ext cx="3562097" cy="98927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>
                <a:solidFill>
                  <a:schemeClr val="tx1"/>
                </a:solidFill>
              </a:rPr>
              <a:t>Load</a:t>
            </a:r>
            <a:r>
              <a:rPr lang="zh-CN" altLang="en-US" sz="1200" dirty="0">
                <a:solidFill>
                  <a:schemeClr val="tx1"/>
                </a:solidFill>
              </a:rPr>
              <a:t>入只有</a:t>
            </a:r>
            <a:r>
              <a:rPr lang="en-US" altLang="zh-CN" sz="1200" dirty="0">
                <a:solidFill>
                  <a:schemeClr val="tx1"/>
                </a:solidFill>
              </a:rPr>
              <a:t>IMEI</a:t>
            </a:r>
            <a:r>
              <a:rPr lang="zh-CN" altLang="en-US" sz="1200" dirty="0">
                <a:solidFill>
                  <a:schemeClr val="tx1"/>
                </a:solidFill>
              </a:rPr>
              <a:t>参数的，只写</a:t>
            </a:r>
            <a:r>
              <a:rPr lang="en-US" altLang="zh-CN" sz="1200" dirty="0">
                <a:solidFill>
                  <a:schemeClr val="tx1"/>
                </a:solidFill>
              </a:rPr>
              <a:t>IMEI</a:t>
            </a:r>
            <a:endParaRPr lang="en-US" altLang="zh-CN" sz="1200" dirty="0">
              <a:solidFill>
                <a:srgbClr val="C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>
                <a:solidFill>
                  <a:schemeClr val="tx1"/>
                </a:solidFill>
              </a:rPr>
              <a:t>Load</a:t>
            </a:r>
            <a:r>
              <a:rPr lang="zh-CN" altLang="en-US" sz="1200" dirty="0">
                <a:solidFill>
                  <a:schemeClr val="tx1"/>
                </a:solidFill>
              </a:rPr>
              <a:t>入包括</a:t>
            </a:r>
            <a:r>
              <a:rPr lang="en-US" altLang="zh-CN" sz="1200" dirty="0">
                <a:solidFill>
                  <a:schemeClr val="tx1"/>
                </a:solidFill>
              </a:rPr>
              <a:t>BT/WILAN</a:t>
            </a:r>
            <a:r>
              <a:rPr lang="zh-CN" altLang="en-US" sz="1200" dirty="0">
                <a:solidFill>
                  <a:schemeClr val="tx1"/>
                </a:solidFill>
              </a:rPr>
              <a:t>参数的，写入整组参数</a:t>
            </a:r>
            <a:r>
              <a:rPr lang="en-US" altLang="zh-CN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Note</a:t>
            </a:r>
            <a:r>
              <a:rPr lang="zh-CN" altLang="en-US" sz="1200" dirty="0">
                <a:solidFill>
                  <a:srgbClr val="FF0000"/>
                </a:solidFill>
              </a:rPr>
              <a:t>：</a:t>
            </a:r>
            <a:r>
              <a:rPr lang="en-US" altLang="zh-CN" sz="1200" dirty="0">
                <a:solidFill>
                  <a:schemeClr val="tx1"/>
                </a:solidFill>
              </a:rPr>
              <a:t>GCCTOOLS</a:t>
            </a:r>
            <a:r>
              <a:rPr lang="zh-CN" altLang="en-US" sz="1200" dirty="0">
                <a:solidFill>
                  <a:schemeClr val="tx1"/>
                </a:solidFill>
              </a:rPr>
              <a:t>的</a:t>
            </a:r>
            <a:r>
              <a:rPr lang="en-US" altLang="zh-CN" sz="1200" dirty="0">
                <a:solidFill>
                  <a:schemeClr val="tx1"/>
                </a:solidFill>
              </a:rPr>
              <a:t>BT/WILAN</a:t>
            </a:r>
            <a:r>
              <a:rPr lang="zh-CN" altLang="en-US" sz="1200" dirty="0">
                <a:solidFill>
                  <a:schemeClr val="tx1"/>
                </a:solidFill>
              </a:rPr>
              <a:t>参数设置为可选项录入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124" name="肘形连接符 159">
            <a:extLst>
              <a:ext uri="{FF2B5EF4-FFF2-40B4-BE49-F238E27FC236}">
                <a16:creationId xmlns:a16="http://schemas.microsoft.com/office/drawing/2014/main" xmlns="" id="{CC329814-6F6B-4819-8B6E-BC952B9ED94C}"/>
              </a:ext>
            </a:extLst>
          </p:cNvPr>
          <p:cNvCxnSpPr>
            <a:cxnSpLocks/>
            <a:stCxn id="76" idx="1"/>
          </p:cNvCxnSpPr>
          <p:nvPr/>
        </p:nvCxnSpPr>
        <p:spPr>
          <a:xfrm rot="10800000">
            <a:off x="3777890" y="4369145"/>
            <a:ext cx="196248" cy="303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1" name="组合 130">
            <a:extLst>
              <a:ext uri="{FF2B5EF4-FFF2-40B4-BE49-F238E27FC236}">
                <a16:creationId xmlns:a16="http://schemas.microsoft.com/office/drawing/2014/main" xmlns="" id="{FE19056D-5EFF-4616-8432-531B04CC8927}"/>
              </a:ext>
            </a:extLst>
          </p:cNvPr>
          <p:cNvGrpSpPr/>
          <p:nvPr/>
        </p:nvGrpSpPr>
        <p:grpSpPr>
          <a:xfrm>
            <a:off x="2084401" y="1598087"/>
            <a:ext cx="1512693" cy="630792"/>
            <a:chOff x="2409972" y="2919324"/>
            <a:chExt cx="1512693" cy="630792"/>
          </a:xfrm>
        </p:grpSpPr>
        <p:sp>
          <p:nvSpPr>
            <p:cNvPr id="132" name="流程图: 决策 131">
              <a:extLst>
                <a:ext uri="{FF2B5EF4-FFF2-40B4-BE49-F238E27FC236}">
                  <a16:creationId xmlns:a16="http://schemas.microsoft.com/office/drawing/2014/main" xmlns="" id="{B709A30A-8CBB-49CB-BEB5-B0BFC03B9359}"/>
                </a:ext>
              </a:extLst>
            </p:cNvPr>
            <p:cNvSpPr/>
            <p:nvPr/>
          </p:nvSpPr>
          <p:spPr>
            <a:xfrm>
              <a:off x="2409972" y="2919324"/>
              <a:ext cx="1512693" cy="63079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33" name="TextBox 56">
              <a:extLst>
                <a:ext uri="{FF2B5EF4-FFF2-40B4-BE49-F238E27FC236}">
                  <a16:creationId xmlns:a16="http://schemas.microsoft.com/office/drawing/2014/main" xmlns="" id="{AE22524D-FB99-4810-B042-70CA6E8408C6}"/>
                </a:ext>
              </a:extLst>
            </p:cNvPr>
            <p:cNvSpPr txBox="1"/>
            <p:nvPr/>
          </p:nvSpPr>
          <p:spPr>
            <a:xfrm>
              <a:off x="2528512" y="3022389"/>
              <a:ext cx="128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000" dirty="0"/>
                <a:t>是否有</a:t>
              </a:r>
              <a:endParaRPr lang="en-US" altLang="zh-CN" sz="1000" dirty="0"/>
            </a:p>
            <a:p>
              <a:pPr lvl="0" algn="ctr"/>
              <a:r>
                <a:rPr lang="zh-CN" altLang="en-US" sz="1000" dirty="0"/>
                <a:t>修改</a:t>
              </a:r>
              <a:r>
                <a:rPr lang="en-US" altLang="zh-CN" sz="1000" dirty="0"/>
                <a:t>IMEI</a:t>
              </a:r>
              <a:r>
                <a:rPr lang="zh-CN" altLang="en-US" sz="1000" dirty="0"/>
                <a:t>权限</a:t>
              </a:r>
            </a:p>
          </p:txBody>
        </p:sp>
      </p:grpSp>
      <p:sp>
        <p:nvSpPr>
          <p:cNvPr id="142" name="流程图: 终止 141">
            <a:extLst>
              <a:ext uri="{FF2B5EF4-FFF2-40B4-BE49-F238E27FC236}">
                <a16:creationId xmlns:a16="http://schemas.microsoft.com/office/drawing/2014/main" xmlns="" id="{BCD4ABFD-6A3B-48D8-850A-5A6E8A0B517F}"/>
              </a:ext>
            </a:extLst>
          </p:cNvPr>
          <p:cNvSpPr/>
          <p:nvPr/>
        </p:nvSpPr>
        <p:spPr>
          <a:xfrm>
            <a:off x="3911381" y="1754455"/>
            <a:ext cx="1380945" cy="309532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无修改权限结束</a:t>
            </a:r>
          </a:p>
        </p:txBody>
      </p:sp>
      <p:cxnSp>
        <p:nvCxnSpPr>
          <p:cNvPr id="143" name="肘形连接符 125">
            <a:extLst>
              <a:ext uri="{FF2B5EF4-FFF2-40B4-BE49-F238E27FC236}">
                <a16:creationId xmlns:a16="http://schemas.microsoft.com/office/drawing/2014/main" xmlns="" id="{5C4EE8DA-5BE8-4CCD-A976-CE15B692A0B3}"/>
              </a:ext>
            </a:extLst>
          </p:cNvPr>
          <p:cNvCxnSpPr>
            <a:cxnSpLocks/>
            <a:stCxn id="132" idx="3"/>
            <a:endCxn id="142" idx="1"/>
          </p:cNvCxnSpPr>
          <p:nvPr/>
        </p:nvCxnSpPr>
        <p:spPr>
          <a:xfrm flipV="1">
            <a:off x="3597094" y="1909221"/>
            <a:ext cx="314287" cy="426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内容占位符 2">
            <a:extLst>
              <a:ext uri="{FF2B5EF4-FFF2-40B4-BE49-F238E27FC236}">
                <a16:creationId xmlns:a16="http://schemas.microsoft.com/office/drawing/2014/main" xmlns="" id="{9A84BAD5-D91F-484B-8099-01D8CF239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36" y="5013531"/>
            <a:ext cx="3569275" cy="1488013"/>
          </a:xfrm>
          <a:ln w="12700">
            <a:solidFill>
              <a:srgbClr val="FF0000"/>
            </a:solidFill>
          </a:ln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sz="1200" dirty="0"/>
              <a:t>1</a:t>
            </a:r>
            <a:r>
              <a:rPr lang="zh-CN" altLang="en-US" sz="1200" dirty="0"/>
              <a:t>，修改</a:t>
            </a:r>
            <a:r>
              <a:rPr lang="en-US" altLang="zh-CN" sz="1200" dirty="0"/>
              <a:t>IMEI</a:t>
            </a:r>
            <a:r>
              <a:rPr lang="zh-CN" altLang="en-US" sz="1200" dirty="0"/>
              <a:t>时能够记录手机修改前的</a:t>
            </a:r>
            <a:r>
              <a:rPr lang="en-US" altLang="zh-CN" sz="1200" dirty="0"/>
              <a:t>IMEI</a:t>
            </a:r>
            <a:r>
              <a:rPr lang="zh-CN" altLang="en-US" sz="1200" dirty="0"/>
              <a:t>，此</a:t>
            </a:r>
            <a:r>
              <a:rPr lang="en-US" altLang="zh-CN" sz="1200" dirty="0"/>
              <a:t>IMEI</a:t>
            </a:r>
            <a:r>
              <a:rPr lang="zh-CN" altLang="en-US" sz="1200" dirty="0"/>
              <a:t>用于查询</a:t>
            </a:r>
            <a:r>
              <a:rPr lang="en-US" altLang="zh-CN" sz="1200" dirty="0"/>
              <a:t>SIMLOCK</a:t>
            </a:r>
            <a:r>
              <a:rPr lang="zh-CN" altLang="en-US" sz="1200" dirty="0"/>
              <a:t>解锁码（当修改多次</a:t>
            </a:r>
            <a:r>
              <a:rPr lang="en-US" altLang="zh-CN" sz="1200" dirty="0"/>
              <a:t> &gt;3</a:t>
            </a:r>
            <a:r>
              <a:rPr lang="zh-CN" altLang="en-US" sz="1200" dirty="0"/>
              <a:t>能否查到最初的</a:t>
            </a:r>
            <a:r>
              <a:rPr lang="en-US" altLang="zh-CN" sz="1200" dirty="0"/>
              <a:t>IMEI</a:t>
            </a:r>
            <a:r>
              <a:rPr lang="zh-CN" altLang="en-US" sz="1200" dirty="0"/>
              <a:t>需要和</a:t>
            </a:r>
            <a:r>
              <a:rPr lang="en-US" altLang="zh-CN" sz="1200" dirty="0"/>
              <a:t>IT</a:t>
            </a:r>
            <a:r>
              <a:rPr lang="zh-CN" altLang="en-US" sz="1200" dirty="0"/>
              <a:t>确认）</a:t>
            </a:r>
            <a:r>
              <a:rPr lang="en-US" altLang="zh-CN" sz="1200" dirty="0"/>
              <a:t>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1200" dirty="0"/>
              <a:t>2</a:t>
            </a:r>
            <a:r>
              <a:rPr lang="zh-CN" altLang="en-US" sz="1200" dirty="0"/>
              <a:t>，修改的记录服务器能够查询到（新的</a:t>
            </a:r>
            <a:r>
              <a:rPr lang="en-US" altLang="zh-CN" sz="1200" dirty="0"/>
              <a:t>IMEI</a:t>
            </a:r>
            <a:r>
              <a:rPr lang="zh-CN" altLang="en-US" sz="1200" dirty="0"/>
              <a:t>只能写到一个手机），</a:t>
            </a:r>
            <a:r>
              <a:rPr lang="zh-CN" altLang="en-US" sz="1200" dirty="0">
                <a:solidFill>
                  <a:srgbClr val="FF0000"/>
                </a:solidFill>
              </a:rPr>
              <a:t>开发和测试考虑允许特定账号多次使用同一条申请以节省号段资源？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58" name="内容占位符 2">
            <a:extLst>
              <a:ext uri="{FF2B5EF4-FFF2-40B4-BE49-F238E27FC236}">
                <a16:creationId xmlns:a16="http://schemas.microsoft.com/office/drawing/2014/main" xmlns="" id="{16A1BF47-6633-4379-8EC1-47C31B720E58}"/>
              </a:ext>
            </a:extLst>
          </p:cNvPr>
          <p:cNvSpPr txBox="1">
            <a:spLocks/>
          </p:cNvSpPr>
          <p:nvPr/>
        </p:nvSpPr>
        <p:spPr>
          <a:xfrm>
            <a:off x="6122032" y="2441069"/>
            <a:ext cx="2504968" cy="1044616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/>
          <a:lstStyle>
            <a:lvl1pPr marL="274320" indent="-274320" algn="l" rtl="0" eaLnBrk="0" fontAlgn="base" hangingPunct="0"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800" baseline="0">
                <a:solidFill>
                  <a:schemeClr val="tx1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+mn-cs"/>
              </a:defRPr>
            </a:lvl1pPr>
            <a:lvl2pPr marL="548640" indent="-274320" algn="l" rtl="0" eaLnBrk="0" fontAlgn="base" hangingPunct="0">
              <a:spcBef>
                <a:spcPts val="0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baseline="0">
                <a:solidFill>
                  <a:schemeClr val="tx1"/>
                </a:solidFill>
                <a:latin typeface="Calibri" panose="020F0502020204030204" pitchFamily="34" charset="0"/>
                <a:ea typeface="华文细黑" panose="02010600040101010101" pitchFamily="2" charset="-122"/>
              </a:defRPr>
            </a:lvl2pPr>
            <a:lvl3pPr marL="822960" indent="-274320" algn="l" rtl="0" eaLnBrk="0" fontAlgn="base" hangingPunct="0">
              <a:spcBef>
                <a:spcPts val="0"/>
              </a:spcBef>
              <a:spcAft>
                <a:spcPct val="0"/>
              </a:spcAft>
              <a:buFont typeface="Calibri" panose="020F0502020204030204" pitchFamily="34" charset="0"/>
              <a:buChar char="‐"/>
              <a:defRPr sz="1400" baseline="0">
                <a:solidFill>
                  <a:schemeClr val="tx1"/>
                </a:solidFill>
                <a:latin typeface="Calibri" panose="020F0502020204030204" pitchFamily="34" charset="0"/>
                <a:ea typeface="华文细黑" panose="02010600040101010101" pitchFamily="2" charset="-122"/>
              </a:defRPr>
            </a:lvl3pPr>
            <a:lvl4pPr marL="1097280" indent="-274320" algn="l" rtl="0" eaLnBrk="0" fontAlgn="base" hangingPunct="0">
              <a:spcBef>
                <a:spcPts val="0"/>
              </a:spcBef>
              <a:spcAft>
                <a:spcPct val="0"/>
              </a:spcAft>
              <a:buFont typeface="Calibri" panose="020F0502020204030204" pitchFamily="34" charset="0"/>
              <a:buChar char="›"/>
              <a:defRPr sz="1200" baseline="0">
                <a:solidFill>
                  <a:schemeClr val="tx1"/>
                </a:solidFill>
                <a:latin typeface="Calibri" panose="020F0502020204030204" pitchFamily="34" charset="0"/>
                <a:ea typeface="华文细黑" panose="02010600040101010101" pitchFamily="2" charset="-122"/>
              </a:defRPr>
            </a:lvl4pPr>
            <a:lvl5pPr marL="1371600" indent="-27432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200" baseline="0">
                <a:solidFill>
                  <a:schemeClr val="tx1"/>
                </a:solidFill>
                <a:latin typeface="Calibri" panose="020F0502020204030204" pitchFamily="34" charset="0"/>
                <a:ea typeface="华文细黑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zh-CN" altLang="en-US" sz="1200" kern="0" dirty="0"/>
              <a:t>可以沿用</a:t>
            </a:r>
            <a:r>
              <a:rPr lang="en-US" altLang="zh-CN" sz="1200" kern="0" dirty="0"/>
              <a:t>BB</a:t>
            </a:r>
            <a:r>
              <a:rPr lang="zh-CN" altLang="en-US" sz="1200" kern="0" dirty="0"/>
              <a:t>的，标签名</a:t>
            </a:r>
            <a:r>
              <a:rPr lang="en-US" altLang="zh-CN" sz="1200" kern="0" dirty="0"/>
              <a:t>Black Berry</a:t>
            </a:r>
            <a:r>
              <a:rPr lang="zh-CN" altLang="en-US" sz="1200" kern="0" dirty="0"/>
              <a:t>修改成</a:t>
            </a:r>
            <a:r>
              <a:rPr lang="en-US" altLang="zh-CN" sz="1200" kern="0" dirty="0"/>
              <a:t>Refurbish</a:t>
            </a:r>
            <a:r>
              <a:rPr lang="zh-CN" altLang="en-US" sz="1200" kern="0" dirty="0"/>
              <a:t>？ </a:t>
            </a:r>
            <a:endParaRPr lang="en-US" altLang="zh-CN" sz="1200" kern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1200" kern="0" dirty="0"/>
              <a:t>https://gcctools.tclcom.com/imei_inputs/index</a:t>
            </a:r>
          </a:p>
        </p:txBody>
      </p:sp>
      <p:cxnSp>
        <p:nvCxnSpPr>
          <p:cNvPr id="59" name="肘形连接符 159">
            <a:extLst>
              <a:ext uri="{FF2B5EF4-FFF2-40B4-BE49-F238E27FC236}">
                <a16:creationId xmlns:a16="http://schemas.microsoft.com/office/drawing/2014/main" xmlns="" id="{21DB5B71-6B9A-4D0B-B8E0-3C6160028A00}"/>
              </a:ext>
            </a:extLst>
          </p:cNvPr>
          <p:cNvCxnSpPr>
            <a:cxnSpLocks/>
            <a:endCxn id="66" idx="4"/>
          </p:cNvCxnSpPr>
          <p:nvPr/>
        </p:nvCxnSpPr>
        <p:spPr>
          <a:xfrm rot="5400000" flipH="1" flipV="1">
            <a:off x="6641200" y="2277153"/>
            <a:ext cx="315662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159">
            <a:extLst>
              <a:ext uri="{FF2B5EF4-FFF2-40B4-BE49-F238E27FC236}">
                <a16:creationId xmlns:a16="http://schemas.microsoft.com/office/drawing/2014/main" xmlns="" id="{10E6F2F9-E442-4A82-AA02-4CD811DA5E4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66679" y="3617895"/>
            <a:ext cx="231956" cy="102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469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527" y="187515"/>
            <a:ext cx="8229600" cy="457200"/>
          </a:xfrm>
        </p:spPr>
        <p:txBody>
          <a:bodyPr/>
          <a:lstStyle/>
          <a:p>
            <a:r>
              <a:rPr lang="zh-CN" altLang="en-US" dirty="0"/>
              <a:t>交换</a:t>
            </a:r>
            <a:r>
              <a:rPr lang="en-US" altLang="zh-CN" dirty="0"/>
              <a:t>IMEI _</a:t>
            </a:r>
            <a:r>
              <a:rPr lang="zh-CN" altLang="en-US" dirty="0"/>
              <a:t>流程说明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233503" y="712476"/>
            <a:ext cx="1097280" cy="703871"/>
            <a:chOff x="599094" y="1550987"/>
            <a:chExt cx="1097280" cy="703871"/>
          </a:xfrm>
        </p:grpSpPr>
        <p:sp>
          <p:nvSpPr>
            <p:cNvPr id="32" name="流程图: 磁盘 31"/>
            <p:cNvSpPr/>
            <p:nvPr/>
          </p:nvSpPr>
          <p:spPr>
            <a:xfrm>
              <a:off x="599094" y="1550987"/>
              <a:ext cx="1097280" cy="703871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2219" y="1765108"/>
              <a:ext cx="914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100" b="1" dirty="0"/>
                <a:t>售后数据</a:t>
              </a:r>
              <a:endParaRPr lang="en-US" altLang="zh-CN" sz="1100" b="1" dirty="0"/>
            </a:p>
            <a:p>
              <a:pPr lvl="0" algn="ctr"/>
              <a:r>
                <a:rPr lang="zh-CN" altLang="en-US" sz="1100" b="1" dirty="0"/>
                <a:t>备份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2219" y="1550988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1050" b="1" dirty="0"/>
                <a:t>CC</a:t>
              </a:r>
              <a:r>
                <a:rPr lang="zh-CN" altLang="en-US" sz="1050" b="1" dirty="0"/>
                <a:t>服务器</a:t>
              </a:r>
            </a:p>
          </p:txBody>
        </p:sp>
      </p:grpSp>
      <p:sp>
        <p:nvSpPr>
          <p:cNvPr id="3" name="棱台 2"/>
          <p:cNvSpPr/>
          <p:nvPr/>
        </p:nvSpPr>
        <p:spPr>
          <a:xfrm>
            <a:off x="1743910" y="832689"/>
            <a:ext cx="1688262" cy="504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工具端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22053" y="1484109"/>
            <a:ext cx="8571927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948494" y="1029147"/>
            <a:ext cx="0" cy="5725058"/>
          </a:xfrm>
          <a:prstGeom prst="line">
            <a:avLst/>
          </a:prstGeom>
          <a:ln w="1905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2091178" y="2401001"/>
            <a:ext cx="1512693" cy="630792"/>
            <a:chOff x="2409972" y="2919324"/>
            <a:chExt cx="1512693" cy="630792"/>
          </a:xfrm>
        </p:grpSpPr>
        <p:sp>
          <p:nvSpPr>
            <p:cNvPr id="56" name="流程图: 决策 55"/>
            <p:cNvSpPr/>
            <p:nvPr/>
          </p:nvSpPr>
          <p:spPr>
            <a:xfrm>
              <a:off x="2409972" y="2919324"/>
              <a:ext cx="1512693" cy="63079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30706" y="3056036"/>
              <a:ext cx="128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000" dirty="0"/>
                <a:t>前后</a:t>
              </a:r>
              <a:r>
                <a:rPr lang="en-US" altLang="zh-CN" sz="1000" dirty="0"/>
                <a:t>TAC/FAC</a:t>
              </a:r>
              <a:r>
                <a:rPr lang="zh-CN" altLang="en-US" sz="1000" dirty="0"/>
                <a:t>一样</a:t>
              </a:r>
              <a:r>
                <a:rPr lang="en-US" altLang="zh-CN" sz="1000" dirty="0"/>
                <a:t>? </a:t>
              </a:r>
            </a:p>
            <a:p>
              <a:pPr lvl="0" algn="ctr"/>
              <a:r>
                <a:rPr lang="en-US" altLang="zh-CN" sz="1000" dirty="0"/>
                <a:t>(</a:t>
              </a:r>
              <a:r>
                <a:rPr lang="en-US" altLang="zh-CN" sz="1000" dirty="0">
                  <a:solidFill>
                    <a:srgbClr val="C00000"/>
                  </a:solidFill>
                </a:rPr>
                <a:t>IMEI</a:t>
              </a:r>
              <a:r>
                <a:rPr lang="zh-CN" altLang="en-US" sz="1000" dirty="0">
                  <a:solidFill>
                    <a:srgbClr val="C00000"/>
                  </a:solidFill>
                </a:rPr>
                <a:t>前</a:t>
              </a:r>
              <a:r>
                <a:rPr lang="en-US" altLang="zh-CN" sz="1000" dirty="0">
                  <a:solidFill>
                    <a:srgbClr val="C00000"/>
                  </a:solidFill>
                </a:rPr>
                <a:t>8</a:t>
              </a:r>
              <a:r>
                <a:rPr lang="zh-CN" altLang="en-US" sz="1000" dirty="0">
                  <a:solidFill>
                    <a:srgbClr val="C00000"/>
                  </a:solidFill>
                </a:rPr>
                <a:t>位</a:t>
              </a:r>
              <a:r>
                <a:rPr lang="en-US" altLang="zh-CN" sz="1000" dirty="0"/>
                <a:t>)</a:t>
              </a:r>
              <a:endParaRPr lang="zh-CN" altLang="en-US" sz="1000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779637" y="2395371"/>
            <a:ext cx="1512693" cy="630792"/>
            <a:chOff x="2457890" y="2016558"/>
            <a:chExt cx="1512693" cy="630792"/>
          </a:xfrm>
        </p:grpSpPr>
        <p:sp>
          <p:nvSpPr>
            <p:cNvPr id="62" name="流程图: 决策 61"/>
            <p:cNvSpPr/>
            <p:nvPr/>
          </p:nvSpPr>
          <p:spPr>
            <a:xfrm>
              <a:off x="2457890" y="2016558"/>
              <a:ext cx="1512693" cy="63079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89634" y="2127969"/>
              <a:ext cx="128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000" dirty="0"/>
                <a:t>服务器存在</a:t>
              </a:r>
              <a:r>
                <a:rPr lang="en-US" altLang="zh-CN" sz="1000" dirty="0"/>
                <a:t>IMEI</a:t>
              </a:r>
              <a:r>
                <a:rPr lang="zh-CN" altLang="en-US" sz="1000" dirty="0"/>
                <a:t>对应关系且有效</a:t>
              </a:r>
              <a:r>
                <a:rPr lang="en-US" altLang="zh-CN" sz="1000" dirty="0"/>
                <a:t>?</a:t>
              </a:r>
              <a:endParaRPr lang="zh-CN" altLang="en-US" sz="1000" dirty="0"/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6144743" y="1745582"/>
            <a:ext cx="1308577" cy="400110"/>
            <a:chOff x="7392387" y="2602057"/>
            <a:chExt cx="1308577" cy="400110"/>
          </a:xfrm>
        </p:grpSpPr>
        <p:sp>
          <p:nvSpPr>
            <p:cNvPr id="66" name="流程图: 数据 65"/>
            <p:cNvSpPr/>
            <p:nvPr/>
          </p:nvSpPr>
          <p:spPr>
            <a:xfrm>
              <a:off x="7392387" y="2602057"/>
              <a:ext cx="1308577" cy="398907"/>
            </a:xfrm>
            <a:prstGeom prst="flowChartInputOutpu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536445" y="2602057"/>
              <a:ext cx="10372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000" dirty="0"/>
                <a:t>上传的</a:t>
              </a:r>
              <a:r>
                <a:rPr lang="en-US" altLang="zh-CN" sz="1000" dirty="0"/>
                <a:t>IMEI</a:t>
              </a:r>
              <a:r>
                <a:rPr lang="zh-CN" altLang="en-US" sz="1000" dirty="0"/>
                <a:t>对应关系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157214" y="4728162"/>
            <a:ext cx="1284103" cy="361146"/>
            <a:chOff x="4289515" y="4132306"/>
            <a:chExt cx="1188721" cy="361146"/>
          </a:xfrm>
        </p:grpSpPr>
        <p:sp>
          <p:nvSpPr>
            <p:cNvPr id="76" name="流程图: 过程 75"/>
            <p:cNvSpPr/>
            <p:nvPr/>
          </p:nvSpPr>
          <p:spPr>
            <a:xfrm>
              <a:off x="4289516" y="4132306"/>
              <a:ext cx="1188720" cy="36114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89515" y="4183715"/>
              <a:ext cx="11282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100" dirty="0"/>
                <a:t>写新</a:t>
              </a:r>
              <a:r>
                <a:rPr lang="en-US" altLang="zh-CN" sz="1100" dirty="0"/>
                <a:t>IMEI</a:t>
              </a:r>
              <a:r>
                <a:rPr lang="zh-CN" altLang="en-US" sz="1100" dirty="0"/>
                <a:t>至旧板</a:t>
              </a:r>
              <a:endParaRPr lang="en-US" altLang="zh-CN" sz="1100" dirty="0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4152557" y="5289203"/>
            <a:ext cx="1288759" cy="361146"/>
            <a:chOff x="4289516" y="4132306"/>
            <a:chExt cx="1188720" cy="361146"/>
          </a:xfrm>
        </p:grpSpPr>
        <p:sp>
          <p:nvSpPr>
            <p:cNvPr id="95" name="流程图: 过程 94"/>
            <p:cNvSpPr/>
            <p:nvPr/>
          </p:nvSpPr>
          <p:spPr>
            <a:xfrm>
              <a:off x="4289516" y="4132306"/>
              <a:ext cx="1188720" cy="36114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355644" y="4186023"/>
              <a:ext cx="10542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100" dirty="0"/>
                <a:t>回传更新记录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197217" y="5253571"/>
            <a:ext cx="1285502" cy="418492"/>
            <a:chOff x="7494202" y="5616866"/>
            <a:chExt cx="1285502" cy="594382"/>
          </a:xfrm>
        </p:grpSpPr>
        <p:sp>
          <p:nvSpPr>
            <p:cNvPr id="42" name="流程图: 预定义过程 41"/>
            <p:cNvSpPr/>
            <p:nvPr/>
          </p:nvSpPr>
          <p:spPr>
            <a:xfrm>
              <a:off x="7494202" y="5616866"/>
              <a:ext cx="1285502" cy="590326"/>
            </a:xfrm>
            <a:prstGeom prst="flowChartPredefinedProcess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606192" y="5642974"/>
              <a:ext cx="1037237" cy="568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000" dirty="0"/>
                <a:t>记录回传至</a:t>
              </a:r>
              <a:r>
                <a:rPr lang="en-US" altLang="zh-CN" sz="1000" dirty="0"/>
                <a:t>Sugar Report</a:t>
              </a:r>
              <a:endParaRPr lang="zh-CN" altLang="en-US" sz="1000" dirty="0"/>
            </a:p>
          </p:txBody>
        </p:sp>
      </p:grpSp>
      <p:sp>
        <p:nvSpPr>
          <p:cNvPr id="48" name="流程图: 终止 47"/>
          <p:cNvSpPr/>
          <p:nvPr/>
        </p:nvSpPr>
        <p:spPr>
          <a:xfrm>
            <a:off x="4203870" y="5898371"/>
            <a:ext cx="1187910" cy="352908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回传后结束</a:t>
            </a:r>
          </a:p>
        </p:txBody>
      </p:sp>
      <p:cxnSp>
        <p:nvCxnSpPr>
          <p:cNvPr id="126" name="肘形连接符 125"/>
          <p:cNvCxnSpPr>
            <a:cxnSpLocks/>
            <a:stCxn id="8" idx="3"/>
            <a:endCxn id="132" idx="1"/>
          </p:cNvCxnSpPr>
          <p:nvPr/>
        </p:nvCxnSpPr>
        <p:spPr>
          <a:xfrm flipV="1">
            <a:off x="1324947" y="1888316"/>
            <a:ext cx="759454" cy="242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cxnSpLocks/>
            <a:stCxn id="132" idx="2"/>
            <a:endCxn id="56" idx="0"/>
          </p:cNvCxnSpPr>
          <p:nvPr/>
        </p:nvCxnSpPr>
        <p:spPr>
          <a:xfrm rot="16200000" flipH="1">
            <a:off x="2745492" y="2298967"/>
            <a:ext cx="197289" cy="677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肘形连接符 135"/>
          <p:cNvCxnSpPr>
            <a:stCxn id="56" idx="3"/>
            <a:endCxn id="62" idx="1"/>
          </p:cNvCxnSpPr>
          <p:nvPr/>
        </p:nvCxnSpPr>
        <p:spPr>
          <a:xfrm flipV="1">
            <a:off x="3603871" y="2710767"/>
            <a:ext cx="175766" cy="563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cxnSpLocks/>
            <a:endCxn id="76" idx="0"/>
          </p:cNvCxnSpPr>
          <p:nvPr/>
        </p:nvCxnSpPr>
        <p:spPr>
          <a:xfrm rot="16200000" flipH="1">
            <a:off x="4672202" y="4601097"/>
            <a:ext cx="249471" cy="4658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cxnSpLocks/>
            <a:stCxn id="95" idx="2"/>
            <a:endCxn id="48" idx="0"/>
          </p:cNvCxnSpPr>
          <p:nvPr/>
        </p:nvCxnSpPr>
        <p:spPr>
          <a:xfrm rot="16200000" flipH="1">
            <a:off x="4673370" y="5773916"/>
            <a:ext cx="248022" cy="888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组合 219"/>
          <p:cNvGrpSpPr/>
          <p:nvPr/>
        </p:nvGrpSpPr>
        <p:grpSpPr>
          <a:xfrm>
            <a:off x="6162614" y="4534662"/>
            <a:ext cx="1163424" cy="398906"/>
            <a:chOff x="7471127" y="4398720"/>
            <a:chExt cx="1460509" cy="398907"/>
          </a:xfrm>
        </p:grpSpPr>
        <p:sp>
          <p:nvSpPr>
            <p:cNvPr id="201" name="流程图: 数据 200"/>
            <p:cNvSpPr/>
            <p:nvPr/>
          </p:nvSpPr>
          <p:spPr>
            <a:xfrm>
              <a:off x="7471127" y="4398720"/>
              <a:ext cx="1460509" cy="398907"/>
            </a:xfrm>
            <a:prstGeom prst="flowChartInputOutpu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490976" y="4413454"/>
              <a:ext cx="1391824" cy="279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800" dirty="0"/>
                <a:t>Post</a:t>
              </a:r>
              <a:r>
                <a:rPr lang="zh-CN" altLang="en-US" sz="800" dirty="0"/>
                <a:t>状态到</a:t>
              </a:r>
              <a:endParaRPr lang="en-US" altLang="zh-CN" sz="800" dirty="0"/>
            </a:p>
            <a:p>
              <a:pPr lvl="0" algn="ctr"/>
              <a:r>
                <a:rPr lang="en-US" altLang="zh-CN" sz="800" dirty="0"/>
                <a:t>GCCTOOLS</a:t>
              </a:r>
              <a:endParaRPr lang="zh-CN" altLang="en-US" sz="800" dirty="0"/>
            </a:p>
          </p:txBody>
        </p:sp>
      </p:grpSp>
      <p:cxnSp>
        <p:nvCxnSpPr>
          <p:cNvPr id="224" name="曲线连接符 223"/>
          <p:cNvCxnSpPr>
            <a:cxnSpLocks/>
            <a:stCxn id="202" idx="1"/>
            <a:endCxn id="76" idx="3"/>
          </p:cNvCxnSpPr>
          <p:nvPr/>
        </p:nvCxnSpPr>
        <p:spPr>
          <a:xfrm rot="10800000" flipV="1">
            <a:off x="5441317" y="4689293"/>
            <a:ext cx="737108" cy="219441"/>
          </a:xfrm>
          <a:prstGeom prst="curved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曲线连接符 227"/>
          <p:cNvCxnSpPr>
            <a:cxnSpLocks/>
            <a:stCxn id="66" idx="2"/>
          </p:cNvCxnSpPr>
          <p:nvPr/>
        </p:nvCxnSpPr>
        <p:spPr>
          <a:xfrm rot="10800000" flipV="1">
            <a:off x="4859563" y="1945036"/>
            <a:ext cx="1416038" cy="598200"/>
          </a:xfrm>
          <a:prstGeom prst="curved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流程图: 终止 230"/>
          <p:cNvSpPr/>
          <p:nvPr/>
        </p:nvSpPr>
        <p:spPr>
          <a:xfrm>
            <a:off x="2368556" y="3325511"/>
            <a:ext cx="957935" cy="309532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239" name="肘形连接符 238"/>
          <p:cNvCxnSpPr>
            <a:cxnSpLocks/>
            <a:stCxn id="56" idx="2"/>
            <a:endCxn id="231" idx="0"/>
          </p:cNvCxnSpPr>
          <p:nvPr/>
        </p:nvCxnSpPr>
        <p:spPr>
          <a:xfrm rot="5400000">
            <a:off x="2700666" y="3178652"/>
            <a:ext cx="293718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肘形连接符 247"/>
          <p:cNvCxnSpPr>
            <a:cxnSpLocks/>
            <a:stCxn id="65" idx="1"/>
            <a:endCxn id="231" idx="3"/>
          </p:cNvCxnSpPr>
          <p:nvPr/>
        </p:nvCxnSpPr>
        <p:spPr>
          <a:xfrm rot="10800000">
            <a:off x="3326492" y="3480277"/>
            <a:ext cx="849151" cy="167318"/>
          </a:xfrm>
          <a:prstGeom prst="bentConnector3">
            <a:avLst>
              <a:gd name="adj1" fmla="val 51976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3570835" y="2485565"/>
            <a:ext cx="175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solidFill>
                  <a:srgbClr val="0070C0"/>
                </a:solidFill>
              </a:rPr>
              <a:t>Y</a:t>
            </a:r>
            <a:endParaRPr lang="zh-CN" altLang="en-US" sz="1000" b="1" dirty="0">
              <a:solidFill>
                <a:srgbClr val="0070C0"/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2684292" y="2969478"/>
            <a:ext cx="175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</a:rPr>
              <a:t>N</a:t>
            </a:r>
            <a:endParaRPr lang="zh-CN" altLang="en-US" sz="1000" b="1" dirty="0">
              <a:solidFill>
                <a:srgbClr val="C00000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272969" y="2914043"/>
            <a:ext cx="175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</a:rPr>
              <a:t>N</a:t>
            </a:r>
            <a:endParaRPr lang="zh-CN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265" name="肘形连接符 264"/>
          <p:cNvCxnSpPr>
            <a:cxnSpLocks/>
            <a:stCxn id="95" idx="3"/>
            <a:endCxn id="42" idx="1"/>
          </p:cNvCxnSpPr>
          <p:nvPr/>
        </p:nvCxnSpPr>
        <p:spPr>
          <a:xfrm flipV="1">
            <a:off x="5441316" y="5461387"/>
            <a:ext cx="755901" cy="838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流程图: 准备 106"/>
          <p:cNvSpPr/>
          <p:nvPr/>
        </p:nvSpPr>
        <p:spPr>
          <a:xfrm>
            <a:off x="105954" y="1301728"/>
            <a:ext cx="1266754" cy="360165"/>
          </a:xfrm>
          <a:prstGeom prst="flowChartPreparat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权限账号鉴权控制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208436" y="1716157"/>
            <a:ext cx="1116511" cy="349171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返工模式</a:t>
            </a:r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xmlns="" id="{FE19056D-5EFF-4616-8432-531B04CC8927}"/>
              </a:ext>
            </a:extLst>
          </p:cNvPr>
          <p:cNvGrpSpPr/>
          <p:nvPr/>
        </p:nvGrpSpPr>
        <p:grpSpPr>
          <a:xfrm>
            <a:off x="2084401" y="1572920"/>
            <a:ext cx="1512693" cy="630792"/>
            <a:chOff x="2409972" y="2919324"/>
            <a:chExt cx="1512693" cy="630792"/>
          </a:xfrm>
        </p:grpSpPr>
        <p:sp>
          <p:nvSpPr>
            <p:cNvPr id="132" name="流程图: 决策 131">
              <a:extLst>
                <a:ext uri="{FF2B5EF4-FFF2-40B4-BE49-F238E27FC236}">
                  <a16:creationId xmlns:a16="http://schemas.microsoft.com/office/drawing/2014/main" xmlns="" id="{B709A30A-8CBB-49CB-BEB5-B0BFC03B9359}"/>
                </a:ext>
              </a:extLst>
            </p:cNvPr>
            <p:cNvSpPr/>
            <p:nvPr/>
          </p:nvSpPr>
          <p:spPr>
            <a:xfrm>
              <a:off x="2409972" y="2919324"/>
              <a:ext cx="1512693" cy="63079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33" name="TextBox 56">
              <a:extLst>
                <a:ext uri="{FF2B5EF4-FFF2-40B4-BE49-F238E27FC236}">
                  <a16:creationId xmlns:a16="http://schemas.microsoft.com/office/drawing/2014/main" xmlns="" id="{AE22524D-FB99-4810-B042-70CA6E8408C6}"/>
                </a:ext>
              </a:extLst>
            </p:cNvPr>
            <p:cNvSpPr txBox="1"/>
            <p:nvPr/>
          </p:nvSpPr>
          <p:spPr>
            <a:xfrm>
              <a:off x="2528512" y="3022389"/>
              <a:ext cx="128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000" dirty="0"/>
                <a:t>是否有</a:t>
              </a:r>
              <a:endParaRPr lang="en-US" altLang="zh-CN" sz="1000" dirty="0"/>
            </a:p>
            <a:p>
              <a:pPr lvl="0" algn="ctr"/>
              <a:r>
                <a:rPr lang="zh-CN" altLang="en-US" sz="1000" dirty="0"/>
                <a:t>修改</a:t>
              </a:r>
              <a:r>
                <a:rPr lang="en-US" altLang="zh-CN" sz="1000" dirty="0"/>
                <a:t>IMEI</a:t>
              </a:r>
              <a:r>
                <a:rPr lang="zh-CN" altLang="en-US" sz="1000" dirty="0"/>
                <a:t>权限</a:t>
              </a:r>
            </a:p>
          </p:txBody>
        </p:sp>
      </p:grpSp>
      <p:sp>
        <p:nvSpPr>
          <p:cNvPr id="142" name="流程图: 终止 141">
            <a:extLst>
              <a:ext uri="{FF2B5EF4-FFF2-40B4-BE49-F238E27FC236}">
                <a16:creationId xmlns:a16="http://schemas.microsoft.com/office/drawing/2014/main" xmlns="" id="{BCD4ABFD-6A3B-48D8-850A-5A6E8A0B517F}"/>
              </a:ext>
            </a:extLst>
          </p:cNvPr>
          <p:cNvSpPr/>
          <p:nvPr/>
        </p:nvSpPr>
        <p:spPr>
          <a:xfrm>
            <a:off x="3911381" y="1729288"/>
            <a:ext cx="1380945" cy="309532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无修改权限结束</a:t>
            </a:r>
          </a:p>
        </p:txBody>
      </p:sp>
      <p:cxnSp>
        <p:nvCxnSpPr>
          <p:cNvPr id="143" name="肘形连接符 125">
            <a:extLst>
              <a:ext uri="{FF2B5EF4-FFF2-40B4-BE49-F238E27FC236}">
                <a16:creationId xmlns:a16="http://schemas.microsoft.com/office/drawing/2014/main" xmlns="" id="{5C4EE8DA-5BE8-4CCD-A976-CE15B692A0B3}"/>
              </a:ext>
            </a:extLst>
          </p:cNvPr>
          <p:cNvCxnSpPr>
            <a:cxnSpLocks/>
            <a:stCxn id="132" idx="3"/>
            <a:endCxn id="142" idx="1"/>
          </p:cNvCxnSpPr>
          <p:nvPr/>
        </p:nvCxnSpPr>
        <p:spPr>
          <a:xfrm flipV="1">
            <a:off x="3597094" y="1884054"/>
            <a:ext cx="314287" cy="426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内容占位符 2">
            <a:extLst>
              <a:ext uri="{FF2B5EF4-FFF2-40B4-BE49-F238E27FC236}">
                <a16:creationId xmlns:a16="http://schemas.microsoft.com/office/drawing/2014/main" xmlns="" id="{9A84BAD5-D91F-484B-8099-01D8CF239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1437" y="1680223"/>
            <a:ext cx="1427096" cy="542462"/>
          </a:xfrm>
          <a:ln w="12700">
            <a:solidFill>
              <a:srgbClr val="FF0000"/>
            </a:solidFill>
          </a:ln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sz="1200" dirty="0"/>
              <a:t>GCCTOOLS</a:t>
            </a:r>
            <a:r>
              <a:rPr lang="zh-CN" altLang="en-US" sz="1200" dirty="0"/>
              <a:t>服务器需要新增配置表</a:t>
            </a:r>
            <a:endParaRPr lang="en-US" altLang="zh-CN" sz="1200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xmlns="" id="{C1795976-1416-47B4-B5B1-F3EB4F2FFF5C}"/>
              </a:ext>
            </a:extLst>
          </p:cNvPr>
          <p:cNvGrpSpPr/>
          <p:nvPr/>
        </p:nvGrpSpPr>
        <p:grpSpPr>
          <a:xfrm>
            <a:off x="4152557" y="4117545"/>
            <a:ext cx="1284102" cy="361146"/>
            <a:chOff x="4289516" y="4132306"/>
            <a:chExt cx="1188720" cy="361146"/>
          </a:xfrm>
        </p:grpSpPr>
        <p:sp>
          <p:nvSpPr>
            <p:cNvPr id="59" name="菱形 58">
              <a:extLst>
                <a:ext uri="{FF2B5EF4-FFF2-40B4-BE49-F238E27FC236}">
                  <a16:creationId xmlns:a16="http://schemas.microsoft.com/office/drawing/2014/main" xmlns="" id="{24C707E0-77BC-4AE2-84D4-55691B99E9D8}"/>
                </a:ext>
              </a:extLst>
            </p:cNvPr>
            <p:cNvSpPr/>
            <p:nvPr/>
          </p:nvSpPr>
          <p:spPr>
            <a:xfrm>
              <a:off x="4289516" y="4132306"/>
              <a:ext cx="1188720" cy="3611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TextBox 76">
              <a:extLst>
                <a:ext uri="{FF2B5EF4-FFF2-40B4-BE49-F238E27FC236}">
                  <a16:creationId xmlns:a16="http://schemas.microsoft.com/office/drawing/2014/main" xmlns="" id="{FC854E7C-90D7-4FBC-9950-DE780F3D97A2}"/>
                </a:ext>
              </a:extLst>
            </p:cNvPr>
            <p:cNvSpPr txBox="1"/>
            <p:nvPr/>
          </p:nvSpPr>
          <p:spPr>
            <a:xfrm>
              <a:off x="4289516" y="4183715"/>
              <a:ext cx="11282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100" dirty="0"/>
                <a:t>写旧</a:t>
              </a:r>
              <a:r>
                <a:rPr lang="en-US" altLang="zh-CN" sz="1100" dirty="0"/>
                <a:t>IMEI</a:t>
              </a:r>
              <a:r>
                <a:rPr lang="zh-CN" altLang="en-US" sz="1100" dirty="0"/>
                <a:t>至新板</a:t>
              </a:r>
              <a:endParaRPr lang="en-US" altLang="zh-CN" sz="1100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xmlns="" id="{93E103DA-0650-4AC3-84CA-0B35D96C54A2}"/>
              </a:ext>
            </a:extLst>
          </p:cNvPr>
          <p:cNvGrpSpPr/>
          <p:nvPr/>
        </p:nvGrpSpPr>
        <p:grpSpPr>
          <a:xfrm>
            <a:off x="4175642" y="3413959"/>
            <a:ext cx="1188721" cy="468474"/>
            <a:chOff x="2457890" y="2016558"/>
            <a:chExt cx="1512693" cy="632415"/>
          </a:xfrm>
        </p:grpSpPr>
        <p:sp>
          <p:nvSpPr>
            <p:cNvPr id="65" name="流程图: 决策 64">
              <a:extLst>
                <a:ext uri="{FF2B5EF4-FFF2-40B4-BE49-F238E27FC236}">
                  <a16:creationId xmlns:a16="http://schemas.microsoft.com/office/drawing/2014/main" xmlns="" id="{97C944BA-45CC-4FD2-912F-FEF6BE41DF55}"/>
                </a:ext>
              </a:extLst>
            </p:cNvPr>
            <p:cNvSpPr/>
            <p:nvPr/>
          </p:nvSpPr>
          <p:spPr>
            <a:xfrm>
              <a:off x="2457890" y="2016558"/>
              <a:ext cx="1512693" cy="63079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68" name="TextBox 62">
              <a:extLst>
                <a:ext uri="{FF2B5EF4-FFF2-40B4-BE49-F238E27FC236}">
                  <a16:creationId xmlns:a16="http://schemas.microsoft.com/office/drawing/2014/main" xmlns="" id="{AF7CBC24-1D75-4247-B8AB-3917122417CA}"/>
                </a:ext>
              </a:extLst>
            </p:cNvPr>
            <p:cNvSpPr txBox="1"/>
            <p:nvPr/>
          </p:nvSpPr>
          <p:spPr>
            <a:xfrm>
              <a:off x="2610525" y="2108846"/>
              <a:ext cx="1280160" cy="540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000" dirty="0"/>
                <a:t>擦除旧板</a:t>
              </a:r>
              <a:r>
                <a:rPr lang="en-US" altLang="zh-CN" sz="1000" dirty="0"/>
                <a:t>IMEI OK?</a:t>
              </a:r>
              <a:endParaRPr lang="zh-CN" altLang="en-US" sz="1000" dirty="0"/>
            </a:p>
          </p:txBody>
        </p:sp>
      </p:grpSp>
      <p:sp>
        <p:nvSpPr>
          <p:cNvPr id="70" name="TextBox 262">
            <a:extLst>
              <a:ext uri="{FF2B5EF4-FFF2-40B4-BE49-F238E27FC236}">
                <a16:creationId xmlns:a16="http://schemas.microsoft.com/office/drawing/2014/main" xmlns="" id="{83878478-0C4C-4B9E-91F0-D60228D6546C}"/>
              </a:ext>
            </a:extLst>
          </p:cNvPr>
          <p:cNvSpPr txBox="1"/>
          <p:nvPr/>
        </p:nvSpPr>
        <p:spPr>
          <a:xfrm>
            <a:off x="2074176" y="2450247"/>
            <a:ext cx="175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</a:rPr>
              <a:t>？</a:t>
            </a:r>
          </a:p>
        </p:txBody>
      </p:sp>
      <p:cxnSp>
        <p:nvCxnSpPr>
          <p:cNvPr id="71" name="肘形连接符 184">
            <a:extLst>
              <a:ext uri="{FF2B5EF4-FFF2-40B4-BE49-F238E27FC236}">
                <a16:creationId xmlns:a16="http://schemas.microsoft.com/office/drawing/2014/main" xmlns="" id="{FC195548-EFB9-4C14-8194-441D5FB8E5BE}"/>
              </a:ext>
            </a:extLst>
          </p:cNvPr>
          <p:cNvCxnSpPr>
            <a:cxnSpLocks/>
            <a:stCxn id="68" idx="2"/>
          </p:cNvCxnSpPr>
          <p:nvPr/>
        </p:nvCxnSpPr>
        <p:spPr>
          <a:xfrm rot="5400000">
            <a:off x="4679039" y="3998002"/>
            <a:ext cx="235112" cy="397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247">
            <a:extLst>
              <a:ext uri="{FF2B5EF4-FFF2-40B4-BE49-F238E27FC236}">
                <a16:creationId xmlns:a16="http://schemas.microsoft.com/office/drawing/2014/main" xmlns="" id="{64289331-BC63-4963-AC36-BF1E9328067F}"/>
              </a:ext>
            </a:extLst>
          </p:cNvPr>
          <p:cNvCxnSpPr>
            <a:cxnSpLocks/>
            <a:stCxn id="62" idx="2"/>
          </p:cNvCxnSpPr>
          <p:nvPr/>
        </p:nvCxnSpPr>
        <p:spPr>
          <a:xfrm rot="5400000">
            <a:off x="3640970" y="2247965"/>
            <a:ext cx="116816" cy="1673213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184">
            <a:extLst>
              <a:ext uri="{FF2B5EF4-FFF2-40B4-BE49-F238E27FC236}">
                <a16:creationId xmlns:a16="http://schemas.microsoft.com/office/drawing/2014/main" xmlns="" id="{FDA8B216-1C7F-4CEC-B84A-30B27D77B304}"/>
              </a:ext>
            </a:extLst>
          </p:cNvPr>
          <p:cNvCxnSpPr>
            <a:cxnSpLocks/>
            <a:stCxn id="62" idx="3"/>
            <a:endCxn id="65" idx="0"/>
          </p:cNvCxnSpPr>
          <p:nvPr/>
        </p:nvCxnSpPr>
        <p:spPr>
          <a:xfrm flipH="1">
            <a:off x="4770003" y="2710767"/>
            <a:ext cx="522327" cy="703192"/>
          </a:xfrm>
          <a:prstGeom prst="bentConnector4">
            <a:avLst>
              <a:gd name="adj1" fmla="val -34130"/>
              <a:gd name="adj2" fmla="val 58110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>
            <a:extLst>
              <a:ext uri="{FF2B5EF4-FFF2-40B4-BE49-F238E27FC236}">
                <a16:creationId xmlns:a16="http://schemas.microsoft.com/office/drawing/2014/main" xmlns="" id="{B022F0BD-34F1-48BC-86B5-6BA1F9F76D57}"/>
              </a:ext>
            </a:extLst>
          </p:cNvPr>
          <p:cNvGrpSpPr/>
          <p:nvPr/>
        </p:nvGrpSpPr>
        <p:grpSpPr>
          <a:xfrm>
            <a:off x="6334080" y="3001374"/>
            <a:ext cx="1119240" cy="398906"/>
            <a:chOff x="7471127" y="4398720"/>
            <a:chExt cx="1460509" cy="398907"/>
          </a:xfrm>
        </p:grpSpPr>
        <p:sp>
          <p:nvSpPr>
            <p:cNvPr id="85" name="流程图: 数据 84">
              <a:extLst>
                <a:ext uri="{FF2B5EF4-FFF2-40B4-BE49-F238E27FC236}">
                  <a16:creationId xmlns:a16="http://schemas.microsoft.com/office/drawing/2014/main" xmlns="" id="{4D7169C5-222D-4961-B546-37A76DCD1673}"/>
                </a:ext>
              </a:extLst>
            </p:cNvPr>
            <p:cNvSpPr/>
            <p:nvPr/>
          </p:nvSpPr>
          <p:spPr>
            <a:xfrm>
              <a:off x="7471127" y="4398720"/>
              <a:ext cx="1460509" cy="398907"/>
            </a:xfrm>
            <a:prstGeom prst="flowChartInputOutpu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201">
              <a:extLst>
                <a:ext uri="{FF2B5EF4-FFF2-40B4-BE49-F238E27FC236}">
                  <a16:creationId xmlns:a16="http://schemas.microsoft.com/office/drawing/2014/main" xmlns="" id="{0964CB8A-01F6-4E07-A545-190F66244E3A}"/>
                </a:ext>
              </a:extLst>
            </p:cNvPr>
            <p:cNvSpPr txBox="1"/>
            <p:nvPr/>
          </p:nvSpPr>
          <p:spPr>
            <a:xfrm>
              <a:off x="7490976" y="4413454"/>
              <a:ext cx="1391824" cy="279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800" dirty="0"/>
                <a:t>Post</a:t>
              </a:r>
              <a:r>
                <a:rPr lang="zh-CN" altLang="en-US" sz="800" dirty="0"/>
                <a:t>状态到</a:t>
              </a:r>
              <a:endParaRPr lang="en-US" altLang="zh-CN" sz="800" dirty="0"/>
            </a:p>
            <a:p>
              <a:pPr lvl="0" algn="ctr"/>
              <a:r>
                <a:rPr lang="en-US" altLang="zh-CN" sz="800" dirty="0"/>
                <a:t>GCCTOOLS</a:t>
              </a:r>
              <a:endParaRPr lang="zh-CN" altLang="en-US" sz="800" dirty="0"/>
            </a:p>
          </p:txBody>
        </p:sp>
      </p:grpSp>
      <p:cxnSp>
        <p:nvCxnSpPr>
          <p:cNvPr id="87" name="曲线连接符 223">
            <a:extLst>
              <a:ext uri="{FF2B5EF4-FFF2-40B4-BE49-F238E27FC236}">
                <a16:creationId xmlns:a16="http://schemas.microsoft.com/office/drawing/2014/main" xmlns="" id="{BD9332B2-FB6C-4C4E-A7F7-F4867062C298}"/>
              </a:ext>
            </a:extLst>
          </p:cNvPr>
          <p:cNvCxnSpPr>
            <a:cxnSpLocks/>
            <a:stCxn id="86" idx="1"/>
          </p:cNvCxnSpPr>
          <p:nvPr/>
        </p:nvCxnSpPr>
        <p:spPr>
          <a:xfrm rot="10800000" flipV="1">
            <a:off x="5363013" y="3156006"/>
            <a:ext cx="986279" cy="450420"/>
          </a:xfrm>
          <a:prstGeom prst="curved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84">
            <a:extLst>
              <a:ext uri="{FF2B5EF4-FFF2-40B4-BE49-F238E27FC236}">
                <a16:creationId xmlns:a16="http://schemas.microsoft.com/office/drawing/2014/main" xmlns="" id="{8606B697-D9EC-4EA5-A6C1-616104FC09A2}"/>
              </a:ext>
            </a:extLst>
          </p:cNvPr>
          <p:cNvCxnSpPr>
            <a:cxnSpLocks/>
            <a:stCxn id="76" idx="2"/>
            <a:endCxn id="95" idx="0"/>
          </p:cNvCxnSpPr>
          <p:nvPr/>
        </p:nvCxnSpPr>
        <p:spPr>
          <a:xfrm rot="5400000">
            <a:off x="4698155" y="5188091"/>
            <a:ext cx="199895" cy="232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xmlns="" id="{05D1822A-EDE3-4EF3-BBA6-BC6E8C51A4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285284"/>
              </p:ext>
            </p:extLst>
          </p:nvPr>
        </p:nvGraphicFramePr>
        <p:xfrm>
          <a:off x="7842695" y="2317448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Worksheet" showAsIcon="1" r:id="rId4" imgW="914400" imgH="828720" progId="Excel.Sheet.12">
                  <p:embed/>
                </p:oleObj>
              </mc:Choice>
              <mc:Fallback>
                <p:oleObj name="Worksheet" showAsIcon="1" r:id="rId4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42695" y="2317448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" name="组合 107">
            <a:extLst>
              <a:ext uri="{FF2B5EF4-FFF2-40B4-BE49-F238E27FC236}">
                <a16:creationId xmlns:a16="http://schemas.microsoft.com/office/drawing/2014/main" xmlns="" id="{B71EC241-6ED6-4BEF-BC3E-E3318BF69680}"/>
              </a:ext>
            </a:extLst>
          </p:cNvPr>
          <p:cNvGrpSpPr/>
          <p:nvPr/>
        </p:nvGrpSpPr>
        <p:grpSpPr>
          <a:xfrm>
            <a:off x="6178425" y="3834112"/>
            <a:ext cx="1163424" cy="398906"/>
            <a:chOff x="7471127" y="4398720"/>
            <a:chExt cx="1460509" cy="398907"/>
          </a:xfrm>
        </p:grpSpPr>
        <p:sp>
          <p:nvSpPr>
            <p:cNvPr id="109" name="流程图: 数据 108">
              <a:extLst>
                <a:ext uri="{FF2B5EF4-FFF2-40B4-BE49-F238E27FC236}">
                  <a16:creationId xmlns:a16="http://schemas.microsoft.com/office/drawing/2014/main" xmlns="" id="{8BDFF36E-3DDB-4030-B051-6E001ED50C7A}"/>
                </a:ext>
              </a:extLst>
            </p:cNvPr>
            <p:cNvSpPr/>
            <p:nvPr/>
          </p:nvSpPr>
          <p:spPr>
            <a:xfrm>
              <a:off x="7471127" y="4398720"/>
              <a:ext cx="1460509" cy="398907"/>
            </a:xfrm>
            <a:prstGeom prst="flowChartInputOutpu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TextBox 201">
              <a:extLst>
                <a:ext uri="{FF2B5EF4-FFF2-40B4-BE49-F238E27FC236}">
                  <a16:creationId xmlns:a16="http://schemas.microsoft.com/office/drawing/2014/main" xmlns="" id="{2F0DA740-C0F3-437A-AE5E-488301B55483}"/>
                </a:ext>
              </a:extLst>
            </p:cNvPr>
            <p:cNvSpPr txBox="1"/>
            <p:nvPr/>
          </p:nvSpPr>
          <p:spPr>
            <a:xfrm>
              <a:off x="7490976" y="4413454"/>
              <a:ext cx="1391824" cy="279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800" dirty="0"/>
                <a:t>Post</a:t>
              </a:r>
              <a:r>
                <a:rPr lang="zh-CN" altLang="en-US" sz="800" dirty="0"/>
                <a:t>状态到</a:t>
              </a:r>
              <a:endParaRPr lang="en-US" altLang="zh-CN" sz="800" dirty="0"/>
            </a:p>
            <a:p>
              <a:pPr lvl="0" algn="ctr"/>
              <a:r>
                <a:rPr lang="en-US" altLang="zh-CN" sz="800" dirty="0"/>
                <a:t>GCCTOOLS</a:t>
              </a:r>
              <a:endParaRPr lang="zh-CN" altLang="en-US" sz="800" dirty="0"/>
            </a:p>
          </p:txBody>
        </p:sp>
      </p:grpSp>
      <p:cxnSp>
        <p:nvCxnSpPr>
          <p:cNvPr id="111" name="曲线连接符 223">
            <a:extLst>
              <a:ext uri="{FF2B5EF4-FFF2-40B4-BE49-F238E27FC236}">
                <a16:creationId xmlns:a16="http://schemas.microsoft.com/office/drawing/2014/main" xmlns="" id="{D3DF263A-DF8D-41A1-BE21-DC102B43BBF0}"/>
              </a:ext>
            </a:extLst>
          </p:cNvPr>
          <p:cNvCxnSpPr>
            <a:cxnSpLocks/>
            <a:stCxn id="110" idx="1"/>
            <a:endCxn id="59" idx="3"/>
          </p:cNvCxnSpPr>
          <p:nvPr/>
        </p:nvCxnSpPr>
        <p:spPr>
          <a:xfrm rot="10800000" flipV="1">
            <a:off x="5436660" y="3988744"/>
            <a:ext cx="757577" cy="309374"/>
          </a:xfrm>
          <a:prstGeom prst="curvedConnector3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124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062855"/>
              </p:ext>
            </p:extLst>
          </p:nvPr>
        </p:nvGraphicFramePr>
        <p:xfrm>
          <a:off x="538152" y="1051911"/>
          <a:ext cx="8139731" cy="2309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02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90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6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35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06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0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ersion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</a:t>
                      </a:r>
                      <a:r>
                        <a:rPr lang="en-US" altLang="zh-CN" sz="1000" u="none" strike="noStrike" dirty="0">
                          <a:effectLst/>
                        </a:rPr>
                        <a:t>ontent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</a:t>
                      </a:r>
                      <a:r>
                        <a:rPr lang="en-US" altLang="zh-CN" sz="1000" u="none" strike="noStrike" dirty="0">
                          <a:effectLst/>
                        </a:rPr>
                        <a:t>emark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Author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V0.1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2018/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11/30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初版信息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</a:t>
                      </a:r>
                      <a:r>
                        <a:rPr lang="en-US" altLang="zh-CN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uangyuan.Zhang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,  </a:t>
                      </a:r>
                    </a:p>
                    <a:p>
                      <a:pPr algn="ctr" fontAlgn="ctr"/>
                      <a:r>
                        <a:rPr lang="en-US" altLang="zh-CN" sz="10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Minfeng.Chen</a:t>
                      </a:r>
                      <a:r>
                        <a:rPr lang="en-US" altLang="zh-CN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0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V0.2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2019/1/14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更新需求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eeting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0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V0.3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2019/1/17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更新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汇总需求和业务流程</a:t>
                      </a:r>
                      <a:endParaRPr lang="en-US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MarvinChen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0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V0.4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2019/1/23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Page 2/3</a:t>
                      </a:r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标注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2019-1-23</a:t>
                      </a:r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增加的内容</a:t>
                      </a:r>
                      <a:endParaRPr lang="en-US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MarvinChen</a:t>
                      </a:r>
                      <a:endParaRPr lang="en-US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7539351"/>
                  </a:ext>
                </a:extLst>
              </a:tr>
              <a:tr h="240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V0.5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2019/1/29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1. Page 2</a:t>
                      </a:r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标注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2019-1-23</a:t>
                      </a:r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增加的内容的修正</a:t>
                      </a:r>
                      <a:endParaRPr lang="en-US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2. Page 3</a:t>
                      </a:r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标注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2019-1-29</a:t>
                      </a:r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增加的内容</a:t>
                      </a:r>
                      <a:endParaRPr lang="en-US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3. Page8-10</a:t>
                      </a:r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流程文件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流程图更新</a:t>
                      </a:r>
                      <a:endParaRPr lang="en-US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MarvinChen</a:t>
                      </a:r>
                      <a:endParaRPr lang="en-US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6204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94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THANK YOU</a:t>
            </a:r>
            <a:endParaRPr lang="zh-CN" altLang="en-US" b="1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dirty="0"/>
              <a:t>www.tcl.com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36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加密技术的背景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844"/>
            <a:ext cx="8652879" cy="4682146"/>
          </a:xfrm>
        </p:spPr>
        <p:txBody>
          <a:bodyPr/>
          <a:lstStyle/>
          <a:p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45418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RC</a:t>
            </a:r>
            <a:r>
              <a:rPr lang="zh-CN" altLang="en-US" dirty="0"/>
              <a:t>日常维修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118" y="907843"/>
            <a:ext cx="8677881" cy="4105883"/>
          </a:xfrm>
        </p:spPr>
        <p:txBody>
          <a:bodyPr/>
          <a:lstStyle/>
          <a:p>
            <a:pPr marL="617220" lvl="1" indent="-342900">
              <a:lnSpc>
                <a:spcPct val="125000"/>
              </a:lnSpc>
              <a:buFont typeface="+mj-lt"/>
              <a:buAutoNum type="arabicPeriod" startAt="5"/>
            </a:pPr>
            <a:r>
              <a:rPr lang="zh-CN" altLang="en-US" sz="1400" dirty="0"/>
              <a:t>检测到不开机标志位时，上传</a:t>
            </a:r>
            <a:r>
              <a:rPr lang="en-US" altLang="zh-CN" sz="1400" dirty="0" err="1"/>
              <a:t>smartlog</a:t>
            </a:r>
            <a:r>
              <a:rPr lang="zh-CN" altLang="en-US" sz="1400" dirty="0"/>
              <a:t>到指定服务器</a:t>
            </a:r>
            <a:r>
              <a:rPr lang="zh-CN" altLang="en-US" sz="1400" dirty="0">
                <a:solidFill>
                  <a:srgbClr val="0070C0"/>
                </a:solidFill>
              </a:rPr>
              <a:t>（</a:t>
            </a:r>
            <a:r>
              <a:rPr lang="en-US" altLang="zh-CN" sz="1400" dirty="0">
                <a:solidFill>
                  <a:srgbClr val="0070C0"/>
                </a:solidFill>
              </a:rPr>
              <a:t>SUGAR MTK</a:t>
            </a:r>
            <a:r>
              <a:rPr lang="zh-CN" altLang="en-US" sz="1400" dirty="0">
                <a:solidFill>
                  <a:srgbClr val="0070C0"/>
                </a:solidFill>
              </a:rPr>
              <a:t>现有功能</a:t>
            </a:r>
            <a:r>
              <a:rPr lang="en-US" altLang="zh-CN" sz="1400" dirty="0">
                <a:solidFill>
                  <a:srgbClr val="0070C0"/>
                </a:solidFill>
              </a:rPr>
              <a:t> </a:t>
            </a:r>
            <a:r>
              <a:rPr lang="zh-CN" altLang="en-US" sz="1400" dirty="0">
                <a:solidFill>
                  <a:srgbClr val="0070C0"/>
                </a:solidFill>
              </a:rPr>
              <a:t>） </a:t>
            </a:r>
            <a:r>
              <a:rPr lang="zh-CN" altLang="en-US" sz="1400" dirty="0">
                <a:solidFill>
                  <a:srgbClr val="000000"/>
                </a:solidFill>
              </a:rPr>
              <a:t>：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1200" dirty="0"/>
              <a:t>                </a:t>
            </a:r>
            <a:r>
              <a:rPr lang="zh-CN" altLang="en-US" sz="1200" dirty="0"/>
              <a:t>目前</a:t>
            </a:r>
            <a:r>
              <a:rPr lang="en-US" altLang="zh-CN" sz="1200" dirty="0"/>
              <a:t>SUGAR MTK</a:t>
            </a:r>
            <a:r>
              <a:rPr lang="zh-CN" altLang="en-US" sz="1200" dirty="0"/>
              <a:t>支持这个功能（惠州的新项目），需要手机软件版本</a:t>
            </a:r>
            <a:r>
              <a:rPr lang="en-US" altLang="zh-CN" sz="1200" dirty="0"/>
              <a:t>/</a:t>
            </a:r>
            <a:r>
              <a:rPr lang="zh-CN" altLang="en-US" sz="1200" dirty="0"/>
              <a:t>系统支持（不开机写标志位），便于软件开发收集分析不开机不良。</a:t>
            </a:r>
            <a:endParaRPr lang="en-US" altLang="zh-CN" sz="1200" dirty="0"/>
          </a:p>
          <a:p>
            <a:pPr marL="617220" lvl="1" indent="-342900">
              <a:lnSpc>
                <a:spcPct val="125000"/>
              </a:lnSpc>
              <a:buFont typeface="+mj-lt"/>
              <a:buAutoNum type="arabicPeriod" startAt="6"/>
            </a:pPr>
            <a:r>
              <a:rPr lang="zh-CN" altLang="en-US" sz="1400" dirty="0"/>
              <a:t>支持导出</a:t>
            </a:r>
            <a:r>
              <a:rPr lang="en-US" altLang="zh-CN" sz="1400" dirty="0"/>
              <a:t>/</a:t>
            </a:r>
            <a:r>
              <a:rPr lang="zh-CN" altLang="en-US" sz="1400" dirty="0"/>
              <a:t>导入下载完成的软件版本</a:t>
            </a:r>
            <a:r>
              <a:rPr lang="zh-CN" altLang="en-US" sz="1400" dirty="0">
                <a:solidFill>
                  <a:srgbClr val="0070C0"/>
                </a:solidFill>
              </a:rPr>
              <a:t>（</a:t>
            </a:r>
            <a:r>
              <a:rPr lang="en-US" altLang="zh-CN" sz="1400" dirty="0">
                <a:solidFill>
                  <a:srgbClr val="0070C0"/>
                </a:solidFill>
              </a:rPr>
              <a:t>SUGAR</a:t>
            </a:r>
            <a:r>
              <a:rPr lang="zh-CN" altLang="en-US" sz="1400" dirty="0">
                <a:solidFill>
                  <a:srgbClr val="0070C0"/>
                </a:solidFill>
              </a:rPr>
              <a:t>现有功能，</a:t>
            </a:r>
            <a:r>
              <a:rPr lang="zh-CN" altLang="en-US" sz="1400" dirty="0">
                <a:solidFill>
                  <a:srgbClr val="FF0000"/>
                </a:solidFill>
              </a:rPr>
              <a:t>有完善需求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zh-CN" altLang="en-US" sz="1400" dirty="0">
                <a:solidFill>
                  <a:srgbClr val="0070C0"/>
                </a:solidFill>
              </a:rPr>
              <a:t>）</a:t>
            </a:r>
            <a:endParaRPr lang="en-US" altLang="zh-CN" sz="1400" dirty="0">
              <a:solidFill>
                <a:srgbClr val="0070C0"/>
              </a:solidFill>
            </a:endParaRPr>
          </a:p>
          <a:p>
            <a:pPr lvl="2">
              <a:lnSpc>
                <a:spcPct val="125000"/>
              </a:lnSpc>
              <a:buFont typeface="Calibri" panose="020F0502020204030204" pitchFamily="34" charset="0"/>
              <a:buChar char="⁻"/>
            </a:pPr>
            <a:r>
              <a:rPr lang="zh-CN" altLang="en-US" sz="1200" dirty="0">
                <a:solidFill>
                  <a:srgbClr val="FF0000"/>
                </a:solidFill>
              </a:rPr>
              <a:t>下载完成到</a:t>
            </a:r>
            <a:r>
              <a:rPr lang="en-US" altLang="zh-CN" sz="1200" dirty="0">
                <a:solidFill>
                  <a:srgbClr val="FF0000"/>
                </a:solidFill>
              </a:rPr>
              <a:t>..\bin\download</a:t>
            </a:r>
            <a:r>
              <a:rPr lang="zh-CN" altLang="en-US" sz="1200" dirty="0">
                <a:solidFill>
                  <a:srgbClr val="FF0000"/>
                </a:solidFill>
              </a:rPr>
              <a:t>文件夹的软件，在</a:t>
            </a:r>
            <a:r>
              <a:rPr lang="en-US" altLang="zh-CN" sz="1200" dirty="0">
                <a:solidFill>
                  <a:srgbClr val="FF0000"/>
                </a:solidFill>
              </a:rPr>
              <a:t>upgrade finish</a:t>
            </a:r>
            <a:r>
              <a:rPr lang="zh-CN" altLang="en-US" sz="1200" dirty="0">
                <a:solidFill>
                  <a:srgbClr val="FF0000"/>
                </a:solidFill>
              </a:rPr>
              <a:t>后转移到</a:t>
            </a:r>
            <a:r>
              <a:rPr lang="en-US" altLang="zh-CN" sz="1200" dirty="0">
                <a:solidFill>
                  <a:srgbClr val="FF0000"/>
                </a:solidFill>
              </a:rPr>
              <a:t>..\bin\downloaded</a:t>
            </a:r>
            <a:r>
              <a:rPr lang="zh-CN" altLang="en-US" sz="1200" dirty="0">
                <a:solidFill>
                  <a:srgbClr val="FF0000"/>
                </a:solidFill>
              </a:rPr>
              <a:t>文件夹，并以</a:t>
            </a:r>
            <a:r>
              <a:rPr lang="en-US" altLang="zh-CN" sz="1200" dirty="0">
                <a:solidFill>
                  <a:srgbClr val="FF0000"/>
                </a:solidFill>
              </a:rPr>
              <a:t>code name</a:t>
            </a:r>
            <a:r>
              <a:rPr lang="zh-CN" altLang="en-US" sz="1200" dirty="0">
                <a:solidFill>
                  <a:srgbClr val="FF0000"/>
                </a:solidFill>
              </a:rPr>
              <a:t>命名（）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lvl="2">
              <a:lnSpc>
                <a:spcPct val="125000"/>
              </a:lnSpc>
              <a:buFont typeface="Calibri" panose="020F0502020204030204" pitchFamily="34" charset="0"/>
              <a:buChar char="⁻"/>
            </a:pPr>
            <a:r>
              <a:rPr lang="zh-CN" altLang="en-US" sz="1200" dirty="0">
                <a:solidFill>
                  <a:srgbClr val="FF0000"/>
                </a:solidFill>
              </a:rPr>
              <a:t>导出时从</a:t>
            </a:r>
            <a:r>
              <a:rPr lang="en-US" altLang="zh-CN" sz="1200" dirty="0">
                <a:solidFill>
                  <a:srgbClr val="FF0000"/>
                </a:solidFill>
              </a:rPr>
              <a:t>..\bin\downloaded</a:t>
            </a:r>
            <a:r>
              <a:rPr lang="zh-CN" altLang="en-US" sz="1200" dirty="0">
                <a:solidFill>
                  <a:srgbClr val="FF0000"/>
                </a:solidFill>
              </a:rPr>
              <a:t>文件夹导出，导入时也导入到</a:t>
            </a:r>
            <a:r>
              <a:rPr lang="en-US" altLang="zh-CN" sz="1200" dirty="0">
                <a:solidFill>
                  <a:srgbClr val="FF0000"/>
                </a:solidFill>
              </a:rPr>
              <a:t>..\bin\downloaded</a:t>
            </a:r>
            <a:r>
              <a:rPr lang="zh-CN" altLang="en-US" sz="1200" dirty="0">
                <a:solidFill>
                  <a:srgbClr val="FF0000"/>
                </a:solidFill>
              </a:rPr>
              <a:t>文件夹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marL="617220" lvl="1" indent="-342900">
              <a:lnSpc>
                <a:spcPct val="125000"/>
              </a:lnSpc>
              <a:buFont typeface="+mj-lt"/>
              <a:buAutoNum type="arabicPeriod" startAt="6"/>
            </a:pPr>
            <a:r>
              <a:rPr lang="zh-CN" altLang="en-US" sz="1400" dirty="0"/>
              <a:t>支持账号登陆模式的本地离线下载（</a:t>
            </a:r>
            <a:r>
              <a:rPr lang="en-US" altLang="zh-CN" sz="1400" dirty="0"/>
              <a:t>..\bin\configuration &amp; ..\bin\data</a:t>
            </a:r>
            <a:r>
              <a:rPr lang="zh-CN" altLang="en-US" sz="1400" dirty="0"/>
              <a:t>），下载完成需上传</a:t>
            </a:r>
            <a:r>
              <a:rPr lang="en-US" altLang="zh-CN" sz="1400" dirty="0"/>
              <a:t>Sugar Report</a:t>
            </a:r>
            <a:r>
              <a:rPr lang="zh-CN" altLang="en-US" sz="1400" dirty="0"/>
              <a:t> </a:t>
            </a:r>
            <a:r>
              <a:rPr lang="zh-CN" altLang="en-US" sz="1400" dirty="0">
                <a:solidFill>
                  <a:srgbClr val="0070C0"/>
                </a:solidFill>
              </a:rPr>
              <a:t>（</a:t>
            </a:r>
            <a:r>
              <a:rPr lang="en-US" altLang="zh-CN" sz="1400" dirty="0">
                <a:solidFill>
                  <a:srgbClr val="0070C0"/>
                </a:solidFill>
              </a:rPr>
              <a:t>SUGAR</a:t>
            </a:r>
            <a:r>
              <a:rPr lang="zh-CN" altLang="en-US" sz="1400" dirty="0">
                <a:solidFill>
                  <a:srgbClr val="0070C0"/>
                </a:solidFill>
              </a:rPr>
              <a:t>现有功能</a:t>
            </a:r>
            <a:r>
              <a:rPr lang="en-US" altLang="zh-CN" sz="1400" dirty="0">
                <a:solidFill>
                  <a:srgbClr val="0070C0"/>
                </a:solidFill>
              </a:rPr>
              <a:t> </a:t>
            </a:r>
            <a:r>
              <a:rPr lang="zh-CN" altLang="en-US" sz="1400" dirty="0">
                <a:solidFill>
                  <a:srgbClr val="0070C0"/>
                </a:solidFill>
              </a:rPr>
              <a:t>） </a:t>
            </a:r>
            <a:endParaRPr lang="en-US" altLang="zh-CN" sz="1400" dirty="0">
              <a:solidFill>
                <a:srgbClr val="0070C0"/>
              </a:solidFill>
            </a:endParaRPr>
          </a:p>
          <a:p>
            <a:pPr marL="617220" lvl="1" indent="-342900">
              <a:lnSpc>
                <a:spcPct val="125000"/>
              </a:lnSpc>
              <a:buFont typeface="+mj-lt"/>
              <a:buAutoNum type="arabicPeriod" startAt="6"/>
            </a:pPr>
            <a:r>
              <a:rPr lang="en-US" altLang="zh-CN" sz="1400" dirty="0"/>
              <a:t>ROOT </a:t>
            </a:r>
            <a:r>
              <a:rPr lang="zh-CN" altLang="en-US" sz="1400" dirty="0"/>
              <a:t>检测，升级后机器正常</a:t>
            </a:r>
            <a:r>
              <a:rPr lang="zh-CN" altLang="en-US" sz="1400" dirty="0">
                <a:solidFill>
                  <a:srgbClr val="0070C0"/>
                </a:solidFill>
              </a:rPr>
              <a:t>（</a:t>
            </a:r>
            <a:r>
              <a:rPr lang="en-US" altLang="zh-CN" sz="1400" dirty="0">
                <a:solidFill>
                  <a:srgbClr val="0070C0"/>
                </a:solidFill>
              </a:rPr>
              <a:t>SUGAR</a:t>
            </a:r>
            <a:r>
              <a:rPr lang="zh-CN" altLang="en-US" sz="1400" dirty="0">
                <a:solidFill>
                  <a:srgbClr val="0070C0"/>
                </a:solidFill>
              </a:rPr>
              <a:t>现有功能</a:t>
            </a:r>
            <a:r>
              <a:rPr lang="en-US" altLang="zh-CN" sz="1400" dirty="0">
                <a:solidFill>
                  <a:srgbClr val="0070C0"/>
                </a:solidFill>
              </a:rPr>
              <a:t> </a:t>
            </a:r>
            <a:r>
              <a:rPr lang="zh-CN" altLang="en-US" sz="1400" dirty="0">
                <a:solidFill>
                  <a:srgbClr val="0070C0"/>
                </a:solidFill>
              </a:rPr>
              <a:t>）</a:t>
            </a:r>
            <a:r>
              <a:rPr lang="en-US" altLang="zh-CN" sz="1400" dirty="0">
                <a:solidFill>
                  <a:srgbClr val="0070C0"/>
                </a:solidFill>
              </a:rPr>
              <a:t> /2019-1-23</a:t>
            </a:r>
            <a:r>
              <a:rPr lang="zh-CN" altLang="en-US" sz="1400" dirty="0">
                <a:solidFill>
                  <a:srgbClr val="0070C0"/>
                </a:solidFill>
              </a:rPr>
              <a:t>增加</a:t>
            </a:r>
            <a:endParaRPr lang="en-US" altLang="zh-CN" sz="1400" dirty="0">
              <a:solidFill>
                <a:srgbClr val="0070C0"/>
              </a:solidFill>
            </a:endParaRPr>
          </a:p>
          <a:p>
            <a:pPr marL="617220" lvl="1" indent="-342900">
              <a:lnSpc>
                <a:spcPct val="125000"/>
              </a:lnSpc>
              <a:buFont typeface="+mj-lt"/>
              <a:buAutoNum type="arabicPeriod" startAt="6"/>
            </a:pPr>
            <a:r>
              <a:rPr lang="zh-CN" altLang="en-US" sz="1400" dirty="0"/>
              <a:t>应急下载，被</a:t>
            </a:r>
            <a:r>
              <a:rPr lang="en-US" altLang="zh-CN" sz="1400" dirty="0"/>
              <a:t>root</a:t>
            </a:r>
            <a:r>
              <a:rPr lang="zh-CN" altLang="en-US" sz="1400" dirty="0"/>
              <a:t>的手机系统数据被清除的状态下，允许通过</a:t>
            </a:r>
            <a:r>
              <a:rPr lang="en-US" altLang="zh-CN" sz="1400" dirty="0"/>
              <a:t>Emergency DL</a:t>
            </a:r>
            <a:r>
              <a:rPr lang="zh-CN" altLang="en-US" sz="1400" dirty="0"/>
              <a:t>检查</a:t>
            </a:r>
            <a:r>
              <a:rPr lang="en-US" altLang="zh-CN" sz="1400" dirty="0"/>
              <a:t>ROOT</a:t>
            </a:r>
            <a:r>
              <a:rPr lang="zh-CN" altLang="en-US" sz="1400" dirty="0"/>
              <a:t>状态和软件下载</a:t>
            </a:r>
            <a:r>
              <a:rPr lang="zh-CN" altLang="en-US" sz="1400" dirty="0">
                <a:solidFill>
                  <a:srgbClr val="0070C0"/>
                </a:solidFill>
              </a:rPr>
              <a:t>（</a:t>
            </a:r>
            <a:r>
              <a:rPr lang="en-US" altLang="zh-CN" sz="1400" dirty="0">
                <a:solidFill>
                  <a:srgbClr val="0070C0"/>
                </a:solidFill>
              </a:rPr>
              <a:t>SUGAR</a:t>
            </a:r>
            <a:r>
              <a:rPr lang="zh-CN" altLang="en-US" sz="1400" dirty="0">
                <a:solidFill>
                  <a:srgbClr val="0070C0"/>
                </a:solidFill>
              </a:rPr>
              <a:t>现有功能</a:t>
            </a:r>
            <a:r>
              <a:rPr lang="en-US" altLang="zh-CN" sz="1400" dirty="0">
                <a:solidFill>
                  <a:srgbClr val="0070C0"/>
                </a:solidFill>
              </a:rPr>
              <a:t> </a:t>
            </a:r>
            <a:r>
              <a:rPr lang="zh-CN" altLang="en-US" sz="1400" dirty="0">
                <a:solidFill>
                  <a:srgbClr val="0070C0"/>
                </a:solidFill>
              </a:rPr>
              <a:t>）</a:t>
            </a:r>
            <a:r>
              <a:rPr lang="en-US" altLang="zh-CN" sz="1400" dirty="0">
                <a:solidFill>
                  <a:srgbClr val="0070C0"/>
                </a:solidFill>
              </a:rPr>
              <a:t> /2019-1-23</a:t>
            </a:r>
            <a:r>
              <a:rPr lang="zh-CN" altLang="en-US" sz="1400" dirty="0">
                <a:solidFill>
                  <a:srgbClr val="0070C0"/>
                </a:solidFill>
              </a:rPr>
              <a:t>增加</a:t>
            </a:r>
            <a:endParaRPr lang="en-US" altLang="zh-CN" sz="1400" dirty="0"/>
          </a:p>
          <a:p>
            <a:pPr marL="617220" lvl="1" indent="-342900">
              <a:lnSpc>
                <a:spcPct val="125000"/>
              </a:lnSpc>
              <a:buFont typeface="+mj-lt"/>
              <a:buAutoNum type="arabicPeriod" startAt="6"/>
            </a:pPr>
            <a:r>
              <a:rPr lang="zh-CN" altLang="en-US" sz="1400" dirty="0">
                <a:solidFill>
                  <a:srgbClr val="FF0000"/>
                </a:solidFill>
              </a:rPr>
              <a:t>账号登陆增加绑定</a:t>
            </a:r>
            <a:r>
              <a:rPr lang="en-US" altLang="zh-CN" sz="1400" dirty="0">
                <a:solidFill>
                  <a:srgbClr val="FF0000"/>
                </a:solidFill>
              </a:rPr>
              <a:t>IP</a:t>
            </a:r>
            <a:r>
              <a:rPr lang="zh-CN" altLang="en-US" sz="1400" dirty="0">
                <a:solidFill>
                  <a:srgbClr val="FF0000"/>
                </a:solidFill>
              </a:rPr>
              <a:t>的验证，非绑定</a:t>
            </a:r>
            <a:r>
              <a:rPr lang="en-US" altLang="zh-CN" sz="1400" dirty="0">
                <a:solidFill>
                  <a:srgbClr val="FF0000"/>
                </a:solidFill>
              </a:rPr>
              <a:t>IP</a:t>
            </a:r>
            <a:r>
              <a:rPr lang="zh-CN" altLang="en-US" sz="1400" dirty="0">
                <a:solidFill>
                  <a:srgbClr val="FF0000"/>
                </a:solidFill>
              </a:rPr>
              <a:t>不允许登陆</a:t>
            </a:r>
            <a:r>
              <a:rPr lang="zh-CN" altLang="en-US" sz="1400" dirty="0">
                <a:solidFill>
                  <a:srgbClr val="0070C0"/>
                </a:solidFill>
              </a:rPr>
              <a:t>（</a:t>
            </a:r>
            <a:r>
              <a:rPr lang="zh-CN" altLang="en-US" sz="1400" dirty="0">
                <a:solidFill>
                  <a:srgbClr val="FF0000"/>
                </a:solidFill>
              </a:rPr>
              <a:t>新，结合</a:t>
            </a:r>
            <a:r>
              <a:rPr lang="en-US" altLang="zh-CN" sz="1400" dirty="0">
                <a:solidFill>
                  <a:srgbClr val="FF0000"/>
                </a:solidFill>
              </a:rPr>
              <a:t>VZW</a:t>
            </a:r>
            <a:r>
              <a:rPr lang="zh-CN" altLang="en-US" sz="1400" dirty="0">
                <a:solidFill>
                  <a:srgbClr val="FF0000"/>
                </a:solidFill>
              </a:rPr>
              <a:t>需求</a:t>
            </a:r>
            <a:r>
              <a:rPr lang="zh-CN" altLang="en-US" sz="1400" dirty="0">
                <a:solidFill>
                  <a:srgbClr val="0070C0"/>
                </a:solidFill>
              </a:rPr>
              <a:t>）</a:t>
            </a:r>
            <a:r>
              <a:rPr lang="en-US" altLang="zh-CN" sz="1400" dirty="0">
                <a:solidFill>
                  <a:srgbClr val="0070C0"/>
                </a:solidFill>
              </a:rPr>
              <a:t> /2019-1-29</a:t>
            </a:r>
            <a:r>
              <a:rPr lang="zh-CN" altLang="en-US" sz="1400" dirty="0">
                <a:solidFill>
                  <a:srgbClr val="0070C0"/>
                </a:solidFill>
              </a:rPr>
              <a:t>增加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</a:t>
            </a:r>
            <a:r>
              <a:rPr lang="zh-CN" altLang="en-US" sz="1400" dirty="0">
                <a:solidFill>
                  <a:srgbClr val="FF0000"/>
                </a:solidFill>
              </a:rPr>
              <a:t>注意：新工具建议去除</a:t>
            </a:r>
            <a:r>
              <a:rPr lang="en-US" altLang="zh-CN" sz="1400" dirty="0">
                <a:solidFill>
                  <a:srgbClr val="FF0000"/>
                </a:solidFill>
              </a:rPr>
              <a:t>dongle</a:t>
            </a:r>
            <a:r>
              <a:rPr lang="zh-CN" altLang="en-US" sz="1400" dirty="0">
                <a:solidFill>
                  <a:srgbClr val="FF0000"/>
                </a:solidFill>
              </a:rPr>
              <a:t>登陆模式，只允许账号登陆。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87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RSH</a:t>
            </a:r>
            <a:r>
              <a:rPr lang="zh-CN" altLang="en-US" dirty="0"/>
              <a:t>客户化</a:t>
            </a:r>
            <a:r>
              <a:rPr lang="en-US" altLang="zh-CN" dirty="0"/>
              <a:t>&amp;</a:t>
            </a:r>
            <a:r>
              <a:rPr lang="zh-CN" altLang="en-US" dirty="0"/>
              <a:t>改</a:t>
            </a:r>
            <a:r>
              <a:rPr lang="en-US" altLang="zh-CN" dirty="0"/>
              <a:t>IMEI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119" y="907844"/>
            <a:ext cx="8643960" cy="165968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1600" b="1" dirty="0"/>
              <a:t>区域维修中心</a:t>
            </a:r>
            <a:r>
              <a:rPr lang="en-US" altLang="zh-CN" sz="1600" b="1" dirty="0"/>
              <a:t>, RSH: Regional Service HUB</a:t>
            </a:r>
            <a:endParaRPr lang="en-US" altLang="zh-CN" sz="1200" b="1" dirty="0"/>
          </a:p>
          <a:p>
            <a:pPr marL="274320" lvl="1" indent="0">
              <a:lnSpc>
                <a:spcPct val="125000"/>
              </a:lnSpc>
              <a:buNone/>
            </a:pPr>
            <a:r>
              <a:rPr lang="zh-CN" altLang="en-US" sz="1400" dirty="0"/>
              <a:t>日常维修</a:t>
            </a:r>
            <a:r>
              <a:rPr lang="en-US" altLang="zh-CN" sz="1400" dirty="0"/>
              <a:t>/</a:t>
            </a:r>
            <a:r>
              <a:rPr lang="zh-CN" altLang="en-US" sz="1400" dirty="0"/>
              <a:t>客户化备机备板</a:t>
            </a:r>
            <a:r>
              <a:rPr lang="en-US" altLang="zh-CN" sz="1400" dirty="0"/>
              <a:t>/ </a:t>
            </a:r>
            <a:r>
              <a:rPr lang="zh-CN" altLang="en-US" sz="1400" dirty="0"/>
              <a:t>批次返工翻新</a:t>
            </a:r>
            <a:r>
              <a:rPr lang="en-US" altLang="zh-CN" sz="1400" dirty="0"/>
              <a:t>;</a:t>
            </a:r>
          </a:p>
          <a:p>
            <a:pPr marL="274320" lvl="1" indent="0">
              <a:lnSpc>
                <a:spcPct val="125000"/>
              </a:lnSpc>
              <a:buNone/>
            </a:pPr>
            <a:endParaRPr lang="en-US" altLang="zh-CN" sz="1200" dirty="0"/>
          </a:p>
          <a:p>
            <a:pPr marL="617220" lvl="1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1400" b="1" dirty="0"/>
              <a:t>普通客户化 </a:t>
            </a:r>
            <a:r>
              <a:rPr lang="en-US" altLang="zh-CN" sz="1400" dirty="0"/>
              <a:t>– </a:t>
            </a:r>
            <a:r>
              <a:rPr lang="zh-CN" altLang="en-US" sz="1400" dirty="0"/>
              <a:t>改</a:t>
            </a:r>
            <a:r>
              <a:rPr lang="en-US" altLang="zh-CN" sz="1400" dirty="0"/>
              <a:t>CU</a:t>
            </a:r>
            <a:r>
              <a:rPr lang="zh-CN" altLang="en-US" sz="1400" dirty="0"/>
              <a:t>并刷目标</a:t>
            </a:r>
            <a:r>
              <a:rPr lang="en-US" altLang="zh-CN" sz="1400" dirty="0"/>
              <a:t>CU</a:t>
            </a:r>
            <a:r>
              <a:rPr lang="zh-CN" altLang="en-US" sz="1400" dirty="0"/>
              <a:t>的软件版本，</a:t>
            </a:r>
            <a:r>
              <a:rPr lang="zh-CN" altLang="en-US" sz="1400" dirty="0">
                <a:solidFill>
                  <a:srgbClr val="FF0000"/>
                </a:solidFill>
              </a:rPr>
              <a:t>对应的</a:t>
            </a:r>
            <a:r>
              <a:rPr lang="en-US" altLang="zh-CN" sz="1400" dirty="0">
                <a:solidFill>
                  <a:srgbClr val="FF0000"/>
                </a:solidFill>
              </a:rPr>
              <a:t>ECID, Subvariant, Keypad, SIMLOCK </a:t>
            </a:r>
            <a:r>
              <a:rPr lang="zh-CN" altLang="en-US" sz="1400" dirty="0">
                <a:solidFill>
                  <a:srgbClr val="FF0000"/>
                </a:solidFill>
              </a:rPr>
              <a:t>都需要对应更新</a:t>
            </a:r>
            <a:r>
              <a:rPr lang="zh-CN" altLang="en-US" sz="1400" dirty="0">
                <a:solidFill>
                  <a:srgbClr val="0070C0"/>
                </a:solidFill>
              </a:rPr>
              <a:t>（</a:t>
            </a:r>
            <a:r>
              <a:rPr lang="zh-CN" altLang="en-US" sz="1400" dirty="0">
                <a:solidFill>
                  <a:srgbClr val="FF0000"/>
                </a:solidFill>
              </a:rPr>
              <a:t>新，参数校验</a:t>
            </a:r>
            <a:r>
              <a:rPr lang="en-US" altLang="zh-CN" sz="1400" dirty="0">
                <a:solidFill>
                  <a:srgbClr val="FF0000"/>
                </a:solidFill>
              </a:rPr>
              <a:t>/</a:t>
            </a:r>
            <a:r>
              <a:rPr lang="zh-CN" altLang="en-US" sz="1400" dirty="0">
                <a:solidFill>
                  <a:srgbClr val="FF0000"/>
                </a:solidFill>
              </a:rPr>
              <a:t>修改</a:t>
            </a:r>
            <a:r>
              <a:rPr lang="zh-CN" altLang="en-US" sz="1400" dirty="0">
                <a:solidFill>
                  <a:srgbClr val="0070C0"/>
                </a:solidFill>
              </a:rPr>
              <a:t>）</a:t>
            </a:r>
            <a:endParaRPr lang="en-US" altLang="zh-CN" sz="1400" dirty="0">
              <a:solidFill>
                <a:srgbClr val="0070C0"/>
              </a:solidFill>
            </a:endParaRPr>
          </a:p>
          <a:p>
            <a:pPr marL="537210" indent="-171450" eaLnBrk="1" hangingPunct="1">
              <a:lnSpc>
                <a:spcPct val="125000"/>
              </a:lnSpc>
              <a:spcBef>
                <a:spcPct val="0"/>
              </a:spcBef>
              <a:buFont typeface="Calibri" panose="020F0502020204030204" pitchFamily="34" charset="0"/>
              <a:buChar char="⁻"/>
            </a:pPr>
            <a:r>
              <a:rPr lang="zh-CN" altLang="en-US" sz="12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rPr>
              <a:t>见</a:t>
            </a:r>
            <a:r>
              <a:rPr lang="en-US" altLang="zh-CN" sz="12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rPr>
              <a:t>Page</a:t>
            </a:r>
            <a:r>
              <a:rPr lang="en-US" altLang="zh-CN" sz="1200" b="1" dirty="0"/>
              <a:t>9/10</a:t>
            </a:r>
            <a:r>
              <a:rPr lang="en-US" altLang="zh-CN" sz="12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rPr>
              <a:t>流程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E08D0A71-A8A6-49D9-8FC9-0D8113750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479638"/>
              </p:ext>
            </p:extLst>
          </p:nvPr>
        </p:nvGraphicFramePr>
        <p:xfrm>
          <a:off x="2086861" y="2770259"/>
          <a:ext cx="4970277" cy="2659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221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8896"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solidFill>
                            <a:schemeClr val="tx1"/>
                          </a:solidFill>
                        </a:rPr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solidFill>
                            <a:schemeClr val="tx1"/>
                          </a:solidFill>
                        </a:rPr>
                        <a:t>举例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8896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CU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6050A-2AALWE1;</a:t>
                      </a:r>
                      <a:r>
                        <a:rPr lang="en-US" altLang="zh-CN" sz="1000" baseline="0" dirty="0">
                          <a:solidFill>
                            <a:schemeClr val="tx1"/>
                          </a:solidFill>
                        </a:rPr>
                        <a:t> /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按照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CU naming rule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进行编号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8896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Product (Model name)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6050;</a:t>
                      </a:r>
                      <a:r>
                        <a:rPr lang="en-US" altLang="zh-CN" sz="1000" baseline="0" dirty="0">
                          <a:solidFill>
                            <a:schemeClr val="tx1"/>
                          </a:solidFill>
                        </a:rPr>
                        <a:t> //</a:t>
                      </a:r>
                      <a:r>
                        <a:rPr lang="zh-CN" altLang="en-US" sz="1000" baseline="0" dirty="0">
                          <a:solidFill>
                            <a:schemeClr val="tx1"/>
                          </a:solidFill>
                        </a:rPr>
                        <a:t>取</a:t>
                      </a:r>
                      <a:r>
                        <a:rPr lang="en-US" altLang="zh-CN" sz="1000" baseline="0" dirty="0">
                          <a:solidFill>
                            <a:schemeClr val="tx1"/>
                          </a:solidFill>
                        </a:rPr>
                        <a:t>code name</a:t>
                      </a:r>
                      <a:r>
                        <a:rPr lang="zh-CN" altLang="en-US" sz="1000" baseline="0" dirty="0">
                          <a:solidFill>
                            <a:schemeClr val="tx1"/>
                          </a:solidFill>
                        </a:rPr>
                        <a:t>前</a:t>
                      </a:r>
                      <a:r>
                        <a:rPr lang="en-US" altLang="zh-CN" sz="100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1000" baseline="0" dirty="0">
                          <a:solidFill>
                            <a:schemeClr val="tx1"/>
                          </a:solidFill>
                        </a:rPr>
                        <a:t>位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8896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Code name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6050A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8896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ECID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22000000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8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Variant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>
                          <a:solidFill>
                            <a:schemeClr val="tx1"/>
                          </a:solidFill>
                        </a:rPr>
                        <a:t>eu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en-US" altLang="zh-CN" sz="1000" baseline="0" dirty="0">
                          <a:solidFill>
                            <a:schemeClr val="tx1"/>
                          </a:solidFill>
                        </a:rPr>
                        <a:t>  // 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Variant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命名与区域同名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如</a:t>
                      </a:r>
                      <a:r>
                        <a:rPr lang="en-US" altLang="zh-CN" sz="1000" dirty="0" err="1">
                          <a:solidFill>
                            <a:schemeClr val="tx1"/>
                          </a:solidFill>
                        </a:rPr>
                        <a:t>cn,na,eu,apac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zh-CN" sz="1000" baseline="0" dirty="0">
                          <a:solidFill>
                            <a:schemeClr val="tx1"/>
                          </a:solidFill>
                        </a:rPr>
                        <a:t>;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aseline="0" dirty="0">
                          <a:solidFill>
                            <a:srgbClr val="FF0000"/>
                          </a:solidFill>
                        </a:rPr>
                        <a:t>20190114: </a:t>
                      </a:r>
                      <a:r>
                        <a:rPr lang="zh-CN" altLang="en-US" sz="1000" baseline="0" dirty="0">
                          <a:solidFill>
                            <a:srgbClr val="FF0000"/>
                          </a:solidFill>
                        </a:rPr>
                        <a:t>目前单双卡是按</a:t>
                      </a:r>
                      <a:r>
                        <a:rPr lang="en-US" altLang="zh-CN" sz="1000" baseline="0" dirty="0">
                          <a:solidFill>
                            <a:srgbClr val="FF0000"/>
                          </a:solidFill>
                        </a:rPr>
                        <a:t>CU</a:t>
                      </a:r>
                      <a:r>
                        <a:rPr lang="zh-CN" altLang="en-US" sz="1000" baseline="0" dirty="0">
                          <a:solidFill>
                            <a:srgbClr val="FF0000"/>
                          </a:solidFill>
                        </a:rPr>
                        <a:t>中标志位区分，特殊器件待定</a:t>
                      </a:r>
                      <a:r>
                        <a:rPr lang="en-US" altLang="zh-CN" sz="1000" baseline="0" dirty="0">
                          <a:solidFill>
                            <a:srgbClr val="FF0000"/>
                          </a:solidFill>
                        </a:rPr>
                        <a:t>;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8896">
                <a:tc>
                  <a:txBody>
                    <a:bodyPr/>
                    <a:lstStyle/>
                    <a:p>
                      <a:r>
                        <a:rPr lang="en-US" altLang="zh-CN" sz="1000" dirty="0" err="1">
                          <a:solidFill>
                            <a:schemeClr val="tx1"/>
                          </a:solidFill>
                        </a:rPr>
                        <a:t>Subvariant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 ; //</a:t>
                      </a:r>
                      <a:r>
                        <a:rPr lang="en-US" altLang="zh-CN" sz="1000" dirty="0" err="1">
                          <a:solidFill>
                            <a:schemeClr val="tx1"/>
                          </a:solidFill>
                        </a:rPr>
                        <a:t>Subvariant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与运营商或特殊国家同名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如</a:t>
                      </a:r>
                      <a:r>
                        <a:rPr lang="en-US" altLang="zh-CN" sz="1000" dirty="0" err="1">
                          <a:solidFill>
                            <a:schemeClr val="tx1"/>
                          </a:solidFill>
                        </a:rPr>
                        <a:t>att,sprint,china,vzw,ru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8896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Keypad (?)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rgbClr val="FF0000"/>
                          </a:solidFill>
                        </a:rPr>
                        <a:t>20190114: 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</a:rPr>
                        <a:t>键盘按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</a:rPr>
                        <a:t>CU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</a:rPr>
                        <a:t>中定义，暂无特殊参数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</a:rPr>
                        <a:t>不特殊控制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8896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SIMLOCK (?)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rgbClr val="FF0000"/>
                          </a:solidFill>
                        </a:rPr>
                        <a:t>20190114: 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</a:rPr>
                        <a:t>与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</a:rPr>
                        <a:t>ECID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</a:rPr>
                        <a:t>关联，不需特殊控制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</a:rPr>
                        <a:t>;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017474B6-5F17-4479-8A00-4F6F1EF532DB}"/>
              </a:ext>
            </a:extLst>
          </p:cNvPr>
          <p:cNvSpPr txBox="1">
            <a:spLocks/>
          </p:cNvSpPr>
          <p:nvPr/>
        </p:nvSpPr>
        <p:spPr>
          <a:xfrm>
            <a:off x="466119" y="5545610"/>
            <a:ext cx="8391844" cy="1124875"/>
          </a:xfrm>
          <a:prstGeom prst="rect">
            <a:avLst/>
          </a:prstGeom>
        </p:spPr>
        <p:txBody>
          <a:bodyPr/>
          <a:lstStyle>
            <a:lvl1pPr marL="274320" indent="-274320" algn="l" rtl="0" eaLnBrk="0" fontAlgn="base" hangingPunct="0"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800" baseline="0">
                <a:solidFill>
                  <a:schemeClr val="tx1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+mn-cs"/>
              </a:defRPr>
            </a:lvl1pPr>
            <a:lvl2pPr marL="548640" indent="-274320" algn="l" rtl="0" eaLnBrk="0" fontAlgn="base" hangingPunct="0">
              <a:spcBef>
                <a:spcPts val="0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baseline="0">
                <a:solidFill>
                  <a:schemeClr val="tx1"/>
                </a:solidFill>
                <a:latin typeface="Calibri" panose="020F0502020204030204" pitchFamily="34" charset="0"/>
                <a:ea typeface="华文细黑" panose="02010600040101010101" pitchFamily="2" charset="-122"/>
              </a:defRPr>
            </a:lvl2pPr>
            <a:lvl3pPr marL="822960" indent="-274320" algn="l" rtl="0" eaLnBrk="0" fontAlgn="base" hangingPunct="0">
              <a:spcBef>
                <a:spcPts val="0"/>
              </a:spcBef>
              <a:spcAft>
                <a:spcPct val="0"/>
              </a:spcAft>
              <a:buFont typeface="Calibri" panose="020F0502020204030204" pitchFamily="34" charset="0"/>
              <a:buChar char="‐"/>
              <a:defRPr sz="1400" baseline="0">
                <a:solidFill>
                  <a:schemeClr val="tx1"/>
                </a:solidFill>
                <a:latin typeface="Calibri" panose="020F0502020204030204" pitchFamily="34" charset="0"/>
                <a:ea typeface="华文细黑" panose="02010600040101010101" pitchFamily="2" charset="-122"/>
              </a:defRPr>
            </a:lvl3pPr>
            <a:lvl4pPr marL="1097280" indent="-274320" algn="l" rtl="0" eaLnBrk="0" fontAlgn="base" hangingPunct="0">
              <a:spcBef>
                <a:spcPts val="0"/>
              </a:spcBef>
              <a:spcAft>
                <a:spcPct val="0"/>
              </a:spcAft>
              <a:buFont typeface="Calibri" panose="020F0502020204030204" pitchFamily="34" charset="0"/>
              <a:buChar char="›"/>
              <a:defRPr sz="1200" baseline="0">
                <a:solidFill>
                  <a:schemeClr val="tx1"/>
                </a:solidFill>
                <a:latin typeface="Calibri" panose="020F0502020204030204" pitchFamily="34" charset="0"/>
                <a:ea typeface="华文细黑" panose="02010600040101010101" pitchFamily="2" charset="-122"/>
              </a:defRPr>
            </a:lvl4pPr>
            <a:lvl5pPr marL="1371600" indent="-27432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200" baseline="0">
                <a:solidFill>
                  <a:schemeClr val="tx1"/>
                </a:solidFill>
                <a:latin typeface="Calibri" panose="020F0502020204030204" pitchFamily="34" charset="0"/>
                <a:ea typeface="华文细黑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17220" lvl="1" indent="-342900">
              <a:lnSpc>
                <a:spcPct val="125000"/>
              </a:lnSpc>
              <a:buFont typeface="+mj-lt"/>
              <a:buAutoNum type="arabicPeriod" startAt="2"/>
            </a:pPr>
            <a:r>
              <a:rPr lang="zh-CN" altLang="en-US" sz="1400" b="1" kern="0" dirty="0"/>
              <a:t>改</a:t>
            </a:r>
            <a:r>
              <a:rPr lang="en-US" altLang="zh-CN" sz="1400" b="1" kern="0" dirty="0"/>
              <a:t>Variant</a:t>
            </a:r>
            <a:r>
              <a:rPr lang="zh-CN" altLang="en-US" sz="1400" b="1" dirty="0"/>
              <a:t> 客户化</a:t>
            </a:r>
            <a:r>
              <a:rPr lang="en-US" altLang="zh-CN" sz="1400" dirty="0"/>
              <a:t>– </a:t>
            </a:r>
            <a:r>
              <a:rPr lang="zh-CN" altLang="en-US" sz="1400" kern="0" dirty="0"/>
              <a:t>权限控制：</a:t>
            </a:r>
            <a:r>
              <a:rPr lang="zh-CN" altLang="en-US" sz="1400" kern="0" dirty="0">
                <a:solidFill>
                  <a:srgbClr val="FF0000"/>
                </a:solidFill>
              </a:rPr>
              <a:t>此类需求很少且需要项目上确认，此类申请在系统上</a:t>
            </a:r>
            <a:r>
              <a:rPr lang="en-US" altLang="zh-CN" sz="1400" kern="0" dirty="0">
                <a:solidFill>
                  <a:srgbClr val="FF0000"/>
                </a:solidFill>
              </a:rPr>
              <a:t>declare</a:t>
            </a:r>
            <a:r>
              <a:rPr lang="zh-CN" altLang="en-US" sz="1400" kern="0" dirty="0">
                <a:solidFill>
                  <a:srgbClr val="FF0000"/>
                </a:solidFill>
              </a:rPr>
              <a:t>后，需要</a:t>
            </a:r>
            <a:r>
              <a:rPr lang="en-US" altLang="zh-CN" sz="1400" kern="0" dirty="0">
                <a:solidFill>
                  <a:srgbClr val="FF0000"/>
                </a:solidFill>
              </a:rPr>
              <a:t>HQ</a:t>
            </a:r>
            <a:r>
              <a:rPr lang="zh-CN" altLang="en-US" sz="1400" kern="0" dirty="0">
                <a:solidFill>
                  <a:srgbClr val="FF0000"/>
                </a:solidFill>
              </a:rPr>
              <a:t>账户的批准，工具端读到批准状态为</a:t>
            </a:r>
            <a:r>
              <a:rPr lang="en-US" altLang="zh-CN" sz="1400" kern="0" dirty="0">
                <a:solidFill>
                  <a:srgbClr val="FF0000"/>
                </a:solidFill>
              </a:rPr>
              <a:t>approved</a:t>
            </a:r>
            <a:r>
              <a:rPr lang="zh-CN" altLang="en-US" sz="1400" kern="0" dirty="0">
                <a:solidFill>
                  <a:srgbClr val="FF0000"/>
                </a:solidFill>
              </a:rPr>
              <a:t>才允许修改</a:t>
            </a:r>
            <a:r>
              <a:rPr lang="zh-CN" altLang="en-US" sz="1400" dirty="0">
                <a:solidFill>
                  <a:srgbClr val="0070C0"/>
                </a:solidFill>
              </a:rPr>
              <a:t>（</a:t>
            </a:r>
            <a:r>
              <a:rPr lang="zh-CN" altLang="en-US" sz="1400" dirty="0">
                <a:solidFill>
                  <a:srgbClr val="FF0000"/>
                </a:solidFill>
              </a:rPr>
              <a:t>新，需</a:t>
            </a:r>
            <a:r>
              <a:rPr lang="en-US" altLang="zh-CN" sz="1400" dirty="0">
                <a:solidFill>
                  <a:srgbClr val="FF0000"/>
                </a:solidFill>
              </a:rPr>
              <a:t>GCCTOOLS</a:t>
            </a:r>
            <a:r>
              <a:rPr lang="zh-CN" altLang="en-US" sz="1400" dirty="0">
                <a:solidFill>
                  <a:srgbClr val="FF0000"/>
                </a:solidFill>
              </a:rPr>
              <a:t>和工具协同更新</a:t>
            </a:r>
            <a:r>
              <a:rPr lang="zh-CN" altLang="en-US" sz="1400" dirty="0">
                <a:solidFill>
                  <a:srgbClr val="0070C0"/>
                </a:solidFill>
              </a:rPr>
              <a:t>）</a:t>
            </a:r>
            <a:endParaRPr lang="en-US" altLang="zh-CN" sz="1400" dirty="0">
              <a:solidFill>
                <a:srgbClr val="0070C0"/>
              </a:solidFill>
            </a:endParaRPr>
          </a:p>
          <a:p>
            <a:pPr lvl="2">
              <a:lnSpc>
                <a:spcPct val="125000"/>
              </a:lnSpc>
              <a:buFont typeface="Calibri" panose="020F0502020204030204" pitchFamily="34" charset="0"/>
              <a:buChar char="⁻"/>
            </a:pPr>
            <a:r>
              <a:rPr lang="zh-CN" altLang="en-US" sz="1200" b="1" kern="0" dirty="0"/>
              <a:t>见</a:t>
            </a:r>
            <a:r>
              <a:rPr lang="en-US" altLang="zh-CN" sz="1200" b="1" kern="0" dirty="0"/>
              <a:t>Page9/10</a:t>
            </a:r>
            <a:r>
              <a:rPr lang="zh-CN" altLang="en-US" sz="1200" b="1" kern="0" dirty="0"/>
              <a:t>流程</a:t>
            </a:r>
          </a:p>
        </p:txBody>
      </p:sp>
    </p:spTree>
    <p:extLst>
      <p:ext uri="{BB962C8B-B14F-4D97-AF65-F5344CB8AC3E}">
        <p14:creationId xmlns:p14="http://schemas.microsoft.com/office/powerpoint/2010/main" val="5031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RSH</a:t>
            </a:r>
            <a:r>
              <a:rPr lang="zh-CN" altLang="en-US" dirty="0"/>
              <a:t>客户化</a:t>
            </a:r>
            <a:r>
              <a:rPr lang="en-US" altLang="zh-CN" dirty="0"/>
              <a:t>&amp;</a:t>
            </a:r>
            <a:r>
              <a:rPr lang="zh-CN" altLang="en-US" dirty="0"/>
              <a:t>改</a:t>
            </a:r>
            <a:r>
              <a:rPr lang="en-US" altLang="zh-CN" dirty="0"/>
              <a:t>IMEI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119" y="907844"/>
            <a:ext cx="8643960" cy="2377090"/>
          </a:xfrm>
        </p:spPr>
        <p:txBody>
          <a:bodyPr/>
          <a:lstStyle/>
          <a:p>
            <a:pPr marL="617220" lvl="1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1400" b="1" dirty="0"/>
              <a:t>翻新</a:t>
            </a:r>
            <a:r>
              <a:rPr lang="en-US" altLang="zh-CN" sz="1400" b="1" dirty="0"/>
              <a:t>IMEI – </a:t>
            </a:r>
            <a:r>
              <a:rPr lang="zh-CN" altLang="en-US" sz="1400" dirty="0"/>
              <a:t>把新分配的</a:t>
            </a:r>
            <a:r>
              <a:rPr lang="en-US" altLang="zh-CN" sz="1400" dirty="0"/>
              <a:t>IMEI</a:t>
            </a:r>
            <a:r>
              <a:rPr lang="zh-CN" altLang="en-US" sz="1400" dirty="0"/>
              <a:t>写入旧</a:t>
            </a:r>
            <a:r>
              <a:rPr lang="en-US" altLang="zh-CN" sz="1400" dirty="0"/>
              <a:t>PCBA</a:t>
            </a:r>
            <a:r>
              <a:rPr lang="zh-CN" altLang="en-US" sz="1400" dirty="0"/>
              <a:t> </a:t>
            </a:r>
            <a:r>
              <a:rPr lang="zh-CN" altLang="en-US" sz="1400" dirty="0">
                <a:solidFill>
                  <a:srgbClr val="0070C0"/>
                </a:solidFill>
              </a:rPr>
              <a:t>（</a:t>
            </a:r>
            <a:r>
              <a:rPr lang="zh-CN" altLang="en-US" sz="1400" dirty="0">
                <a:solidFill>
                  <a:srgbClr val="FF0000"/>
                </a:solidFill>
              </a:rPr>
              <a:t>新，只改</a:t>
            </a:r>
            <a:r>
              <a:rPr lang="en-US" altLang="zh-CN" sz="1400" dirty="0">
                <a:solidFill>
                  <a:srgbClr val="FF0000"/>
                </a:solidFill>
              </a:rPr>
              <a:t>IMEI</a:t>
            </a:r>
            <a:r>
              <a:rPr lang="zh-CN" altLang="en-US" sz="1400" dirty="0">
                <a:solidFill>
                  <a:srgbClr val="FF0000"/>
                </a:solidFill>
              </a:rPr>
              <a:t>、</a:t>
            </a:r>
            <a:r>
              <a:rPr lang="en-US" altLang="zh-CN" sz="1400" dirty="0">
                <a:solidFill>
                  <a:srgbClr val="FF0000"/>
                </a:solidFill>
              </a:rPr>
              <a:t>IMEI</a:t>
            </a:r>
            <a:r>
              <a:rPr lang="zh-CN" altLang="en-US" sz="1400" dirty="0">
                <a:solidFill>
                  <a:srgbClr val="FF0000"/>
                </a:solidFill>
              </a:rPr>
              <a:t>与</a:t>
            </a:r>
            <a:r>
              <a:rPr lang="en-US" altLang="zh-CN" sz="1400" dirty="0">
                <a:solidFill>
                  <a:srgbClr val="FF0000"/>
                </a:solidFill>
              </a:rPr>
              <a:t>BT/WIFI MAC</a:t>
            </a:r>
            <a:r>
              <a:rPr lang="zh-CN" altLang="en-US" sz="1400" dirty="0">
                <a:solidFill>
                  <a:srgbClr val="FF0000"/>
                </a:solidFill>
              </a:rPr>
              <a:t>都改</a:t>
            </a:r>
            <a:r>
              <a:rPr lang="en-US" altLang="zh-CN" sz="1400" dirty="0">
                <a:solidFill>
                  <a:srgbClr val="FF0000"/>
                </a:solidFill>
              </a:rPr>
              <a:t>2</a:t>
            </a:r>
            <a:r>
              <a:rPr lang="zh-CN" altLang="en-US" sz="1400" dirty="0">
                <a:solidFill>
                  <a:srgbClr val="FF0000"/>
                </a:solidFill>
              </a:rPr>
              <a:t>种情况</a:t>
            </a:r>
            <a:r>
              <a:rPr lang="zh-CN" altLang="en-US" sz="1400" dirty="0">
                <a:solidFill>
                  <a:srgbClr val="0070C0"/>
                </a:solidFill>
              </a:rPr>
              <a:t>） </a:t>
            </a:r>
            <a:endParaRPr lang="en-US" altLang="zh-CN" sz="1400" dirty="0">
              <a:solidFill>
                <a:srgbClr val="0070C0"/>
              </a:solidFill>
            </a:endParaRPr>
          </a:p>
          <a:p>
            <a:pPr lvl="2">
              <a:lnSpc>
                <a:spcPct val="125000"/>
              </a:lnSpc>
              <a:buFont typeface="Calibri" panose="020F0502020204030204" pitchFamily="34" charset="0"/>
              <a:buChar char="⁻"/>
            </a:pPr>
            <a:r>
              <a:rPr lang="zh-CN" altLang="en-US" sz="1200" b="1" dirty="0"/>
              <a:t>见</a:t>
            </a:r>
            <a:r>
              <a:rPr lang="en-US" altLang="zh-CN" sz="1200" b="1" dirty="0">
                <a:solidFill>
                  <a:srgbClr val="FF0000"/>
                </a:solidFill>
              </a:rPr>
              <a:t>Page11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流程</a:t>
            </a:r>
            <a:endParaRPr lang="en-US" altLang="zh-CN" sz="1200" b="1" dirty="0"/>
          </a:p>
          <a:p>
            <a:pPr lvl="2">
              <a:lnSpc>
                <a:spcPct val="125000"/>
              </a:lnSpc>
              <a:buFont typeface="Calibri" panose="020F0502020204030204" pitchFamily="34" charset="0"/>
              <a:buChar char="⁻"/>
            </a:pPr>
            <a:r>
              <a:rPr lang="zh-CN" altLang="en-US" sz="1200" dirty="0"/>
              <a:t>改</a:t>
            </a:r>
            <a:r>
              <a:rPr lang="en-US" altLang="zh-CN" sz="1200" dirty="0"/>
              <a:t>IMEI</a:t>
            </a:r>
            <a:r>
              <a:rPr lang="zh-CN" altLang="en-US" sz="1200" dirty="0"/>
              <a:t>鉴权要求：进行账号控制，有开启该功能的账号才允许修改。</a:t>
            </a:r>
            <a:endParaRPr lang="en-US" altLang="zh-CN" sz="1200" dirty="0"/>
          </a:p>
          <a:p>
            <a:pPr marL="274320" lvl="1" indent="0">
              <a:lnSpc>
                <a:spcPct val="125000"/>
              </a:lnSpc>
              <a:buNone/>
            </a:pPr>
            <a:endParaRPr lang="en-US" altLang="zh-CN" sz="1400" dirty="0"/>
          </a:p>
          <a:p>
            <a:pPr marL="617220" lvl="1" indent="-342900">
              <a:lnSpc>
                <a:spcPct val="125000"/>
              </a:lnSpc>
              <a:buFont typeface="+mj-lt"/>
              <a:buAutoNum type="arabicPeriod" startAt="2"/>
            </a:pPr>
            <a:r>
              <a:rPr lang="zh-CN" altLang="en-US" sz="1400" b="1" dirty="0"/>
              <a:t>保留旧</a:t>
            </a:r>
            <a:r>
              <a:rPr lang="en-US" altLang="zh-CN" sz="1400" b="1" dirty="0"/>
              <a:t>IMEI –</a:t>
            </a:r>
            <a:r>
              <a:rPr lang="en-US" altLang="zh-CN" sz="1400" dirty="0"/>
              <a:t> </a:t>
            </a:r>
            <a:r>
              <a:rPr lang="zh-CN" altLang="en-US" sz="1400" dirty="0"/>
              <a:t>将旧</a:t>
            </a:r>
            <a:r>
              <a:rPr lang="en-US" altLang="zh-CN" sz="1400" dirty="0"/>
              <a:t>PCBA/handset</a:t>
            </a:r>
            <a:r>
              <a:rPr lang="zh-CN" altLang="en-US" sz="1400" dirty="0"/>
              <a:t>的</a:t>
            </a:r>
            <a:r>
              <a:rPr lang="en-US" altLang="zh-CN" sz="1400" dirty="0"/>
              <a:t>IMEI</a:t>
            </a:r>
            <a:r>
              <a:rPr lang="zh-CN" altLang="en-US" sz="1400" dirty="0"/>
              <a:t>写入到新</a:t>
            </a:r>
            <a:r>
              <a:rPr lang="en-US" altLang="zh-CN" sz="1400" dirty="0"/>
              <a:t>PCBA /handset</a:t>
            </a:r>
            <a:r>
              <a:rPr lang="zh-CN" altLang="en-US" sz="1400" dirty="0"/>
              <a:t>，并将新</a:t>
            </a:r>
            <a:r>
              <a:rPr lang="en-US" altLang="zh-CN" sz="1400" dirty="0"/>
              <a:t>PCBA /handset </a:t>
            </a:r>
            <a:r>
              <a:rPr lang="zh-CN" altLang="en-US" sz="1400" dirty="0"/>
              <a:t>的</a:t>
            </a:r>
            <a:r>
              <a:rPr lang="en-US" altLang="zh-CN" sz="1400" dirty="0"/>
              <a:t>IMEI</a:t>
            </a:r>
            <a:r>
              <a:rPr lang="zh-CN" altLang="en-US" sz="1400" dirty="0"/>
              <a:t>写入旧</a:t>
            </a:r>
            <a:r>
              <a:rPr lang="en-US" altLang="zh-CN" sz="1400" dirty="0"/>
              <a:t>PCBA /handset</a:t>
            </a:r>
            <a:r>
              <a:rPr lang="zh-CN" altLang="en-US" sz="1400" dirty="0"/>
              <a:t> </a:t>
            </a:r>
            <a:r>
              <a:rPr lang="zh-CN" altLang="en-US" sz="1400" dirty="0">
                <a:solidFill>
                  <a:srgbClr val="0070C0"/>
                </a:solidFill>
              </a:rPr>
              <a:t>（</a:t>
            </a:r>
            <a:r>
              <a:rPr lang="zh-CN" altLang="en-US" sz="1400" dirty="0">
                <a:solidFill>
                  <a:srgbClr val="FF0000"/>
                </a:solidFill>
              </a:rPr>
              <a:t>新，</a:t>
            </a:r>
            <a:r>
              <a:rPr lang="en-US" altLang="zh-CN" sz="1400" dirty="0">
                <a:solidFill>
                  <a:srgbClr val="FF0000"/>
                </a:solidFill>
              </a:rPr>
              <a:t>IMEI</a:t>
            </a:r>
            <a:r>
              <a:rPr lang="zh-CN" altLang="en-US" sz="1400" dirty="0">
                <a:solidFill>
                  <a:srgbClr val="FF0000"/>
                </a:solidFill>
              </a:rPr>
              <a:t>交换</a:t>
            </a:r>
            <a:r>
              <a:rPr lang="zh-CN" altLang="en-US" sz="1400" dirty="0">
                <a:solidFill>
                  <a:srgbClr val="0070C0"/>
                </a:solidFill>
              </a:rPr>
              <a:t>） </a:t>
            </a:r>
            <a:endParaRPr lang="en-US" altLang="zh-CN" sz="1400" dirty="0">
              <a:solidFill>
                <a:srgbClr val="0070C0"/>
              </a:solidFill>
            </a:endParaRPr>
          </a:p>
          <a:p>
            <a:pPr lvl="2">
              <a:lnSpc>
                <a:spcPct val="125000"/>
              </a:lnSpc>
              <a:buFont typeface="Calibri" panose="020F0502020204030204" pitchFamily="34" charset="0"/>
              <a:buChar char="⁻"/>
            </a:pPr>
            <a:r>
              <a:rPr lang="zh-CN" altLang="en-US" sz="1200" b="1" dirty="0"/>
              <a:t>见</a:t>
            </a:r>
            <a:r>
              <a:rPr lang="en-US" altLang="zh-CN" sz="1200" b="1" dirty="0">
                <a:solidFill>
                  <a:srgbClr val="FF0000"/>
                </a:solidFill>
              </a:rPr>
              <a:t>Page12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流程</a:t>
            </a:r>
            <a:endParaRPr lang="en-US" altLang="zh-CN" sz="1200" dirty="0"/>
          </a:p>
          <a:p>
            <a:pPr lvl="2">
              <a:lnSpc>
                <a:spcPct val="125000"/>
              </a:lnSpc>
              <a:buFont typeface="Calibri" panose="020F0502020204030204" pitchFamily="34" charset="0"/>
              <a:buChar char="⁻"/>
            </a:pPr>
            <a:r>
              <a:rPr lang="zh-CN" altLang="en-US" sz="1200" dirty="0"/>
              <a:t>改</a:t>
            </a:r>
            <a:r>
              <a:rPr lang="en-US" altLang="zh-CN" sz="1200" dirty="0"/>
              <a:t>IMEI</a:t>
            </a:r>
            <a:r>
              <a:rPr lang="zh-CN" altLang="en-US" sz="1200" dirty="0"/>
              <a:t>鉴权要求：进行账号控制，有开启该功能的账号才允许修改。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42252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527" y="187515"/>
            <a:ext cx="8229600" cy="457200"/>
          </a:xfrm>
        </p:spPr>
        <p:txBody>
          <a:bodyPr/>
          <a:lstStyle/>
          <a:p>
            <a:r>
              <a:rPr lang="zh-CN" altLang="en-US" dirty="0"/>
              <a:t>软件包服务器同步</a:t>
            </a:r>
            <a:r>
              <a:rPr lang="en-US" altLang="zh-CN" dirty="0"/>
              <a:t>/</a:t>
            </a:r>
            <a:r>
              <a:rPr lang="zh-CN" altLang="en-US"/>
              <a:t>对应关系</a:t>
            </a:r>
            <a:r>
              <a:rPr lang="en-US" altLang="zh-CN"/>
              <a:t>_1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597428" y="907845"/>
            <a:ext cx="1097280" cy="703871"/>
            <a:chOff x="599094" y="1550987"/>
            <a:chExt cx="1097280" cy="703871"/>
          </a:xfrm>
        </p:grpSpPr>
        <p:sp>
          <p:nvSpPr>
            <p:cNvPr id="4" name="流程图: 磁盘 3"/>
            <p:cNvSpPr/>
            <p:nvPr/>
          </p:nvSpPr>
          <p:spPr>
            <a:xfrm>
              <a:off x="599094" y="1550987"/>
              <a:ext cx="1097280" cy="703871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2219" y="1765108"/>
              <a:ext cx="914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100" b="1" dirty="0"/>
                <a:t>全球软件</a:t>
              </a:r>
              <a:endParaRPr lang="en-US" altLang="zh-CN" sz="1100" b="1" dirty="0"/>
            </a:p>
            <a:p>
              <a:pPr lvl="0" algn="ctr"/>
              <a:r>
                <a:rPr lang="zh-CN" altLang="en-US" sz="1100" b="1" dirty="0"/>
                <a:t>管理系统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2219" y="1550988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1050" b="1" dirty="0"/>
                <a:t>TMC</a:t>
              </a:r>
              <a:endParaRPr lang="zh-CN" altLang="en-US" sz="1050" b="1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696135" y="907846"/>
            <a:ext cx="1097280" cy="703871"/>
            <a:chOff x="599094" y="1550987"/>
            <a:chExt cx="1097280" cy="703871"/>
          </a:xfrm>
        </p:grpSpPr>
        <p:sp>
          <p:nvSpPr>
            <p:cNvPr id="24" name="流程图: 磁盘 23"/>
            <p:cNvSpPr/>
            <p:nvPr/>
          </p:nvSpPr>
          <p:spPr>
            <a:xfrm>
              <a:off x="599094" y="1550987"/>
              <a:ext cx="1097280" cy="703871"/>
            </a:xfrm>
            <a:prstGeom prst="flowChartMagneticDisk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2219" y="1765108"/>
              <a:ext cx="914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100" b="1" dirty="0"/>
                <a:t>软件</a:t>
              </a:r>
              <a:endParaRPr lang="en-US" altLang="zh-CN" sz="1100" b="1" dirty="0"/>
            </a:p>
            <a:p>
              <a:pPr lvl="0" algn="ctr"/>
              <a:r>
                <a:rPr lang="zh-CN" altLang="en-US" sz="1100" b="1" dirty="0"/>
                <a:t>文件夹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2219" y="1550988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1050" b="1" dirty="0"/>
                <a:t>Telweb2</a:t>
              </a:r>
              <a:endParaRPr lang="zh-CN" altLang="en-US" sz="1050" b="1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908027" y="969147"/>
            <a:ext cx="1097280" cy="703871"/>
            <a:chOff x="599094" y="1550987"/>
            <a:chExt cx="1097280" cy="703871"/>
          </a:xfrm>
        </p:grpSpPr>
        <p:sp>
          <p:nvSpPr>
            <p:cNvPr id="28" name="流程图: 磁盘 27"/>
            <p:cNvSpPr/>
            <p:nvPr/>
          </p:nvSpPr>
          <p:spPr>
            <a:xfrm>
              <a:off x="599094" y="1550987"/>
              <a:ext cx="1097280" cy="703871"/>
            </a:xfrm>
            <a:prstGeom prst="flowChartMagneticDisk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2219" y="1765108"/>
              <a:ext cx="914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1100" b="1" dirty="0"/>
                <a:t>GOTU</a:t>
              </a:r>
            </a:p>
            <a:p>
              <a:pPr lvl="0" algn="ctr"/>
              <a:r>
                <a:rPr lang="zh-CN" altLang="en-US" sz="1100" b="1" dirty="0"/>
                <a:t>服务器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2219" y="1550988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1050" b="1" dirty="0"/>
                <a:t>FOTA</a:t>
              </a:r>
              <a:endParaRPr lang="zh-CN" altLang="en-US" sz="1050" b="1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206818" y="935931"/>
            <a:ext cx="1097280" cy="703871"/>
            <a:chOff x="599094" y="1550987"/>
            <a:chExt cx="1097280" cy="703871"/>
          </a:xfrm>
        </p:grpSpPr>
        <p:sp>
          <p:nvSpPr>
            <p:cNvPr id="32" name="流程图: 磁盘 31"/>
            <p:cNvSpPr/>
            <p:nvPr/>
          </p:nvSpPr>
          <p:spPr>
            <a:xfrm>
              <a:off x="599094" y="1550987"/>
              <a:ext cx="1097280" cy="703871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2219" y="1765108"/>
              <a:ext cx="914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100" b="1" dirty="0"/>
                <a:t>售后数据</a:t>
              </a:r>
              <a:endParaRPr lang="en-US" altLang="zh-CN" sz="1100" b="1" dirty="0"/>
            </a:p>
            <a:p>
              <a:pPr lvl="0" algn="ctr"/>
              <a:r>
                <a:rPr lang="zh-CN" altLang="en-US" sz="1100" b="1" dirty="0"/>
                <a:t>备份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2219" y="1550988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050" b="1" dirty="0">
                  <a:solidFill>
                    <a:srgbClr val="FF0000"/>
                  </a:solidFill>
                </a:rPr>
                <a:t>*</a:t>
              </a:r>
              <a:r>
                <a:rPr lang="en-US" altLang="zh-CN" sz="1050" b="1" dirty="0">
                  <a:solidFill>
                    <a:srgbClr val="FF0000"/>
                  </a:solidFill>
                </a:rPr>
                <a:t>CC</a:t>
              </a:r>
              <a:r>
                <a:rPr lang="zh-CN" altLang="en-US" sz="1050" b="1" dirty="0">
                  <a:solidFill>
                    <a:srgbClr val="FF0000"/>
                  </a:solidFill>
                </a:rPr>
                <a:t>服务器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15733" y="1686862"/>
            <a:ext cx="1512693" cy="1502806"/>
            <a:chOff x="351164" y="445094"/>
            <a:chExt cx="1696293" cy="3920456"/>
          </a:xfrm>
        </p:grpSpPr>
        <p:sp>
          <p:nvSpPr>
            <p:cNvPr id="36" name="圆角矩形 35"/>
            <p:cNvSpPr/>
            <p:nvPr/>
          </p:nvSpPr>
          <p:spPr>
            <a:xfrm>
              <a:off x="351164" y="445094"/>
              <a:ext cx="1696293" cy="392045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圆角矩形 4"/>
            <p:cNvSpPr/>
            <p:nvPr/>
          </p:nvSpPr>
          <p:spPr>
            <a:xfrm>
              <a:off x="400847" y="494774"/>
              <a:ext cx="1596927" cy="38707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1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1100" b="1" dirty="0"/>
                <a:t>软件系统</a:t>
              </a:r>
              <a:endParaRPr lang="en-US" altLang="zh-CN" sz="1100" b="1" dirty="0"/>
            </a:p>
            <a:p>
              <a:pPr marL="0" lvl="1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1100" kern="1200" dirty="0"/>
            </a:p>
            <a:p>
              <a:pPr marL="0" lvl="1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zh-CN" sz="1100" kern="1200" dirty="0"/>
                <a:t>NPI</a:t>
              </a:r>
              <a:r>
                <a:rPr lang="zh-CN" altLang="en-US" sz="1100" kern="1200" dirty="0"/>
                <a:t>打包释放</a:t>
              </a:r>
              <a:r>
                <a:rPr lang="en-US" altLang="zh-CN" sz="1100" kern="1200" dirty="0"/>
                <a:t>:</a:t>
              </a:r>
            </a:p>
            <a:p>
              <a:pPr marL="114300" lvl="1" indent="-114300" defTabSz="533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zh-CN" altLang="en-US" sz="1100" dirty="0"/>
                <a:t>软件包</a:t>
              </a:r>
              <a:endParaRPr lang="en-US" altLang="zh-CN" sz="1100" dirty="0"/>
            </a:p>
            <a:p>
              <a:pPr marL="114300" lvl="1" indent="-114300" defTabSz="533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altLang="zh-CN" sz="1100" dirty="0"/>
                <a:t>Commercial DB</a:t>
              </a:r>
              <a:endParaRPr lang="zh-CN" altLang="en-US" sz="11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100" kern="1200" dirty="0"/>
                <a:t>ECN </a:t>
              </a:r>
              <a:r>
                <a:rPr lang="en-US" altLang="zh-CN" sz="1050" kern="1200" dirty="0">
                  <a:solidFill>
                    <a:srgbClr val="0070C0"/>
                  </a:solidFill>
                </a:rPr>
                <a:t>(</a:t>
              </a:r>
              <a:r>
                <a:rPr lang="zh-CN" altLang="en-US" sz="1050" kern="1200" dirty="0">
                  <a:solidFill>
                    <a:srgbClr val="0070C0"/>
                  </a:solidFill>
                </a:rPr>
                <a:t>试产为</a:t>
              </a:r>
              <a:r>
                <a:rPr lang="en-US" altLang="zh-CN" sz="1050" kern="1200" dirty="0">
                  <a:solidFill>
                    <a:srgbClr val="0070C0"/>
                  </a:solidFill>
                </a:rPr>
                <a:t>CPR</a:t>
              </a:r>
              <a:r>
                <a:rPr lang="en-US" altLang="zh-CN" sz="1050" dirty="0">
                  <a:solidFill>
                    <a:srgbClr val="0070C0"/>
                  </a:solidFill>
                </a:rPr>
                <a:t>)</a:t>
              </a:r>
              <a:endParaRPr lang="en-US" altLang="zh-CN" sz="1050" kern="1200" dirty="0">
                <a:solidFill>
                  <a:srgbClr val="0070C0"/>
                </a:solidFill>
              </a:endParaRPr>
            </a:p>
            <a:p>
              <a:pPr marL="114300" lvl="1" indent="-114300" defTabSz="533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altLang="zh-CN" sz="1100" dirty="0"/>
                <a:t>Tracking sheet</a:t>
              </a:r>
              <a:endParaRPr lang="en-US" altLang="zh-CN" sz="1100" kern="1200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575407" y="1711876"/>
            <a:ext cx="1512693" cy="1480890"/>
            <a:chOff x="351164" y="445094"/>
            <a:chExt cx="1696293" cy="3920456"/>
          </a:xfrm>
        </p:grpSpPr>
        <p:sp>
          <p:nvSpPr>
            <p:cNvPr id="39" name="圆角矩形 38"/>
            <p:cNvSpPr/>
            <p:nvPr/>
          </p:nvSpPr>
          <p:spPr>
            <a:xfrm>
              <a:off x="351164" y="445094"/>
              <a:ext cx="1696293" cy="392045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圆角矩形 4"/>
            <p:cNvSpPr/>
            <p:nvPr/>
          </p:nvSpPr>
          <p:spPr>
            <a:xfrm>
              <a:off x="400847" y="494774"/>
              <a:ext cx="1596927" cy="38707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1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1100" kern="1200" dirty="0"/>
                <a:t>配置同步至对应的项目文件夹下</a:t>
              </a:r>
              <a:r>
                <a:rPr lang="en-US" altLang="zh-CN" sz="1100" kern="1200" dirty="0"/>
                <a:t>:</a:t>
              </a:r>
            </a:p>
            <a:p>
              <a:pPr marL="0" lvl="1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1100" kern="1200" dirty="0"/>
            </a:p>
            <a:p>
              <a:pPr marL="114300" lvl="1" indent="-114300" defTabSz="5334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zh-CN" altLang="en-US" sz="1100" dirty="0"/>
                <a:t>软件解压包</a:t>
              </a:r>
              <a:endParaRPr lang="en-US" altLang="zh-CN" sz="1100" dirty="0"/>
            </a:p>
            <a:p>
              <a:pPr marL="114300" lvl="1" indent="-114300" defTabSz="533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altLang="zh-CN" sz="1100" dirty="0"/>
                <a:t>Commercial DB</a:t>
              </a:r>
              <a:endParaRPr lang="zh-CN" altLang="en-US" sz="11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100" kern="1200" dirty="0"/>
                <a:t>ECN 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813803" y="1736864"/>
            <a:ext cx="2063253" cy="1452804"/>
            <a:chOff x="351164" y="445094"/>
            <a:chExt cx="1696293" cy="3920456"/>
          </a:xfrm>
        </p:grpSpPr>
        <p:sp>
          <p:nvSpPr>
            <p:cNvPr id="45" name="圆角矩形 44"/>
            <p:cNvSpPr/>
            <p:nvPr/>
          </p:nvSpPr>
          <p:spPr>
            <a:xfrm>
              <a:off x="351164" y="445094"/>
              <a:ext cx="1696293" cy="392045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圆角矩形 4"/>
            <p:cNvSpPr/>
            <p:nvPr/>
          </p:nvSpPr>
          <p:spPr>
            <a:xfrm>
              <a:off x="400847" y="494774"/>
              <a:ext cx="1596927" cy="38707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1" defTabSz="533400">
                <a:lnSpc>
                  <a:spcPct val="90000"/>
                </a:lnSpc>
                <a:spcAft>
                  <a:spcPct val="15000"/>
                </a:spcAft>
              </a:pPr>
              <a:r>
                <a:rPr lang="zh-CN" altLang="en-US" sz="1100" dirty="0"/>
                <a:t>配置同步至对应的项目</a:t>
              </a:r>
              <a:r>
                <a:rPr lang="en-US" altLang="zh-CN" sz="1100" dirty="0"/>
                <a:t>CU</a:t>
              </a:r>
              <a:r>
                <a:rPr lang="zh-CN" altLang="en-US" sz="1100" dirty="0"/>
                <a:t>下</a:t>
              </a:r>
              <a:r>
                <a:rPr lang="en-US" altLang="zh-CN" sz="1100" kern="1200" dirty="0"/>
                <a:t>:</a:t>
              </a:r>
            </a:p>
            <a:p>
              <a:pPr marL="0" lvl="1" defTabSz="533400">
                <a:lnSpc>
                  <a:spcPct val="90000"/>
                </a:lnSpc>
                <a:spcAft>
                  <a:spcPct val="15000"/>
                </a:spcAft>
              </a:pPr>
              <a:endParaRPr lang="en-US" altLang="zh-CN" sz="1100" kern="1200" dirty="0"/>
            </a:p>
            <a:p>
              <a:pPr marL="114300" lvl="1" indent="-114300" defTabSz="533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zh-CN" altLang="en-US" sz="1100" dirty="0">
                  <a:solidFill>
                    <a:srgbClr val="FF0000"/>
                  </a:solidFill>
                </a:rPr>
                <a:t>软件解压包</a:t>
              </a:r>
              <a:endParaRPr lang="en-US" altLang="zh-CN" sz="1100" dirty="0">
                <a:solidFill>
                  <a:srgbClr val="FF0000"/>
                </a:solidFill>
              </a:endParaRPr>
            </a:p>
            <a:p>
              <a:pPr marL="114300" lvl="1" indent="-114300" defTabSz="533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altLang="zh-CN" sz="1100" dirty="0">
                  <a:solidFill>
                    <a:srgbClr val="FF0000"/>
                  </a:solidFill>
                </a:rPr>
                <a:t>CU/ECID/Variant/</a:t>
              </a:r>
              <a:r>
                <a:rPr lang="en-US" altLang="zh-CN" sz="1100" dirty="0" err="1">
                  <a:solidFill>
                    <a:srgbClr val="FF0000"/>
                  </a:solidFill>
                </a:rPr>
                <a:t>SubVariant</a:t>
              </a:r>
              <a:r>
                <a:rPr lang="zh-CN" altLang="en-US" sz="1100" kern="1200" dirty="0">
                  <a:solidFill>
                    <a:srgbClr val="FF0000"/>
                  </a:solidFill>
                </a:rPr>
                <a:t>对应关系</a:t>
              </a:r>
              <a:endParaRPr lang="en-US" altLang="zh-CN" sz="1100" kern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289943" y="1730710"/>
            <a:ext cx="1681378" cy="1452804"/>
            <a:chOff x="351164" y="445094"/>
            <a:chExt cx="1696293" cy="3954471"/>
          </a:xfrm>
        </p:grpSpPr>
        <p:sp>
          <p:nvSpPr>
            <p:cNvPr id="51" name="圆角矩形 50"/>
            <p:cNvSpPr/>
            <p:nvPr/>
          </p:nvSpPr>
          <p:spPr>
            <a:xfrm>
              <a:off x="351164" y="445094"/>
              <a:ext cx="1696293" cy="3920457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圆角矩形 4"/>
            <p:cNvSpPr/>
            <p:nvPr/>
          </p:nvSpPr>
          <p:spPr>
            <a:xfrm>
              <a:off x="400847" y="528790"/>
              <a:ext cx="1596927" cy="3870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1" defTabSz="533400">
                <a:lnSpc>
                  <a:spcPct val="90000"/>
                </a:lnSpc>
                <a:spcAft>
                  <a:spcPct val="15000"/>
                </a:spcAft>
              </a:pPr>
              <a:r>
                <a:rPr lang="zh-CN" altLang="en-US" sz="1050" kern="1200" dirty="0"/>
                <a:t>记录售后数据</a:t>
              </a:r>
              <a:r>
                <a:rPr lang="en-US" altLang="zh-CN" sz="1050" kern="1200" dirty="0"/>
                <a:t>: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050" dirty="0"/>
                <a:t>改</a:t>
              </a:r>
              <a:r>
                <a:rPr lang="en-US" altLang="zh-CN" sz="1050" dirty="0"/>
                <a:t>CU/IMEI</a:t>
              </a:r>
              <a:r>
                <a:rPr lang="zh-CN" altLang="en-US" sz="1050" dirty="0"/>
                <a:t>的申请</a:t>
              </a:r>
              <a:endParaRPr lang="en-US" altLang="zh-CN" sz="1050" dirty="0"/>
            </a:p>
            <a:p>
              <a:pPr marL="114300" lvl="1" indent="-114300" defTabSz="5334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zh-CN" altLang="en-US" sz="1050" kern="1200" dirty="0"/>
                <a:t>工具端</a:t>
              </a:r>
              <a:r>
                <a:rPr lang="zh-CN" altLang="en-US" sz="1050" dirty="0"/>
                <a:t>改</a:t>
              </a:r>
              <a:r>
                <a:rPr lang="en-US" altLang="zh-CN" sz="1050" dirty="0"/>
                <a:t>CU/IMEI</a:t>
              </a:r>
              <a:r>
                <a:rPr lang="zh-CN" altLang="en-US" sz="1050" dirty="0"/>
                <a:t>时的查询</a:t>
              </a:r>
              <a:r>
                <a:rPr lang="en-US" altLang="zh-CN" sz="1050" dirty="0"/>
                <a:t>/</a:t>
              </a:r>
              <a:r>
                <a:rPr lang="zh-CN" altLang="en-US" sz="1050" dirty="0"/>
                <a:t>校验</a:t>
              </a:r>
              <a:endParaRPr lang="en-US" altLang="zh-CN" sz="1050" dirty="0"/>
            </a:p>
            <a:p>
              <a:pPr marL="114300" lvl="1" indent="-114300" defTabSz="5334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zh-CN" altLang="en-US" sz="1050" dirty="0"/>
                <a:t>回传修改前后的参数信息</a:t>
              </a:r>
              <a:endParaRPr lang="en-US" altLang="zh-CN" sz="1050" kern="1200" dirty="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875022" y="1127431"/>
            <a:ext cx="721063" cy="422327"/>
            <a:chOff x="4211835" y="1253984"/>
            <a:chExt cx="721063" cy="422327"/>
          </a:xfrm>
        </p:grpSpPr>
        <p:sp>
          <p:nvSpPr>
            <p:cNvPr id="85" name="右箭头 84"/>
            <p:cNvSpPr/>
            <p:nvPr/>
          </p:nvSpPr>
          <p:spPr>
            <a:xfrm>
              <a:off x="4211835" y="1253984"/>
              <a:ext cx="721063" cy="422327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5">
                <a:lumMod val="90000"/>
              </a:schemeClr>
            </a:solidFill>
            <a:ln w="12700"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右箭头 4"/>
            <p:cNvSpPr/>
            <p:nvPr/>
          </p:nvSpPr>
          <p:spPr>
            <a:xfrm>
              <a:off x="4224685" y="1338449"/>
              <a:ext cx="553485" cy="253397"/>
            </a:xfrm>
            <a:prstGeom prst="rect">
              <a:avLst/>
            </a:prstGeom>
            <a:ln w="127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>
                  <a:solidFill>
                    <a:schemeClr val="tx1"/>
                  </a:solidFill>
                </a:rPr>
                <a:t>SYNC</a:t>
              </a:r>
              <a:endParaRPr lang="zh-CN" altLang="en-US" sz="1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4044796" y="1117691"/>
            <a:ext cx="721063" cy="422327"/>
            <a:chOff x="4211835" y="1253984"/>
            <a:chExt cx="721063" cy="422327"/>
          </a:xfrm>
        </p:grpSpPr>
        <p:sp>
          <p:nvSpPr>
            <p:cNvPr id="88" name="右箭头 87"/>
            <p:cNvSpPr/>
            <p:nvPr/>
          </p:nvSpPr>
          <p:spPr>
            <a:xfrm>
              <a:off x="4211835" y="1253984"/>
              <a:ext cx="721063" cy="422327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5">
                <a:lumMod val="90000"/>
              </a:schemeClr>
            </a:solidFill>
            <a:ln w="12700"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右箭头 4"/>
            <p:cNvSpPr/>
            <p:nvPr/>
          </p:nvSpPr>
          <p:spPr>
            <a:xfrm>
              <a:off x="4224685" y="1338449"/>
              <a:ext cx="553485" cy="253397"/>
            </a:xfrm>
            <a:prstGeom prst="rect">
              <a:avLst/>
            </a:prstGeom>
            <a:ln w="127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>
                  <a:solidFill>
                    <a:schemeClr val="tx1"/>
                  </a:solidFill>
                </a:rPr>
                <a:t>SYNC</a:t>
              </a:r>
              <a:endParaRPr lang="zh-CN" altLang="en-US" sz="10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22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9" name="直接连接符 1038"/>
          <p:cNvCxnSpPr>
            <a:cxnSpLocks/>
            <a:endCxn id="142" idx="1"/>
          </p:cNvCxnSpPr>
          <p:nvPr/>
        </p:nvCxnSpPr>
        <p:spPr>
          <a:xfrm flipV="1">
            <a:off x="5350679" y="3101775"/>
            <a:ext cx="160240" cy="33582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9258" y="185956"/>
            <a:ext cx="8229600" cy="457200"/>
          </a:xfrm>
        </p:spPr>
        <p:txBody>
          <a:bodyPr/>
          <a:lstStyle/>
          <a:p>
            <a:r>
              <a:rPr lang="zh-CN" altLang="en-US" dirty="0"/>
              <a:t>软件包服务器同步</a:t>
            </a:r>
            <a:r>
              <a:rPr lang="en-US" altLang="zh-CN" dirty="0"/>
              <a:t>/</a:t>
            </a:r>
            <a:r>
              <a:rPr lang="zh-CN" altLang="en-US" dirty="0"/>
              <a:t>对应关系</a:t>
            </a:r>
            <a:r>
              <a:rPr lang="en-US" altLang="zh-CN" dirty="0"/>
              <a:t>_2</a:t>
            </a:r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589113" y="871437"/>
            <a:ext cx="1097280" cy="703871"/>
            <a:chOff x="599094" y="1550987"/>
            <a:chExt cx="1097280" cy="703871"/>
          </a:xfrm>
        </p:grpSpPr>
        <p:sp>
          <p:nvSpPr>
            <p:cNvPr id="54" name="流程图: 磁盘 53"/>
            <p:cNvSpPr/>
            <p:nvPr/>
          </p:nvSpPr>
          <p:spPr>
            <a:xfrm>
              <a:off x="599094" y="1550987"/>
              <a:ext cx="1097280" cy="703871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2219" y="1765108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200" b="1" dirty="0"/>
                <a:t>全球软件管理系统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2219" y="1550988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1100" b="1" dirty="0"/>
                <a:t>TMC</a:t>
              </a:r>
              <a:endParaRPr lang="zh-CN" altLang="en-US" sz="1100" b="1" dirty="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056207" y="835812"/>
            <a:ext cx="1097280" cy="703871"/>
            <a:chOff x="599094" y="1550987"/>
            <a:chExt cx="1097280" cy="703871"/>
          </a:xfrm>
        </p:grpSpPr>
        <p:sp>
          <p:nvSpPr>
            <p:cNvPr id="58" name="流程图: 磁盘 57"/>
            <p:cNvSpPr/>
            <p:nvPr/>
          </p:nvSpPr>
          <p:spPr>
            <a:xfrm>
              <a:off x="599094" y="1550987"/>
              <a:ext cx="1097280" cy="703871"/>
            </a:xfrm>
            <a:prstGeom prst="flowChartMagneticDisk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2219" y="1765108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200" b="1" dirty="0"/>
                <a:t>软件</a:t>
              </a:r>
              <a:endParaRPr lang="en-US" altLang="zh-CN" sz="1200" b="1" dirty="0"/>
            </a:p>
            <a:p>
              <a:pPr lvl="0" algn="ctr"/>
              <a:r>
                <a:rPr lang="zh-CN" altLang="en-US" sz="1200" b="1" dirty="0"/>
                <a:t>文件夹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2219" y="1550988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1100" b="1" dirty="0"/>
                <a:t>Telweb2</a:t>
              </a:r>
              <a:endParaRPr lang="zh-CN" altLang="en-US" sz="1100" b="1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604032" y="768765"/>
            <a:ext cx="1097280" cy="703871"/>
            <a:chOff x="599094" y="1550987"/>
            <a:chExt cx="1097280" cy="703871"/>
          </a:xfrm>
        </p:grpSpPr>
        <p:sp>
          <p:nvSpPr>
            <p:cNvPr id="62" name="流程图: 磁盘 61"/>
            <p:cNvSpPr/>
            <p:nvPr/>
          </p:nvSpPr>
          <p:spPr>
            <a:xfrm>
              <a:off x="599094" y="1550987"/>
              <a:ext cx="1097280" cy="703871"/>
            </a:xfrm>
            <a:prstGeom prst="flowChartMagneticDisk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82219" y="1765108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1200" b="1" dirty="0"/>
                <a:t>GOTU</a:t>
              </a:r>
            </a:p>
            <a:p>
              <a:pPr lvl="0" algn="ctr"/>
              <a:r>
                <a:rPr lang="zh-CN" altLang="en-US" sz="1200" b="1" dirty="0"/>
                <a:t>服务器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2219" y="1550988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1100" b="1" dirty="0"/>
                <a:t>FOTA</a:t>
              </a:r>
              <a:endParaRPr lang="zh-CN" altLang="en-US" sz="1100" b="1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89721" y="1614830"/>
            <a:ext cx="1512693" cy="1236617"/>
            <a:chOff x="351164" y="445094"/>
            <a:chExt cx="1696293" cy="3920456"/>
          </a:xfrm>
        </p:grpSpPr>
        <p:sp>
          <p:nvSpPr>
            <p:cNvPr id="70" name="圆角矩形 69"/>
            <p:cNvSpPr/>
            <p:nvPr/>
          </p:nvSpPr>
          <p:spPr>
            <a:xfrm>
              <a:off x="351164" y="445094"/>
              <a:ext cx="1696293" cy="3920456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1" name="圆角矩形 4"/>
            <p:cNvSpPr/>
            <p:nvPr/>
          </p:nvSpPr>
          <p:spPr>
            <a:xfrm>
              <a:off x="400848" y="494776"/>
              <a:ext cx="1596927" cy="36943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1" defTabSz="533400">
                <a:lnSpc>
                  <a:spcPct val="90000"/>
                </a:lnSpc>
                <a:spcAft>
                  <a:spcPct val="15000"/>
                </a:spcAft>
              </a:pPr>
              <a:r>
                <a:rPr lang="en-US" altLang="zh-CN" sz="1200" dirty="0"/>
                <a:t>NPI</a:t>
              </a:r>
              <a:r>
                <a:rPr lang="zh-CN" altLang="en-US" sz="1200" dirty="0"/>
                <a:t>打包释放</a:t>
              </a:r>
              <a:r>
                <a:rPr lang="en-US" altLang="zh-CN" sz="1200" dirty="0"/>
                <a:t>:</a:t>
              </a:r>
            </a:p>
            <a:p>
              <a:pPr marL="114300" lvl="1" indent="-114300" defTabSz="533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zh-CN" altLang="en-US" sz="1200" dirty="0"/>
                <a:t>软件包</a:t>
              </a:r>
              <a:endParaRPr lang="en-US" altLang="zh-CN" sz="1200" dirty="0"/>
            </a:p>
            <a:p>
              <a:pPr marL="114300" lvl="1" indent="-114300" defTabSz="533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altLang="zh-CN" sz="1200" dirty="0"/>
                <a:t>Commercial DB</a:t>
              </a:r>
              <a:endParaRPr lang="zh-CN" altLang="en-US" sz="1200" dirty="0"/>
            </a:p>
            <a:p>
              <a:pPr marL="114300" lvl="1" indent="-114300" defTabSz="5334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altLang="zh-CN" sz="1200" dirty="0"/>
                <a:t>ECN </a:t>
              </a:r>
              <a:r>
                <a:rPr lang="en-US" altLang="zh-CN" sz="1100" dirty="0">
                  <a:solidFill>
                    <a:srgbClr val="0070C0"/>
                  </a:solidFill>
                </a:rPr>
                <a:t>(</a:t>
              </a:r>
              <a:r>
                <a:rPr lang="zh-CN" altLang="en-US" sz="1100" dirty="0">
                  <a:solidFill>
                    <a:srgbClr val="0070C0"/>
                  </a:solidFill>
                </a:rPr>
                <a:t>试产为</a:t>
              </a:r>
              <a:r>
                <a:rPr lang="en-US" altLang="zh-CN" sz="1100" dirty="0">
                  <a:solidFill>
                    <a:srgbClr val="0070C0"/>
                  </a:solidFill>
                </a:rPr>
                <a:t>CPR)</a:t>
              </a:r>
            </a:p>
            <a:p>
              <a:pPr marL="114300" lvl="1" indent="-114300" defTabSz="533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altLang="zh-CN" sz="1200" dirty="0"/>
                <a:t>Tracking sheet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726247" y="1639841"/>
            <a:ext cx="1738737" cy="1173591"/>
            <a:chOff x="351164" y="445094"/>
            <a:chExt cx="1696293" cy="3920456"/>
          </a:xfrm>
        </p:grpSpPr>
        <p:sp>
          <p:nvSpPr>
            <p:cNvPr id="73" name="圆角矩形 72"/>
            <p:cNvSpPr/>
            <p:nvPr/>
          </p:nvSpPr>
          <p:spPr>
            <a:xfrm>
              <a:off x="351164" y="445094"/>
              <a:ext cx="1696293" cy="3920456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圆角矩形 4"/>
            <p:cNvSpPr/>
            <p:nvPr/>
          </p:nvSpPr>
          <p:spPr>
            <a:xfrm>
              <a:off x="400847" y="494774"/>
              <a:ext cx="1596927" cy="38707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indent="0">
                <a:buNone/>
              </a:pPr>
              <a:r>
                <a:rPr lang="zh-CN" altLang="en-US" sz="1050" dirty="0"/>
                <a:t>项目文件夹，例如 </a:t>
              </a:r>
              <a:r>
                <a:rPr lang="en-US" altLang="zh-CN" sz="1050" dirty="0"/>
                <a:t>“</a:t>
              </a:r>
              <a:r>
                <a:rPr lang="en-US" altLang="zh-CN" sz="1050" b="1" dirty="0"/>
                <a:t>OT-5060</a:t>
              </a:r>
              <a:r>
                <a:rPr lang="en-US" altLang="zh-CN" sz="1050" dirty="0"/>
                <a:t>”</a:t>
              </a:r>
            </a:p>
            <a:p>
              <a:pPr marL="0" indent="0">
                <a:buNone/>
              </a:pPr>
              <a:endParaRPr lang="en-US" altLang="zh-CN" sz="1050" dirty="0"/>
            </a:p>
            <a:p>
              <a:pPr marL="114300" lvl="1" indent="-114300" defTabSz="5334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zh-CN" altLang="en-US" sz="1100" dirty="0"/>
                <a:t>软件解压包</a:t>
              </a:r>
              <a:endParaRPr lang="en-US" altLang="zh-CN" sz="1100" dirty="0"/>
            </a:p>
            <a:p>
              <a:pPr marL="114300" lvl="1" indent="-114300" defTabSz="533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altLang="zh-CN" sz="1100" dirty="0"/>
                <a:t>Commercial DB</a:t>
              </a:r>
              <a:endParaRPr lang="zh-CN" altLang="en-US" sz="1100" dirty="0"/>
            </a:p>
            <a:p>
              <a:pPr marL="114300" lvl="1" indent="-114300" defTabSz="5334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altLang="zh-CN" sz="1100" dirty="0"/>
                <a:t>ECN</a:t>
              </a:r>
            </a:p>
          </p:txBody>
        </p:sp>
      </p:grpSp>
      <p:sp>
        <p:nvSpPr>
          <p:cNvPr id="77" name="右箭头 4"/>
          <p:cNvSpPr/>
          <p:nvPr/>
        </p:nvSpPr>
        <p:spPr>
          <a:xfrm>
            <a:off x="1858110" y="1221506"/>
            <a:ext cx="527323" cy="253397"/>
          </a:xfrm>
          <a:prstGeom prst="rect">
            <a:avLst/>
          </a:prstGeom>
          <a:ln w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000" kern="1200"/>
          </a:p>
        </p:txBody>
      </p:sp>
      <p:grpSp>
        <p:nvGrpSpPr>
          <p:cNvPr id="17" name="组合 16"/>
          <p:cNvGrpSpPr/>
          <p:nvPr/>
        </p:nvGrpSpPr>
        <p:grpSpPr>
          <a:xfrm>
            <a:off x="4518228" y="988754"/>
            <a:ext cx="721063" cy="422327"/>
            <a:chOff x="4211835" y="1253984"/>
            <a:chExt cx="721063" cy="422327"/>
          </a:xfrm>
        </p:grpSpPr>
        <p:sp>
          <p:nvSpPr>
            <p:cNvPr id="82" name="右箭头 81"/>
            <p:cNvSpPr/>
            <p:nvPr/>
          </p:nvSpPr>
          <p:spPr>
            <a:xfrm>
              <a:off x="4211835" y="1253984"/>
              <a:ext cx="721063" cy="422327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5">
                <a:lumMod val="90000"/>
              </a:schemeClr>
            </a:solidFill>
            <a:ln w="12700"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右箭头 4"/>
            <p:cNvSpPr/>
            <p:nvPr/>
          </p:nvSpPr>
          <p:spPr>
            <a:xfrm>
              <a:off x="4224685" y="1338449"/>
              <a:ext cx="553485" cy="253397"/>
            </a:xfrm>
            <a:prstGeom prst="rect">
              <a:avLst/>
            </a:prstGeom>
            <a:ln w="127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>
                  <a:solidFill>
                    <a:schemeClr val="tx1"/>
                  </a:solidFill>
                </a:rPr>
                <a:t>SYNC</a:t>
              </a:r>
              <a:endParaRPr lang="zh-CN" altLang="en-US" sz="1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1978079" y="979878"/>
            <a:ext cx="721063" cy="422327"/>
            <a:chOff x="4211835" y="1253984"/>
            <a:chExt cx="721063" cy="422327"/>
          </a:xfrm>
        </p:grpSpPr>
        <p:sp>
          <p:nvSpPr>
            <p:cNvPr id="95" name="右箭头 94"/>
            <p:cNvSpPr/>
            <p:nvPr/>
          </p:nvSpPr>
          <p:spPr>
            <a:xfrm>
              <a:off x="4211835" y="1253984"/>
              <a:ext cx="721063" cy="422327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5">
                <a:lumMod val="90000"/>
              </a:schemeClr>
            </a:solidFill>
            <a:ln w="12700"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右箭头 4"/>
            <p:cNvSpPr/>
            <p:nvPr/>
          </p:nvSpPr>
          <p:spPr>
            <a:xfrm>
              <a:off x="4224685" y="1338449"/>
              <a:ext cx="553485" cy="253397"/>
            </a:xfrm>
            <a:prstGeom prst="rect">
              <a:avLst/>
            </a:prstGeom>
            <a:ln w="127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>
                  <a:solidFill>
                    <a:schemeClr val="tx1"/>
                  </a:solidFill>
                </a:rPr>
                <a:t>SYNC</a:t>
              </a:r>
              <a:endParaRPr lang="zh-CN" altLang="en-US" sz="10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9" name="直接箭头连接符 108"/>
          <p:cNvCxnSpPr>
            <a:cxnSpLocks/>
          </p:cNvCxnSpPr>
          <p:nvPr/>
        </p:nvCxnSpPr>
        <p:spPr>
          <a:xfrm flipH="1" flipV="1">
            <a:off x="2259652" y="1331634"/>
            <a:ext cx="5942" cy="1608379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cxnSpLocks/>
            <a:endCxn id="83" idx="2"/>
          </p:cNvCxnSpPr>
          <p:nvPr/>
        </p:nvCxnSpPr>
        <p:spPr>
          <a:xfrm flipV="1">
            <a:off x="2278444" y="1326616"/>
            <a:ext cx="2529377" cy="263119"/>
          </a:xfrm>
          <a:prstGeom prst="bentConnector2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510919" y="2901720"/>
            <a:ext cx="3331685" cy="40011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CU</a:t>
            </a:r>
            <a:r>
              <a:rPr lang="zh-CN" altLang="en-US" sz="1000" dirty="0">
                <a:solidFill>
                  <a:srgbClr val="FF0000"/>
                </a:solidFill>
              </a:rPr>
              <a:t>对应参数 </a:t>
            </a:r>
            <a:r>
              <a:rPr lang="en-US" altLang="zh-CN" sz="1000" dirty="0">
                <a:solidFill>
                  <a:srgbClr val="FF0000"/>
                </a:solidFill>
              </a:rPr>
              <a:t>ECID / Variant / </a:t>
            </a:r>
            <a:r>
              <a:rPr lang="en-US" altLang="zh-CN" sz="1000" dirty="0" err="1">
                <a:solidFill>
                  <a:srgbClr val="FF0000"/>
                </a:solidFill>
              </a:rPr>
              <a:t>SubVariant</a:t>
            </a:r>
            <a:r>
              <a:rPr lang="en-US" altLang="zh-CN" sz="1000" dirty="0">
                <a:solidFill>
                  <a:srgbClr val="FF0000"/>
                </a:solidFill>
              </a:rPr>
              <a:t> / SW_VER</a:t>
            </a:r>
            <a:r>
              <a:rPr lang="zh-CN" altLang="en-US" sz="1000" dirty="0">
                <a:solidFill>
                  <a:srgbClr val="FF0000"/>
                </a:solidFill>
              </a:rPr>
              <a:t>从对应</a:t>
            </a:r>
            <a:r>
              <a:rPr lang="en-US" altLang="zh-CN" sz="1000" dirty="0">
                <a:solidFill>
                  <a:srgbClr val="FF0000"/>
                </a:solidFill>
              </a:rPr>
              <a:t>ECN</a:t>
            </a:r>
            <a:r>
              <a:rPr lang="zh-CN" altLang="en-US" sz="1000" dirty="0">
                <a:solidFill>
                  <a:srgbClr val="FF0000"/>
                </a:solidFill>
              </a:rPr>
              <a:t>中解析获取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5454035" y="1580529"/>
            <a:ext cx="3689965" cy="1215268"/>
          </a:xfrm>
          <a:prstGeom prst="roundRect">
            <a:avLst>
              <a:gd name="adj" fmla="val 8974"/>
            </a:avLst>
          </a:prstGeom>
          <a:solidFill>
            <a:schemeClr val="accent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50" b="1" dirty="0">
                <a:solidFill>
                  <a:schemeClr val="tx1"/>
                </a:solidFill>
              </a:rPr>
              <a:t> </a:t>
            </a:r>
            <a:r>
              <a:rPr lang="en-US" altLang="zh-CN" sz="1050" b="1" dirty="0">
                <a:solidFill>
                  <a:srgbClr val="FF0000"/>
                </a:solidFill>
              </a:rPr>
              <a:t>CU</a:t>
            </a:r>
            <a:r>
              <a:rPr lang="zh-CN" altLang="en-US" sz="1050" b="1" dirty="0">
                <a:solidFill>
                  <a:srgbClr val="FF0000"/>
                </a:solidFill>
              </a:rPr>
              <a:t>及参数对应表</a:t>
            </a: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82288"/>
              </p:ext>
            </p:extLst>
          </p:nvPr>
        </p:nvGraphicFramePr>
        <p:xfrm>
          <a:off x="5454034" y="1894009"/>
          <a:ext cx="3689965" cy="4153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2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2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82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330">
                  <a:extLst>
                    <a:ext uri="{9D8B030D-6E8A-4147-A177-3AD203B41FA5}">
                      <a16:colId xmlns:a16="http://schemas.microsoft.com/office/drawing/2014/main" xmlns="" val="2715136802"/>
                    </a:ext>
                  </a:extLst>
                </a:gridCol>
                <a:gridCol w="53815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CU Reference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ECID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Variant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 err="1">
                          <a:effectLst/>
                        </a:rPr>
                        <a:t>SubVariant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KeypadType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effectLst/>
                        </a:rPr>
                        <a:t>SW_VER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34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5060A-2</a:t>
                      </a:r>
                      <a:r>
                        <a:rPr lang="en-US" altLang="zh-CN" sz="800" u="none" strike="noStrike" dirty="0">
                          <a:effectLst/>
                        </a:rPr>
                        <a:t>X</a:t>
                      </a:r>
                      <a:r>
                        <a:rPr lang="pt-BR" sz="800" u="none" strike="noStrike" dirty="0">
                          <a:effectLst/>
                        </a:rPr>
                        <a:t>OFUS1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23716000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latam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intcomex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7X12_6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4C9FAD8-6327-4540-89B3-DB95FB50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10" y="3387324"/>
            <a:ext cx="2604837" cy="2350174"/>
          </a:xfrm>
          <a:prstGeom prst="rect">
            <a:avLst/>
          </a:prstGeom>
        </p:spPr>
      </p:pic>
      <p:sp>
        <p:nvSpPr>
          <p:cNvPr id="103" name="矩形 102"/>
          <p:cNvSpPr/>
          <p:nvPr/>
        </p:nvSpPr>
        <p:spPr>
          <a:xfrm>
            <a:off x="197198" y="3917659"/>
            <a:ext cx="1389439" cy="142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204910" y="5439311"/>
            <a:ext cx="783828" cy="1657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连接符 106"/>
          <p:cNvCxnSpPr>
            <a:cxnSpLocks/>
          </p:cNvCxnSpPr>
          <p:nvPr/>
        </p:nvCxnSpPr>
        <p:spPr>
          <a:xfrm flipV="1">
            <a:off x="988738" y="3387324"/>
            <a:ext cx="1951811" cy="20956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523147" y="3067978"/>
            <a:ext cx="2890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</a:rPr>
              <a:t>配置信息参考</a:t>
            </a:r>
            <a:r>
              <a:rPr lang="en-US" altLang="zh-CN" sz="1200" dirty="0">
                <a:solidFill>
                  <a:srgbClr val="C00000"/>
                </a:solidFill>
              </a:rPr>
              <a:t>DB</a:t>
            </a:r>
            <a:r>
              <a:rPr lang="zh-CN" altLang="en-US" sz="1200" dirty="0">
                <a:solidFill>
                  <a:srgbClr val="C00000"/>
                </a:solidFill>
              </a:rPr>
              <a:t>文件 </a:t>
            </a:r>
            <a:r>
              <a:rPr lang="en-US" altLang="zh-CN" sz="1200" dirty="0">
                <a:solidFill>
                  <a:srgbClr val="C00000"/>
                </a:solidFill>
              </a:rPr>
              <a:t>+ ECN/CPR </a:t>
            </a:r>
            <a:r>
              <a:rPr lang="zh-CN" altLang="en-US" sz="1200" dirty="0">
                <a:solidFill>
                  <a:srgbClr val="C00000"/>
                </a:solidFill>
              </a:rPr>
              <a:t>文件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98E5C01-3AB9-4B9C-9FB8-226407632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0549" y="3400943"/>
            <a:ext cx="2425875" cy="279242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EAC611EC-03F4-4046-ADC4-8DB83AA5EE24}"/>
              </a:ext>
            </a:extLst>
          </p:cNvPr>
          <p:cNvSpPr/>
          <p:nvPr/>
        </p:nvSpPr>
        <p:spPr>
          <a:xfrm>
            <a:off x="2950573" y="3898978"/>
            <a:ext cx="1989728" cy="982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xmlns="" id="{7215F3BD-9D18-41F3-BC90-717D8A1BC133}"/>
              </a:ext>
            </a:extLst>
          </p:cNvPr>
          <p:cNvSpPr/>
          <p:nvPr/>
        </p:nvSpPr>
        <p:spPr>
          <a:xfrm>
            <a:off x="2921179" y="5708866"/>
            <a:ext cx="1290655" cy="1357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02DA4F63-9A8D-4CAD-B7CA-EFEC4EF3EE9A}"/>
              </a:ext>
            </a:extLst>
          </p:cNvPr>
          <p:cNvCxnSpPr>
            <a:cxnSpLocks/>
            <a:endCxn id="62" idx="3"/>
          </p:cNvCxnSpPr>
          <p:nvPr/>
        </p:nvCxnSpPr>
        <p:spPr>
          <a:xfrm flipV="1">
            <a:off x="5893830" y="1472636"/>
            <a:ext cx="258842" cy="1028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16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527" y="187515"/>
            <a:ext cx="8229600" cy="457200"/>
          </a:xfrm>
        </p:spPr>
        <p:txBody>
          <a:bodyPr/>
          <a:lstStyle/>
          <a:p>
            <a:r>
              <a:rPr lang="zh-CN" altLang="en-US" dirty="0"/>
              <a:t>普通下载模式</a:t>
            </a:r>
            <a:r>
              <a:rPr lang="en-US" altLang="zh-CN" dirty="0"/>
              <a:t>_</a:t>
            </a:r>
            <a:r>
              <a:rPr lang="zh-CN" altLang="en-US" dirty="0"/>
              <a:t>流程说明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E94461A-F08E-4076-B4E4-AD4FB6B27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812" y="853271"/>
            <a:ext cx="5546541" cy="5817214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38C1B333-03E9-4855-98B0-9CCA6D5B9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979551"/>
              </p:ext>
            </p:extLst>
          </p:nvPr>
        </p:nvGraphicFramePr>
        <p:xfrm>
          <a:off x="290527" y="763779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Visio" showAsIcon="1" r:id="rId5" imgW="914400" imgH="828720" progId="Visio.Drawing.15">
                  <p:embed/>
                </p:oleObj>
              </mc:Choice>
              <mc:Fallback>
                <p:oleObj name="Visio" showAsIcon="1" r:id="rId5" imgW="914400" imgH="828720" progId="Visio.Drawing.15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xmlns="" id="{D3671F67-31C3-4C56-9859-7308F5FD92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0527" y="763779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986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4D6F7378-AA7A-41DD-AB7F-F1F3F1D6A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630" y="644715"/>
            <a:ext cx="6771102" cy="59110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527" y="187515"/>
            <a:ext cx="8229600" cy="457200"/>
          </a:xfrm>
        </p:spPr>
        <p:txBody>
          <a:bodyPr/>
          <a:lstStyle/>
          <a:p>
            <a:r>
              <a:rPr lang="zh-CN" altLang="en-US" dirty="0"/>
              <a:t>客户化</a:t>
            </a:r>
            <a:r>
              <a:rPr lang="en-US" altLang="zh-CN" dirty="0"/>
              <a:t>CU</a:t>
            </a:r>
            <a:r>
              <a:rPr lang="zh-CN" altLang="en-US" dirty="0"/>
              <a:t>模式</a:t>
            </a:r>
            <a:r>
              <a:rPr lang="en-US" altLang="zh-CN" dirty="0"/>
              <a:t>_</a:t>
            </a:r>
            <a:r>
              <a:rPr lang="zh-CN" altLang="en-US" dirty="0"/>
              <a:t>流程说明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CBC76C25-2794-471F-B744-613426FF6F7D}"/>
              </a:ext>
            </a:extLst>
          </p:cNvPr>
          <p:cNvSpPr/>
          <p:nvPr/>
        </p:nvSpPr>
        <p:spPr>
          <a:xfrm rot="2529078">
            <a:off x="5661887" y="2567933"/>
            <a:ext cx="992188" cy="8776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CFADEBCF-A05E-4B0B-BAF9-A697A7E692E6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6106159" y="1988340"/>
            <a:ext cx="266666" cy="5529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2C098E5-D1BB-425D-9AF5-6853D6428912}"/>
              </a:ext>
            </a:extLst>
          </p:cNvPr>
          <p:cNvSpPr txBox="1"/>
          <p:nvPr/>
        </p:nvSpPr>
        <p:spPr>
          <a:xfrm>
            <a:off x="6372825" y="1374111"/>
            <a:ext cx="111651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改</a:t>
            </a:r>
            <a:r>
              <a:rPr lang="en-US" altLang="zh-CN" sz="1200" dirty="0"/>
              <a:t>Variant</a:t>
            </a:r>
            <a:r>
              <a:rPr lang="zh-CN" altLang="en-US" sz="1200" dirty="0"/>
              <a:t>申请及验证流程要求见下页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A3C93A2A-3E48-4D1F-944F-8D3E0DB3C4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979551"/>
              </p:ext>
            </p:extLst>
          </p:nvPr>
        </p:nvGraphicFramePr>
        <p:xfrm>
          <a:off x="290527" y="763779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Visio" showAsIcon="1" r:id="rId5" imgW="914400" imgH="828720" progId="Visio.Drawing.15">
                  <p:embed/>
                </p:oleObj>
              </mc:Choice>
              <mc:Fallback>
                <p:oleObj name="Visio" showAsIcon="1" r:id="rId5" imgW="914400" imgH="828720" progId="Visio.Drawing.15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xmlns="" id="{D3671F67-31C3-4C56-9859-7308F5FD92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0527" y="763779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283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157261953</TotalTime>
  <Pages>0</Pages>
  <Words>1227</Words>
  <Characters>0</Characters>
  <Application>Microsoft Office PowerPoint</Application>
  <DocSecurity>0</DocSecurity>
  <PresentationFormat>全屏显示(4:3)</PresentationFormat>
  <Lines>0</Lines>
  <Paragraphs>242</Paragraphs>
  <Slides>14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黑体</vt:lpstr>
      <vt:lpstr>华文细黑</vt:lpstr>
      <vt:lpstr>宋体</vt:lpstr>
      <vt:lpstr>Arial</vt:lpstr>
      <vt:lpstr>Calibri</vt:lpstr>
      <vt:lpstr>Wingdings</vt:lpstr>
      <vt:lpstr>Office 主题</vt:lpstr>
      <vt:lpstr>默认设计模板</vt:lpstr>
      <vt:lpstr>默认设计模板_2</vt:lpstr>
      <vt:lpstr>Visio</vt:lpstr>
      <vt:lpstr>Worksheet</vt:lpstr>
      <vt:lpstr>非对称加密技术</vt:lpstr>
      <vt:lpstr>加密技术的背景</vt:lpstr>
      <vt:lpstr>RC日常维修</vt:lpstr>
      <vt:lpstr>RSH客户化&amp;改IMEI</vt:lpstr>
      <vt:lpstr>RSH客户化&amp;改IMEI</vt:lpstr>
      <vt:lpstr>软件包服务器同步/对应关系_1</vt:lpstr>
      <vt:lpstr>软件包服务器同步/对应关系_2</vt:lpstr>
      <vt:lpstr>普通下载模式_流程说明</vt:lpstr>
      <vt:lpstr>客户化CU模式_流程说明</vt:lpstr>
      <vt:lpstr>客户化CU模式_流程说明_Variant Change Request</vt:lpstr>
      <vt:lpstr>翻新IMEI _流程说明</vt:lpstr>
      <vt:lpstr>交换IMEI _流程说明</vt:lpstr>
      <vt:lpstr>记录</vt:lpstr>
      <vt:lpstr>THANK YOU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Mingming, WAN(GFMC GLOBAL ISIT ADO--TCT)</cp:lastModifiedBy>
  <cp:revision>385</cp:revision>
  <cp:lastPrinted>1899-12-30T00:00:00Z</cp:lastPrinted>
  <dcterms:created xsi:type="dcterms:W3CDTF">2012-12-17T12:51:00Z</dcterms:created>
  <dcterms:modified xsi:type="dcterms:W3CDTF">2019-04-16T02:12:20Z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