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373" r:id="rId2"/>
    <p:sldId id="368" r:id="rId3"/>
    <p:sldId id="321" r:id="rId4"/>
    <p:sldId id="346" r:id="rId5"/>
    <p:sldId id="374" r:id="rId6"/>
    <p:sldId id="377" r:id="rId7"/>
    <p:sldId id="375" r:id="rId8"/>
    <p:sldId id="389" r:id="rId9"/>
    <p:sldId id="370" r:id="rId10"/>
    <p:sldId id="363" r:id="rId11"/>
    <p:sldId id="384" r:id="rId12"/>
    <p:sldId id="382" r:id="rId13"/>
    <p:sldId id="396" r:id="rId14"/>
    <p:sldId id="383" r:id="rId15"/>
    <p:sldId id="390" r:id="rId16"/>
    <p:sldId id="349" r:id="rId17"/>
    <p:sldId id="413" r:id="rId18"/>
    <p:sldId id="397" r:id="rId19"/>
    <p:sldId id="352" r:id="rId20"/>
    <p:sldId id="404" r:id="rId21"/>
    <p:sldId id="415" r:id="rId22"/>
    <p:sldId id="403" r:id="rId23"/>
    <p:sldId id="378" r:id="rId24"/>
    <p:sldId id="351" r:id="rId25"/>
    <p:sldId id="380" r:id="rId26"/>
    <p:sldId id="418" r:id="rId27"/>
    <p:sldId id="394" r:id="rId28"/>
    <p:sldId id="393" r:id="rId29"/>
    <p:sldId id="392" r:id="rId30"/>
    <p:sldId id="348" r:id="rId31"/>
    <p:sldId id="417" r:id="rId32"/>
    <p:sldId id="412" r:id="rId33"/>
    <p:sldId id="410" r:id="rId34"/>
    <p:sldId id="411" r:id="rId35"/>
    <p:sldId id="408" r:id="rId36"/>
    <p:sldId id="419" r:id="rId37"/>
    <p:sldId id="371" r:id="rId38"/>
    <p:sldId id="416" r:id="rId39"/>
    <p:sldId id="347" r:id="rId40"/>
    <p:sldId id="305" r:id="rId41"/>
    <p:sldId id="385" r:id="rId42"/>
  </p:sldIdLst>
  <p:sldSz cx="12801600" cy="7772400"/>
  <p:notesSz cx="128016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0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08A"/>
    <a:srgbClr val="C3954E"/>
    <a:srgbClr val="566A5B"/>
    <a:srgbClr val="53A35F"/>
    <a:srgbClr val="F0AC28"/>
    <a:srgbClr val="FC0D1B"/>
    <a:srgbClr val="F490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23"/>
    <p:restoredTop sz="86936"/>
  </p:normalViewPr>
  <p:slideViewPr>
    <p:cSldViewPr>
      <p:cViewPr>
        <p:scale>
          <a:sx n="70" d="100"/>
          <a:sy n="70" d="100"/>
        </p:scale>
        <p:origin x="144" y="1136"/>
      </p:cViewPr>
      <p:guideLst>
        <p:guide orient="horz" pos="2448"/>
        <p:guide pos="403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54672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7251700" y="0"/>
            <a:ext cx="5546725" cy="388938"/>
          </a:xfrm>
          <a:prstGeom prst="rect">
            <a:avLst/>
          </a:prstGeom>
        </p:spPr>
        <p:txBody>
          <a:bodyPr vert="horz" lIns="91440" tIns="45720" rIns="91440" bIns="45720" rtlCol="0"/>
          <a:lstStyle>
            <a:lvl1pPr algn="r">
              <a:defRPr sz="1200"/>
            </a:lvl1pPr>
          </a:lstStyle>
          <a:p>
            <a:fld id="{DE50A290-A5F1-3746-B23C-271C8C25F0D0}" type="datetimeFigureOut">
              <a:rPr lang="en-US" smtClean="0"/>
              <a:t>5/21/20</a:t>
            </a:fld>
            <a:endParaRPr lang="en-US"/>
          </a:p>
        </p:txBody>
      </p:sp>
      <p:sp>
        <p:nvSpPr>
          <p:cNvPr id="4" name="Slide Image Placeholder 3"/>
          <p:cNvSpPr>
            <a:spLocks noGrp="1" noRot="1" noChangeAspect="1"/>
          </p:cNvSpPr>
          <p:nvPr>
            <p:ph type="sldImg" idx="2"/>
          </p:nvPr>
        </p:nvSpPr>
        <p:spPr>
          <a:xfrm>
            <a:off x="4241800" y="971550"/>
            <a:ext cx="4318000"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79525" y="3740150"/>
            <a:ext cx="10242550" cy="30607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3463"/>
            <a:ext cx="5546725"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7251700" y="7383463"/>
            <a:ext cx="5546725" cy="388937"/>
          </a:xfrm>
          <a:prstGeom prst="rect">
            <a:avLst/>
          </a:prstGeom>
        </p:spPr>
        <p:txBody>
          <a:bodyPr vert="horz" lIns="91440" tIns="45720" rIns="91440" bIns="45720" rtlCol="0" anchor="b"/>
          <a:lstStyle>
            <a:lvl1pPr algn="r">
              <a:defRPr sz="1200"/>
            </a:lvl1pPr>
          </a:lstStyle>
          <a:p>
            <a:fld id="{FDB1E9DB-1512-A045-90D4-E0814D10A53A}" type="slidenum">
              <a:rPr lang="en-US" smtClean="0"/>
              <a:t>‹#›</a:t>
            </a:fld>
            <a:endParaRPr lang="en-US"/>
          </a:p>
        </p:txBody>
      </p:sp>
    </p:spTree>
    <p:extLst>
      <p:ext uri="{BB962C8B-B14F-4D97-AF65-F5344CB8AC3E}">
        <p14:creationId xmlns:p14="http://schemas.microsoft.com/office/powerpoint/2010/main" val="1312274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1E9DB-1512-A045-90D4-E0814D10A53A}" type="slidenum">
              <a:rPr lang="en-US" smtClean="0"/>
              <a:t>2</a:t>
            </a:fld>
            <a:endParaRPr lang="en-US"/>
          </a:p>
        </p:txBody>
      </p:sp>
    </p:spTree>
    <p:extLst>
      <p:ext uri="{BB962C8B-B14F-4D97-AF65-F5344CB8AC3E}">
        <p14:creationId xmlns:p14="http://schemas.microsoft.com/office/powerpoint/2010/main" val="3134814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1E9DB-1512-A045-90D4-E0814D10A53A}" type="slidenum">
              <a:rPr lang="en-US" smtClean="0"/>
              <a:t>17</a:t>
            </a:fld>
            <a:endParaRPr lang="en-US"/>
          </a:p>
        </p:txBody>
      </p:sp>
    </p:spTree>
    <p:extLst>
      <p:ext uri="{BB962C8B-B14F-4D97-AF65-F5344CB8AC3E}">
        <p14:creationId xmlns:p14="http://schemas.microsoft.com/office/powerpoint/2010/main" val="2463253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1E9DB-1512-A045-90D4-E0814D10A53A}" type="slidenum">
              <a:rPr lang="en-US" smtClean="0"/>
              <a:t>18</a:t>
            </a:fld>
            <a:endParaRPr lang="en-US"/>
          </a:p>
        </p:txBody>
      </p:sp>
    </p:spTree>
    <p:extLst>
      <p:ext uri="{BB962C8B-B14F-4D97-AF65-F5344CB8AC3E}">
        <p14:creationId xmlns:p14="http://schemas.microsoft.com/office/powerpoint/2010/main" val="3960405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1E9DB-1512-A045-90D4-E0814D10A53A}" type="slidenum">
              <a:rPr lang="en-US" smtClean="0"/>
              <a:t>19</a:t>
            </a:fld>
            <a:endParaRPr lang="en-US"/>
          </a:p>
        </p:txBody>
      </p:sp>
    </p:spTree>
    <p:extLst>
      <p:ext uri="{BB962C8B-B14F-4D97-AF65-F5344CB8AC3E}">
        <p14:creationId xmlns:p14="http://schemas.microsoft.com/office/powerpoint/2010/main" val="1157777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1E9DB-1512-A045-90D4-E0814D10A53A}" type="slidenum">
              <a:rPr lang="en-US" smtClean="0"/>
              <a:t>20</a:t>
            </a:fld>
            <a:endParaRPr lang="en-US"/>
          </a:p>
        </p:txBody>
      </p:sp>
    </p:spTree>
    <p:extLst>
      <p:ext uri="{BB962C8B-B14F-4D97-AF65-F5344CB8AC3E}">
        <p14:creationId xmlns:p14="http://schemas.microsoft.com/office/powerpoint/2010/main" val="2478807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1E9DB-1512-A045-90D4-E0814D10A53A}" type="slidenum">
              <a:rPr lang="en-US" smtClean="0"/>
              <a:t>21</a:t>
            </a:fld>
            <a:endParaRPr lang="en-US"/>
          </a:p>
        </p:txBody>
      </p:sp>
    </p:spTree>
    <p:extLst>
      <p:ext uri="{BB962C8B-B14F-4D97-AF65-F5344CB8AC3E}">
        <p14:creationId xmlns:p14="http://schemas.microsoft.com/office/powerpoint/2010/main" val="1372752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1E9DB-1512-A045-90D4-E0814D10A53A}" type="slidenum">
              <a:rPr lang="en-US" smtClean="0"/>
              <a:t>22</a:t>
            </a:fld>
            <a:endParaRPr lang="en-US"/>
          </a:p>
        </p:txBody>
      </p:sp>
    </p:spTree>
    <p:extLst>
      <p:ext uri="{BB962C8B-B14F-4D97-AF65-F5344CB8AC3E}">
        <p14:creationId xmlns:p14="http://schemas.microsoft.com/office/powerpoint/2010/main" val="618097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1E9DB-1512-A045-90D4-E0814D10A53A}" type="slidenum">
              <a:rPr lang="en-US" smtClean="0"/>
              <a:t>23</a:t>
            </a:fld>
            <a:endParaRPr lang="en-US"/>
          </a:p>
        </p:txBody>
      </p:sp>
    </p:spTree>
    <p:extLst>
      <p:ext uri="{BB962C8B-B14F-4D97-AF65-F5344CB8AC3E}">
        <p14:creationId xmlns:p14="http://schemas.microsoft.com/office/powerpoint/2010/main" val="4022139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FDB1E9DB-1512-A045-90D4-E0814D10A53A}" type="slidenum">
              <a:rPr lang="en-US" smtClean="0"/>
              <a:t>24</a:t>
            </a:fld>
            <a:endParaRPr lang="en-US"/>
          </a:p>
        </p:txBody>
      </p:sp>
    </p:spTree>
    <p:extLst>
      <p:ext uri="{BB962C8B-B14F-4D97-AF65-F5344CB8AC3E}">
        <p14:creationId xmlns:p14="http://schemas.microsoft.com/office/powerpoint/2010/main" val="744493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1E9DB-1512-A045-90D4-E0814D10A53A}" type="slidenum">
              <a:rPr lang="en-US" smtClean="0"/>
              <a:t>25</a:t>
            </a:fld>
            <a:endParaRPr lang="en-US"/>
          </a:p>
        </p:txBody>
      </p:sp>
    </p:spTree>
    <p:extLst>
      <p:ext uri="{BB962C8B-B14F-4D97-AF65-F5344CB8AC3E}">
        <p14:creationId xmlns:p14="http://schemas.microsoft.com/office/powerpoint/2010/main" val="2794462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1E9DB-1512-A045-90D4-E0814D10A53A}" type="slidenum">
              <a:rPr lang="en-US" smtClean="0"/>
              <a:t>26</a:t>
            </a:fld>
            <a:endParaRPr lang="en-US"/>
          </a:p>
        </p:txBody>
      </p:sp>
    </p:spTree>
    <p:extLst>
      <p:ext uri="{BB962C8B-B14F-4D97-AF65-F5344CB8AC3E}">
        <p14:creationId xmlns:p14="http://schemas.microsoft.com/office/powerpoint/2010/main" val="2764231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a:p>
            <a:endParaRPr lang="en-US" b="0" dirty="0"/>
          </a:p>
        </p:txBody>
      </p:sp>
      <p:sp>
        <p:nvSpPr>
          <p:cNvPr id="4" name="Slide Number Placeholder 3"/>
          <p:cNvSpPr>
            <a:spLocks noGrp="1"/>
          </p:cNvSpPr>
          <p:nvPr>
            <p:ph type="sldNum" sz="quarter" idx="5"/>
          </p:nvPr>
        </p:nvSpPr>
        <p:spPr/>
        <p:txBody>
          <a:bodyPr/>
          <a:lstStyle/>
          <a:p>
            <a:fld id="{FDB1E9DB-1512-A045-90D4-E0814D10A53A}" type="slidenum">
              <a:rPr lang="en-US" smtClean="0"/>
              <a:t>3</a:t>
            </a:fld>
            <a:endParaRPr lang="en-US"/>
          </a:p>
        </p:txBody>
      </p:sp>
    </p:spTree>
    <p:extLst>
      <p:ext uri="{BB962C8B-B14F-4D97-AF65-F5344CB8AC3E}">
        <p14:creationId xmlns:p14="http://schemas.microsoft.com/office/powerpoint/2010/main" val="5913157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1E9DB-1512-A045-90D4-E0814D10A53A}" type="slidenum">
              <a:rPr lang="en-US" smtClean="0"/>
              <a:t>27</a:t>
            </a:fld>
            <a:endParaRPr lang="en-US"/>
          </a:p>
        </p:txBody>
      </p:sp>
    </p:spTree>
    <p:extLst>
      <p:ext uri="{BB962C8B-B14F-4D97-AF65-F5344CB8AC3E}">
        <p14:creationId xmlns:p14="http://schemas.microsoft.com/office/powerpoint/2010/main" val="1762769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1E9DB-1512-A045-90D4-E0814D10A53A}" type="slidenum">
              <a:rPr lang="en-US" smtClean="0"/>
              <a:t>28</a:t>
            </a:fld>
            <a:endParaRPr lang="en-US"/>
          </a:p>
        </p:txBody>
      </p:sp>
    </p:spTree>
    <p:extLst>
      <p:ext uri="{BB962C8B-B14F-4D97-AF65-F5344CB8AC3E}">
        <p14:creationId xmlns:p14="http://schemas.microsoft.com/office/powerpoint/2010/main" val="3576229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1E9DB-1512-A045-90D4-E0814D10A53A}" type="slidenum">
              <a:rPr lang="en-US" smtClean="0"/>
              <a:t>29</a:t>
            </a:fld>
            <a:endParaRPr lang="en-US"/>
          </a:p>
        </p:txBody>
      </p:sp>
    </p:spTree>
    <p:extLst>
      <p:ext uri="{BB962C8B-B14F-4D97-AF65-F5344CB8AC3E}">
        <p14:creationId xmlns:p14="http://schemas.microsoft.com/office/powerpoint/2010/main" val="5807749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1E9DB-1512-A045-90D4-E0814D10A53A}" type="slidenum">
              <a:rPr lang="en-US" smtClean="0"/>
              <a:t>32</a:t>
            </a:fld>
            <a:endParaRPr lang="en-US"/>
          </a:p>
        </p:txBody>
      </p:sp>
    </p:spTree>
    <p:extLst>
      <p:ext uri="{BB962C8B-B14F-4D97-AF65-F5344CB8AC3E}">
        <p14:creationId xmlns:p14="http://schemas.microsoft.com/office/powerpoint/2010/main" val="10109485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1E9DB-1512-A045-90D4-E0814D10A53A}" type="slidenum">
              <a:rPr lang="en-US" smtClean="0"/>
              <a:t>33</a:t>
            </a:fld>
            <a:endParaRPr lang="en-US"/>
          </a:p>
        </p:txBody>
      </p:sp>
    </p:spTree>
    <p:extLst>
      <p:ext uri="{BB962C8B-B14F-4D97-AF65-F5344CB8AC3E}">
        <p14:creationId xmlns:p14="http://schemas.microsoft.com/office/powerpoint/2010/main" val="694690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1E9DB-1512-A045-90D4-E0814D10A53A}" type="slidenum">
              <a:rPr lang="en-US" smtClean="0"/>
              <a:t>34</a:t>
            </a:fld>
            <a:endParaRPr lang="en-US"/>
          </a:p>
        </p:txBody>
      </p:sp>
    </p:spTree>
    <p:extLst>
      <p:ext uri="{BB962C8B-B14F-4D97-AF65-F5344CB8AC3E}">
        <p14:creationId xmlns:p14="http://schemas.microsoft.com/office/powerpoint/2010/main" val="26574610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1E9DB-1512-A045-90D4-E0814D10A53A}" type="slidenum">
              <a:rPr lang="en-US" smtClean="0"/>
              <a:t>35</a:t>
            </a:fld>
            <a:endParaRPr lang="en-US"/>
          </a:p>
        </p:txBody>
      </p:sp>
    </p:spTree>
    <p:extLst>
      <p:ext uri="{BB962C8B-B14F-4D97-AF65-F5344CB8AC3E}">
        <p14:creationId xmlns:p14="http://schemas.microsoft.com/office/powerpoint/2010/main" val="288822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1E9DB-1512-A045-90D4-E0814D10A53A}" type="slidenum">
              <a:rPr lang="en-US" smtClean="0"/>
              <a:t>36</a:t>
            </a:fld>
            <a:endParaRPr lang="en-US"/>
          </a:p>
        </p:txBody>
      </p:sp>
    </p:spTree>
    <p:extLst>
      <p:ext uri="{BB962C8B-B14F-4D97-AF65-F5344CB8AC3E}">
        <p14:creationId xmlns:p14="http://schemas.microsoft.com/office/powerpoint/2010/main" val="3172722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1E9DB-1512-A045-90D4-E0814D10A53A}" type="slidenum">
              <a:rPr lang="en-US" smtClean="0"/>
              <a:t>40</a:t>
            </a:fld>
            <a:endParaRPr lang="en-US"/>
          </a:p>
        </p:txBody>
      </p:sp>
    </p:spTree>
    <p:extLst>
      <p:ext uri="{BB962C8B-B14F-4D97-AF65-F5344CB8AC3E}">
        <p14:creationId xmlns:p14="http://schemas.microsoft.com/office/powerpoint/2010/main" val="36464958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1E9DB-1512-A045-90D4-E0814D10A53A}" type="slidenum">
              <a:rPr lang="en-US" smtClean="0"/>
              <a:t>41</a:t>
            </a:fld>
            <a:endParaRPr lang="en-US"/>
          </a:p>
        </p:txBody>
      </p:sp>
    </p:spTree>
    <p:extLst>
      <p:ext uri="{BB962C8B-B14F-4D97-AF65-F5344CB8AC3E}">
        <p14:creationId xmlns:p14="http://schemas.microsoft.com/office/powerpoint/2010/main" val="696651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1E9DB-1512-A045-90D4-E0814D10A53A}" type="slidenum">
              <a:rPr lang="en-US" smtClean="0"/>
              <a:t>6</a:t>
            </a:fld>
            <a:endParaRPr lang="en-US"/>
          </a:p>
        </p:txBody>
      </p:sp>
    </p:spTree>
    <p:extLst>
      <p:ext uri="{BB962C8B-B14F-4D97-AF65-F5344CB8AC3E}">
        <p14:creationId xmlns:p14="http://schemas.microsoft.com/office/powerpoint/2010/main" val="1178610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1E9DB-1512-A045-90D4-E0814D10A53A}" type="slidenum">
              <a:rPr lang="en-US" smtClean="0"/>
              <a:t>9</a:t>
            </a:fld>
            <a:endParaRPr lang="en-US"/>
          </a:p>
        </p:txBody>
      </p:sp>
    </p:spTree>
    <p:extLst>
      <p:ext uri="{BB962C8B-B14F-4D97-AF65-F5344CB8AC3E}">
        <p14:creationId xmlns:p14="http://schemas.microsoft.com/office/powerpoint/2010/main" val="4270017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1E9DB-1512-A045-90D4-E0814D10A53A}" type="slidenum">
              <a:rPr lang="en-US" smtClean="0"/>
              <a:t>11</a:t>
            </a:fld>
            <a:endParaRPr lang="en-US"/>
          </a:p>
        </p:txBody>
      </p:sp>
    </p:spTree>
    <p:extLst>
      <p:ext uri="{BB962C8B-B14F-4D97-AF65-F5344CB8AC3E}">
        <p14:creationId xmlns:p14="http://schemas.microsoft.com/office/powerpoint/2010/main" val="3891520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1E9DB-1512-A045-90D4-E0814D10A53A}" type="slidenum">
              <a:rPr lang="en-US" smtClean="0"/>
              <a:t>12</a:t>
            </a:fld>
            <a:endParaRPr lang="en-US"/>
          </a:p>
        </p:txBody>
      </p:sp>
    </p:spTree>
    <p:extLst>
      <p:ext uri="{BB962C8B-B14F-4D97-AF65-F5344CB8AC3E}">
        <p14:creationId xmlns:p14="http://schemas.microsoft.com/office/powerpoint/2010/main" val="4161081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1E9DB-1512-A045-90D4-E0814D10A53A}" type="slidenum">
              <a:rPr lang="en-US" smtClean="0"/>
              <a:t>13</a:t>
            </a:fld>
            <a:endParaRPr lang="en-US"/>
          </a:p>
        </p:txBody>
      </p:sp>
    </p:spTree>
    <p:extLst>
      <p:ext uri="{BB962C8B-B14F-4D97-AF65-F5344CB8AC3E}">
        <p14:creationId xmlns:p14="http://schemas.microsoft.com/office/powerpoint/2010/main" val="2857025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1E9DB-1512-A045-90D4-E0814D10A53A}" type="slidenum">
              <a:rPr lang="en-US" smtClean="0"/>
              <a:t>14</a:t>
            </a:fld>
            <a:endParaRPr lang="en-US"/>
          </a:p>
        </p:txBody>
      </p:sp>
    </p:spTree>
    <p:extLst>
      <p:ext uri="{BB962C8B-B14F-4D97-AF65-F5344CB8AC3E}">
        <p14:creationId xmlns:p14="http://schemas.microsoft.com/office/powerpoint/2010/main" val="475215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1E9DB-1512-A045-90D4-E0814D10A53A}" type="slidenum">
              <a:rPr lang="en-US" smtClean="0"/>
              <a:t>15</a:t>
            </a:fld>
            <a:endParaRPr lang="en-US"/>
          </a:p>
        </p:txBody>
      </p:sp>
    </p:spTree>
    <p:extLst>
      <p:ext uri="{BB962C8B-B14F-4D97-AF65-F5344CB8AC3E}">
        <p14:creationId xmlns:p14="http://schemas.microsoft.com/office/powerpoint/2010/main" val="2026688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60120" y="2409444"/>
            <a:ext cx="1088136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20240" y="4352544"/>
            <a:ext cx="896112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640080" y="1787652"/>
            <a:ext cx="5568696"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592824" y="1787652"/>
            <a:ext cx="5568696"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40080" y="310896"/>
            <a:ext cx="11521440" cy="124358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640080" y="1787652"/>
            <a:ext cx="11521440"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352544" y="7228332"/>
            <a:ext cx="4096512"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40080" y="7228332"/>
            <a:ext cx="2944368"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5/21/20</a:t>
            </a:fld>
            <a:endParaRPr lang="en-US"/>
          </a:p>
        </p:txBody>
      </p:sp>
      <p:sp>
        <p:nvSpPr>
          <p:cNvPr id="6" name="Holder 6"/>
          <p:cNvSpPr>
            <a:spLocks noGrp="1"/>
          </p:cNvSpPr>
          <p:nvPr>
            <p:ph type="sldNum" sz="quarter" idx="7"/>
          </p:nvPr>
        </p:nvSpPr>
        <p:spPr>
          <a:xfrm>
            <a:off x="9217152" y="7228332"/>
            <a:ext cx="2944368"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xml"/><Relationship Id="rId5" Type="http://schemas.openxmlformats.org/officeDocument/2006/relationships/image" Target="../media/image24.jpeg"/><Relationship Id="rId4" Type="http://schemas.openxmlformats.org/officeDocument/2006/relationships/image" Target="../media/image23.jpe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4313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52152-07BB-4283-9C5F-7118375DB8F7}"/>
              </a:ext>
            </a:extLst>
          </p:cNvPr>
          <p:cNvSpPr>
            <a:spLocks noGrp="1"/>
          </p:cNvSpPr>
          <p:nvPr>
            <p:ph type="ctrTitle"/>
          </p:nvPr>
        </p:nvSpPr>
        <p:spPr>
          <a:xfrm>
            <a:off x="960120" y="3071018"/>
            <a:ext cx="10881360" cy="830997"/>
          </a:xfrm>
        </p:spPr>
        <p:txBody>
          <a:bodyPr/>
          <a:lstStyle/>
          <a:p>
            <a:pPr algn="ctr"/>
            <a:r>
              <a:rPr lang="en-US" sz="5400" dirty="0">
                <a:latin typeface="Helvetica" pitchFamily="2" charset="0"/>
              </a:rPr>
              <a:t>Diversity, Equity, Inclusion</a:t>
            </a:r>
          </a:p>
        </p:txBody>
      </p:sp>
      <p:pic>
        <p:nvPicPr>
          <p:cNvPr id="12" name="Picture 11">
            <a:extLst>
              <a:ext uri="{FF2B5EF4-FFF2-40B4-BE49-F238E27FC236}">
                <a16:creationId xmlns:a16="http://schemas.microsoft.com/office/drawing/2014/main" id="{807839DC-77E3-6A40-93E8-5D9E1167B474}"/>
              </a:ext>
            </a:extLst>
          </p:cNvPr>
          <p:cNvPicPr>
            <a:picLocks noChangeAspect="1"/>
          </p:cNvPicPr>
          <p:nvPr/>
        </p:nvPicPr>
        <p:blipFill rotWithShape="1">
          <a:blip r:embed="rId2">
            <a:extLst>
              <a:ext uri="{28A0092B-C50C-407E-A947-70E740481C1C}">
                <a14:useLocalDpi xmlns:a14="http://schemas.microsoft.com/office/drawing/2010/main" val="0"/>
              </a:ext>
            </a:extLst>
          </a:blip>
          <a:srcRect l="1" r="-486"/>
          <a:stretch/>
        </p:blipFill>
        <p:spPr>
          <a:xfrm>
            <a:off x="2703968" y="4724400"/>
            <a:ext cx="8116431" cy="749300"/>
          </a:xfrm>
          <a:prstGeom prst="rect">
            <a:avLst/>
          </a:prstGeom>
        </p:spPr>
      </p:pic>
      <p:sp>
        <p:nvSpPr>
          <p:cNvPr id="13" name="Rectangle 12">
            <a:extLst>
              <a:ext uri="{FF2B5EF4-FFF2-40B4-BE49-F238E27FC236}">
                <a16:creationId xmlns:a16="http://schemas.microsoft.com/office/drawing/2014/main" id="{25A6EC8C-B2FD-304A-B08D-526377D30BEA}"/>
              </a:ext>
            </a:extLst>
          </p:cNvPr>
          <p:cNvSpPr/>
          <p:nvPr/>
        </p:nvSpPr>
        <p:spPr>
          <a:xfrm>
            <a:off x="457200" y="5193268"/>
            <a:ext cx="2246769" cy="369332"/>
          </a:xfrm>
          <a:prstGeom prst="rect">
            <a:avLst/>
          </a:prstGeom>
        </p:spPr>
        <p:txBody>
          <a:bodyPr wrap="none">
            <a:spAutoFit/>
          </a:bodyPr>
          <a:lstStyle/>
          <a:p>
            <a:pPr marL="516890" algn="r">
              <a:lnSpc>
                <a:spcPct val="100000"/>
              </a:lnSpc>
              <a:spcBef>
                <a:spcPts val="100"/>
              </a:spcBef>
            </a:pPr>
            <a:r>
              <a:rPr lang="en-US" b="1" dirty="0">
                <a:latin typeface="Helvetica" pitchFamily="2" charset="0"/>
                <a:cs typeface="Arial"/>
              </a:rPr>
              <a:t>Homo</a:t>
            </a:r>
            <a:r>
              <a:rPr lang="en-US" b="1" spc="10" dirty="0">
                <a:latin typeface="Helvetica" pitchFamily="2" charset="0"/>
                <a:cs typeface="Arial"/>
              </a:rPr>
              <a:t>g</a:t>
            </a:r>
            <a:r>
              <a:rPr lang="en-US" b="1" dirty="0">
                <a:latin typeface="Helvetica" pitchFamily="2" charset="0"/>
                <a:cs typeface="Arial"/>
              </a:rPr>
              <a:t>enous </a:t>
            </a:r>
          </a:p>
        </p:txBody>
      </p:sp>
      <p:sp>
        <p:nvSpPr>
          <p:cNvPr id="14" name="Rectangle 13">
            <a:extLst>
              <a:ext uri="{FF2B5EF4-FFF2-40B4-BE49-F238E27FC236}">
                <a16:creationId xmlns:a16="http://schemas.microsoft.com/office/drawing/2014/main" id="{35D4317C-08A3-8C45-A5B3-18B5B9940E22}"/>
              </a:ext>
            </a:extLst>
          </p:cNvPr>
          <p:cNvSpPr/>
          <p:nvPr/>
        </p:nvSpPr>
        <p:spPr>
          <a:xfrm>
            <a:off x="10285869" y="5193268"/>
            <a:ext cx="1540165" cy="369332"/>
          </a:xfrm>
          <a:prstGeom prst="rect">
            <a:avLst/>
          </a:prstGeom>
        </p:spPr>
        <p:txBody>
          <a:bodyPr wrap="none">
            <a:spAutoFit/>
          </a:bodyPr>
          <a:lstStyle/>
          <a:p>
            <a:pPr marL="516890" algn="r">
              <a:lnSpc>
                <a:spcPct val="100000"/>
              </a:lnSpc>
              <a:spcBef>
                <a:spcPts val="100"/>
              </a:spcBef>
            </a:pPr>
            <a:r>
              <a:rPr lang="en-US" b="1" dirty="0">
                <a:latin typeface="Helvetica" pitchFamily="2" charset="0"/>
                <a:cs typeface="Arial"/>
              </a:rPr>
              <a:t>Diverse</a:t>
            </a:r>
          </a:p>
        </p:txBody>
      </p:sp>
      <p:sp>
        <p:nvSpPr>
          <p:cNvPr id="15" name="Rounded Rectangle 14">
            <a:extLst>
              <a:ext uri="{FF2B5EF4-FFF2-40B4-BE49-F238E27FC236}">
                <a16:creationId xmlns:a16="http://schemas.microsoft.com/office/drawing/2014/main" id="{51B0235B-764C-D740-8E22-4CDB2F2642D8}"/>
              </a:ext>
            </a:extLst>
          </p:cNvPr>
          <p:cNvSpPr/>
          <p:nvPr/>
        </p:nvSpPr>
        <p:spPr>
          <a:xfrm>
            <a:off x="8610600" y="4635500"/>
            <a:ext cx="2209800" cy="55776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164E272A-D1FF-D747-900A-53DD6AD46473}"/>
              </a:ext>
            </a:extLst>
          </p:cNvPr>
          <p:cNvSpPr/>
          <p:nvPr/>
        </p:nvSpPr>
        <p:spPr>
          <a:xfrm>
            <a:off x="6424862" y="4635500"/>
            <a:ext cx="2253021" cy="39737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98AE5038-A8BE-914C-8645-AD61F9F2F425}"/>
              </a:ext>
            </a:extLst>
          </p:cNvPr>
          <p:cNvSpPr/>
          <p:nvPr/>
        </p:nvSpPr>
        <p:spPr>
          <a:xfrm>
            <a:off x="6172200" y="4505818"/>
            <a:ext cx="361384" cy="5270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294D7C28-C10F-1F48-88B3-8252518A756B}"/>
              </a:ext>
            </a:extLst>
          </p:cNvPr>
          <p:cNvSpPr/>
          <p:nvPr/>
        </p:nvSpPr>
        <p:spPr>
          <a:xfrm rot="17458104">
            <a:off x="5842276" y="4355871"/>
            <a:ext cx="291226" cy="85929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115B1263-94E7-CF42-9982-4D98D2FBDFC8}"/>
              </a:ext>
            </a:extLst>
          </p:cNvPr>
          <p:cNvSpPr/>
          <p:nvPr/>
        </p:nvSpPr>
        <p:spPr>
          <a:xfrm rot="16200000">
            <a:off x="3541462" y="3773739"/>
            <a:ext cx="308476" cy="2209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34B01E9C-A5D7-ED4D-979D-1A2C1411DA69}"/>
              </a:ext>
            </a:extLst>
          </p:cNvPr>
          <p:cNvSpPr/>
          <p:nvPr/>
        </p:nvSpPr>
        <p:spPr>
          <a:xfrm rot="20390920">
            <a:off x="4650886" y="4555233"/>
            <a:ext cx="366713" cy="4493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43633105-E6BF-0D45-AC1E-47F357CEC0C3}"/>
              </a:ext>
            </a:extLst>
          </p:cNvPr>
          <p:cNvSpPr/>
          <p:nvPr/>
        </p:nvSpPr>
        <p:spPr>
          <a:xfrm rot="16200000">
            <a:off x="2905565" y="3915610"/>
            <a:ext cx="308476" cy="2209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6247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F30C68-C13E-D14F-8681-C5702829937E}"/>
              </a:ext>
            </a:extLst>
          </p:cNvPr>
          <p:cNvSpPr txBox="1"/>
          <p:nvPr/>
        </p:nvSpPr>
        <p:spPr>
          <a:xfrm>
            <a:off x="1057105" y="533400"/>
            <a:ext cx="10982495" cy="369332"/>
          </a:xfrm>
          <a:prstGeom prst="rect">
            <a:avLst/>
          </a:prstGeom>
          <a:noFill/>
        </p:spPr>
        <p:txBody>
          <a:bodyPr wrap="none" rtlCol="0">
            <a:spAutoFit/>
          </a:bodyPr>
          <a:lstStyle/>
          <a:p>
            <a:pPr algn="ctr"/>
            <a:r>
              <a:rPr lang="en-US" b="1" dirty="0">
                <a:latin typeface="Helvetica" pitchFamily="2" charset="0"/>
              </a:rPr>
              <a:t>I have thought about leaving the department because of exclusionary or discriminatory treatment. </a:t>
            </a:r>
          </a:p>
        </p:txBody>
      </p:sp>
      <p:pic>
        <p:nvPicPr>
          <p:cNvPr id="5" name="Picture 4">
            <a:extLst>
              <a:ext uri="{FF2B5EF4-FFF2-40B4-BE49-F238E27FC236}">
                <a16:creationId xmlns:a16="http://schemas.microsoft.com/office/drawing/2014/main" id="{B9DE00C6-2984-A24E-901C-3EBA9B8AD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044" y="1143000"/>
            <a:ext cx="11201400" cy="6414387"/>
          </a:xfrm>
          <a:prstGeom prst="rect">
            <a:avLst/>
          </a:prstGeom>
        </p:spPr>
      </p:pic>
      <p:sp>
        <p:nvSpPr>
          <p:cNvPr id="6" name="Rectangle 5">
            <a:extLst>
              <a:ext uri="{FF2B5EF4-FFF2-40B4-BE49-F238E27FC236}">
                <a16:creationId xmlns:a16="http://schemas.microsoft.com/office/drawing/2014/main" id="{2F1405A0-45D4-FC43-9A4C-8E19F1CDB556}"/>
              </a:ext>
            </a:extLst>
          </p:cNvPr>
          <p:cNvSpPr/>
          <p:nvPr/>
        </p:nvSpPr>
        <p:spPr>
          <a:xfrm>
            <a:off x="5257800" y="1755345"/>
            <a:ext cx="6400800" cy="2585323"/>
          </a:xfrm>
          <a:prstGeom prst="rect">
            <a:avLst/>
          </a:prstGeom>
          <a:solidFill>
            <a:schemeClr val="bg1"/>
          </a:solidFill>
          <a:ln w="57150">
            <a:solidFill>
              <a:srgbClr val="FC0D1B"/>
            </a:solidFill>
          </a:ln>
        </p:spPr>
        <p:txBody>
          <a:bodyPr>
            <a:spAutoFit/>
          </a:bodyPr>
          <a:lstStyle/>
          <a:p>
            <a:pPr algn="ctr"/>
            <a:r>
              <a:rPr lang="en-US" dirty="0">
                <a:solidFill>
                  <a:srgbClr val="222222"/>
                </a:solidFill>
                <a:latin typeface="Helvetica" pitchFamily="2" charset="0"/>
              </a:rPr>
              <a:t>“</a:t>
            </a:r>
            <a:r>
              <a:rPr lang="en-US" dirty="0">
                <a:latin typeface="Helvetica" pitchFamily="2" charset="0"/>
              </a:rPr>
              <a:t>Cultivate an environment where students of color feel like they can thrive. I don't feel like I belong in this department and in large part I think it's because there are </a:t>
            </a:r>
            <a:r>
              <a:rPr lang="en-US" b="1" dirty="0">
                <a:latin typeface="Helvetica" pitchFamily="2" charset="0"/>
              </a:rPr>
              <a:t>very few opportunities to connect with people who are part of my culture or are allies</a:t>
            </a:r>
            <a:r>
              <a:rPr lang="en-US" dirty="0">
                <a:latin typeface="Helvetica" pitchFamily="2" charset="0"/>
              </a:rPr>
              <a:t>. There needs to be more done to recruit and retain students and faculty of color. Our department doesn't represent the national breakdown of people of color or even in Arizona. </a:t>
            </a:r>
            <a:r>
              <a:rPr lang="en-US" b="1" dirty="0">
                <a:latin typeface="Helvetica" pitchFamily="2" charset="0"/>
              </a:rPr>
              <a:t>Before you can address equity and inclusion, you have to have diversity so let's start there</a:t>
            </a:r>
            <a:r>
              <a:rPr lang="en-US" dirty="0">
                <a:latin typeface="Helvetica" pitchFamily="2" charset="0"/>
              </a:rPr>
              <a:t>.”</a:t>
            </a:r>
            <a:endParaRPr lang="en-US" dirty="0">
              <a:solidFill>
                <a:srgbClr val="222222"/>
              </a:solidFill>
              <a:latin typeface="Helvetica" pitchFamily="2" charset="0"/>
            </a:endParaRPr>
          </a:p>
        </p:txBody>
      </p:sp>
      <p:sp>
        <p:nvSpPr>
          <p:cNvPr id="8" name="TextBox 7">
            <a:extLst>
              <a:ext uri="{FF2B5EF4-FFF2-40B4-BE49-F238E27FC236}">
                <a16:creationId xmlns:a16="http://schemas.microsoft.com/office/drawing/2014/main" id="{F9553DCC-AD38-964F-93DB-8F1606F6EEBF}"/>
              </a:ext>
            </a:extLst>
          </p:cNvPr>
          <p:cNvSpPr txBox="1"/>
          <p:nvPr/>
        </p:nvSpPr>
        <p:spPr>
          <a:xfrm>
            <a:off x="2057400" y="7218833"/>
            <a:ext cx="9501832" cy="338554"/>
          </a:xfrm>
          <a:prstGeom prst="rect">
            <a:avLst/>
          </a:prstGeom>
          <a:solidFill>
            <a:schemeClr val="bg1"/>
          </a:solidFill>
        </p:spPr>
        <p:txBody>
          <a:bodyPr wrap="none" rtlCol="0">
            <a:spAutoFit/>
          </a:bodyPr>
          <a:lstStyle/>
          <a:p>
            <a:r>
              <a:rPr lang="en-US" sz="1600" b="1" dirty="0">
                <a:latin typeface="Helvetica" pitchFamily="2" charset="0"/>
              </a:rPr>
              <a:t>Never		    Rarely		     Sometimes	              Often	          All of the time</a:t>
            </a:r>
          </a:p>
        </p:txBody>
      </p:sp>
      <p:sp>
        <p:nvSpPr>
          <p:cNvPr id="9" name="TextBox 8">
            <a:extLst>
              <a:ext uri="{FF2B5EF4-FFF2-40B4-BE49-F238E27FC236}">
                <a16:creationId xmlns:a16="http://schemas.microsoft.com/office/drawing/2014/main" id="{D99CC6AA-079F-5E4D-A32F-CB31DC69614C}"/>
              </a:ext>
            </a:extLst>
          </p:cNvPr>
          <p:cNvSpPr txBox="1"/>
          <p:nvPr/>
        </p:nvSpPr>
        <p:spPr>
          <a:xfrm rot="16200000">
            <a:off x="-83380" y="4012026"/>
            <a:ext cx="1809406" cy="338554"/>
          </a:xfrm>
          <a:prstGeom prst="rect">
            <a:avLst/>
          </a:prstGeom>
          <a:solidFill>
            <a:schemeClr val="bg1"/>
          </a:solidFill>
        </p:spPr>
        <p:txBody>
          <a:bodyPr wrap="none" rtlCol="0">
            <a:spAutoFit/>
          </a:bodyPr>
          <a:lstStyle/>
          <a:p>
            <a:r>
              <a:rPr lang="en-US" sz="1600" b="1" dirty="0">
                <a:latin typeface="Helvetica" pitchFamily="2" charset="0"/>
              </a:rPr>
              <a:t>Total Responses</a:t>
            </a:r>
          </a:p>
        </p:txBody>
      </p:sp>
    </p:spTree>
    <p:extLst>
      <p:ext uri="{BB962C8B-B14F-4D97-AF65-F5344CB8AC3E}">
        <p14:creationId xmlns:p14="http://schemas.microsoft.com/office/powerpoint/2010/main" val="4277376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1A3F63-0B3E-FA48-B00B-50EE1907AA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794" y="1836790"/>
            <a:ext cx="9969206" cy="5707010"/>
          </a:xfrm>
          <a:prstGeom prst="rect">
            <a:avLst/>
          </a:prstGeom>
        </p:spPr>
      </p:pic>
      <p:sp>
        <p:nvSpPr>
          <p:cNvPr id="7" name="TextBox 6">
            <a:extLst>
              <a:ext uri="{FF2B5EF4-FFF2-40B4-BE49-F238E27FC236}">
                <a16:creationId xmlns:a16="http://schemas.microsoft.com/office/drawing/2014/main" id="{D6F30C68-C13E-D14F-8681-C5702829937E}"/>
              </a:ext>
            </a:extLst>
          </p:cNvPr>
          <p:cNvSpPr txBox="1"/>
          <p:nvPr/>
        </p:nvSpPr>
        <p:spPr>
          <a:xfrm>
            <a:off x="4269803" y="536448"/>
            <a:ext cx="4249882" cy="369332"/>
          </a:xfrm>
          <a:prstGeom prst="rect">
            <a:avLst/>
          </a:prstGeom>
          <a:noFill/>
        </p:spPr>
        <p:txBody>
          <a:bodyPr wrap="none" rtlCol="0">
            <a:spAutoFit/>
          </a:bodyPr>
          <a:lstStyle/>
          <a:p>
            <a:pPr algn="ctr"/>
            <a:r>
              <a:rPr lang="en-US" b="1" dirty="0">
                <a:latin typeface="Helvetica" pitchFamily="2" charset="0"/>
              </a:rPr>
              <a:t>I have felt isolated in the department.</a:t>
            </a:r>
          </a:p>
        </p:txBody>
      </p:sp>
      <p:sp>
        <p:nvSpPr>
          <p:cNvPr id="4" name="Rectangle 3">
            <a:extLst>
              <a:ext uri="{FF2B5EF4-FFF2-40B4-BE49-F238E27FC236}">
                <a16:creationId xmlns:a16="http://schemas.microsoft.com/office/drawing/2014/main" id="{70180F9B-88AA-7E41-9743-6690C2CD9219}"/>
              </a:ext>
            </a:extLst>
          </p:cNvPr>
          <p:cNvSpPr/>
          <p:nvPr/>
        </p:nvSpPr>
        <p:spPr>
          <a:xfrm>
            <a:off x="7620000" y="1026855"/>
            <a:ext cx="4953000" cy="2554545"/>
          </a:xfrm>
          <a:prstGeom prst="rect">
            <a:avLst/>
          </a:prstGeom>
          <a:solidFill>
            <a:schemeClr val="bg1"/>
          </a:solidFill>
          <a:ln w="57150">
            <a:solidFill>
              <a:srgbClr val="00A08A"/>
            </a:solidFill>
          </a:ln>
        </p:spPr>
        <p:txBody>
          <a:bodyPr wrap="square">
            <a:spAutoFit/>
          </a:bodyPr>
          <a:lstStyle/>
          <a:p>
            <a:pPr algn="ctr"/>
            <a:r>
              <a:rPr lang="en-US" sz="1600" dirty="0">
                <a:latin typeface="Helvetica" pitchFamily="2" charset="0"/>
              </a:rPr>
              <a:t>“Overall, I feel the </a:t>
            </a:r>
            <a:r>
              <a:rPr lang="en-US" sz="1600" b="1" dirty="0">
                <a:latin typeface="Helvetica" pitchFamily="2" charset="0"/>
              </a:rPr>
              <a:t>department positively influences my development as a professional</a:t>
            </a:r>
            <a:r>
              <a:rPr lang="en-US" sz="1600" dirty="0">
                <a:latin typeface="Helvetica" pitchFamily="2" charset="0"/>
              </a:rPr>
              <a:t>. I only wish that I felt more included, valued and like what I do here actually matters outside my lab and research community (peers outside the university). I often feel that </a:t>
            </a:r>
            <a:r>
              <a:rPr lang="en-US" sz="1600" b="1" dirty="0">
                <a:latin typeface="Helvetica" pitchFamily="2" charset="0"/>
              </a:rPr>
              <a:t>I do not have a place</a:t>
            </a:r>
            <a:r>
              <a:rPr lang="en-US" sz="1600" dirty="0">
                <a:latin typeface="Helvetica" pitchFamily="2" charset="0"/>
              </a:rPr>
              <a:t> among my department and almost like </a:t>
            </a:r>
            <a:r>
              <a:rPr lang="en-US" sz="1600" b="1" dirty="0">
                <a:latin typeface="Helvetica" pitchFamily="2" charset="0"/>
              </a:rPr>
              <a:t>I do not belong here</a:t>
            </a:r>
            <a:r>
              <a:rPr lang="en-US" sz="1600" dirty="0">
                <a:latin typeface="Helvetica" pitchFamily="2" charset="0"/>
              </a:rPr>
              <a:t> - but I want to be part of it, I want to feel included in this department (</a:t>
            </a:r>
            <a:r>
              <a:rPr lang="en-US" sz="1600" b="1" dirty="0">
                <a:solidFill>
                  <a:srgbClr val="00A08A"/>
                </a:solidFill>
                <a:latin typeface="Helvetica" pitchFamily="2" charset="0"/>
              </a:rPr>
              <a:t>I really do love being here, just hate feeling so alone</a:t>
            </a:r>
            <a:r>
              <a:rPr lang="en-US" sz="1600" dirty="0">
                <a:latin typeface="Helvetica" pitchFamily="2" charset="0"/>
              </a:rPr>
              <a:t>).”</a:t>
            </a:r>
          </a:p>
        </p:txBody>
      </p:sp>
      <p:sp>
        <p:nvSpPr>
          <p:cNvPr id="6" name="TextBox 5">
            <a:extLst>
              <a:ext uri="{FF2B5EF4-FFF2-40B4-BE49-F238E27FC236}">
                <a16:creationId xmlns:a16="http://schemas.microsoft.com/office/drawing/2014/main" id="{63ADE733-AF19-9143-BB76-DCD1F793836E}"/>
              </a:ext>
            </a:extLst>
          </p:cNvPr>
          <p:cNvSpPr txBox="1"/>
          <p:nvPr/>
        </p:nvSpPr>
        <p:spPr>
          <a:xfrm>
            <a:off x="2622898" y="7239000"/>
            <a:ext cx="8578502" cy="338554"/>
          </a:xfrm>
          <a:prstGeom prst="rect">
            <a:avLst/>
          </a:prstGeom>
          <a:solidFill>
            <a:schemeClr val="bg1"/>
          </a:solidFill>
        </p:spPr>
        <p:txBody>
          <a:bodyPr wrap="none" rtlCol="0">
            <a:spAutoFit/>
          </a:bodyPr>
          <a:lstStyle/>
          <a:p>
            <a:r>
              <a:rPr lang="en-US" sz="1600" b="1" dirty="0">
                <a:latin typeface="Helvetica" pitchFamily="2" charset="0"/>
              </a:rPr>
              <a:t>Never		Rarely	            Sometimes	                Often	          All of the time</a:t>
            </a:r>
          </a:p>
        </p:txBody>
      </p:sp>
      <p:sp>
        <p:nvSpPr>
          <p:cNvPr id="8" name="TextBox 7">
            <a:extLst>
              <a:ext uri="{FF2B5EF4-FFF2-40B4-BE49-F238E27FC236}">
                <a16:creationId xmlns:a16="http://schemas.microsoft.com/office/drawing/2014/main" id="{E07B4474-62ED-F343-9CAE-9477F9C4282C}"/>
              </a:ext>
            </a:extLst>
          </p:cNvPr>
          <p:cNvSpPr txBox="1"/>
          <p:nvPr/>
        </p:nvSpPr>
        <p:spPr>
          <a:xfrm rot="16200000">
            <a:off x="602420" y="4412420"/>
            <a:ext cx="1809406" cy="338554"/>
          </a:xfrm>
          <a:prstGeom prst="rect">
            <a:avLst/>
          </a:prstGeom>
          <a:solidFill>
            <a:schemeClr val="bg1"/>
          </a:solidFill>
        </p:spPr>
        <p:txBody>
          <a:bodyPr wrap="none" rtlCol="0">
            <a:spAutoFit/>
          </a:bodyPr>
          <a:lstStyle/>
          <a:p>
            <a:r>
              <a:rPr lang="en-US" sz="1600" b="1" dirty="0">
                <a:latin typeface="Helvetica" pitchFamily="2" charset="0"/>
              </a:rPr>
              <a:t>Total Responses</a:t>
            </a:r>
          </a:p>
        </p:txBody>
      </p:sp>
    </p:spTree>
    <p:extLst>
      <p:ext uri="{BB962C8B-B14F-4D97-AF65-F5344CB8AC3E}">
        <p14:creationId xmlns:p14="http://schemas.microsoft.com/office/powerpoint/2010/main" val="665698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F30C68-C13E-D14F-8681-C5702829937E}"/>
              </a:ext>
            </a:extLst>
          </p:cNvPr>
          <p:cNvSpPr txBox="1"/>
          <p:nvPr/>
        </p:nvSpPr>
        <p:spPr>
          <a:xfrm>
            <a:off x="1538286" y="533400"/>
            <a:ext cx="9712916" cy="369332"/>
          </a:xfrm>
          <a:prstGeom prst="rect">
            <a:avLst/>
          </a:prstGeom>
          <a:noFill/>
        </p:spPr>
        <p:txBody>
          <a:bodyPr wrap="none" rtlCol="0">
            <a:spAutoFit/>
          </a:bodyPr>
          <a:lstStyle/>
          <a:p>
            <a:pPr algn="ctr"/>
            <a:r>
              <a:rPr lang="en-US" b="1" dirty="0">
                <a:latin typeface="Helvetica" pitchFamily="2" charset="0"/>
              </a:rPr>
              <a:t>I am satisfied with the cultural competency training I have received in this department. </a:t>
            </a:r>
          </a:p>
        </p:txBody>
      </p:sp>
      <p:pic>
        <p:nvPicPr>
          <p:cNvPr id="3" name="Picture 2">
            <a:extLst>
              <a:ext uri="{FF2B5EF4-FFF2-40B4-BE49-F238E27FC236}">
                <a16:creationId xmlns:a16="http://schemas.microsoft.com/office/drawing/2014/main" id="{599ED77C-73FF-1843-B34F-C1600AD16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0902" y="1295400"/>
            <a:ext cx="10020300" cy="5895613"/>
          </a:xfrm>
          <a:prstGeom prst="rect">
            <a:avLst/>
          </a:prstGeom>
        </p:spPr>
      </p:pic>
      <p:sp>
        <p:nvSpPr>
          <p:cNvPr id="2" name="Rectangle 1">
            <a:extLst>
              <a:ext uri="{FF2B5EF4-FFF2-40B4-BE49-F238E27FC236}">
                <a16:creationId xmlns:a16="http://schemas.microsoft.com/office/drawing/2014/main" id="{429AD1B9-DA58-0942-BD5C-14D6DA5EA0E5}"/>
              </a:ext>
            </a:extLst>
          </p:cNvPr>
          <p:cNvSpPr/>
          <p:nvPr/>
        </p:nvSpPr>
        <p:spPr>
          <a:xfrm>
            <a:off x="4572000" y="1676400"/>
            <a:ext cx="6096000" cy="923330"/>
          </a:xfrm>
          <a:prstGeom prst="rect">
            <a:avLst/>
          </a:prstGeom>
          <a:solidFill>
            <a:schemeClr val="bg1"/>
          </a:solidFill>
          <a:ln w="57150">
            <a:solidFill>
              <a:srgbClr val="F49025"/>
            </a:solidFill>
          </a:ln>
        </p:spPr>
        <p:txBody>
          <a:bodyPr wrap="square">
            <a:spAutoFit/>
          </a:bodyPr>
          <a:lstStyle/>
          <a:p>
            <a:pPr algn="ctr"/>
            <a:r>
              <a:rPr lang="en-US" dirty="0">
                <a:solidFill>
                  <a:srgbClr val="222222"/>
                </a:solidFill>
                <a:latin typeface="Helvetica" pitchFamily="2" charset="0"/>
              </a:rPr>
              <a:t>“I think that having an understanding of equity, diversity, and inclusion should be the </a:t>
            </a:r>
            <a:r>
              <a:rPr lang="en-US" b="1" dirty="0">
                <a:solidFill>
                  <a:srgbClr val="222222"/>
                </a:solidFill>
                <a:latin typeface="Helvetica" pitchFamily="2" charset="0"/>
              </a:rPr>
              <a:t>first thing discussed in graduate school</a:t>
            </a:r>
            <a:r>
              <a:rPr lang="en-US" dirty="0">
                <a:solidFill>
                  <a:srgbClr val="222222"/>
                </a:solidFill>
                <a:latin typeface="Helvetica" pitchFamily="2" charset="0"/>
              </a:rPr>
              <a:t>.”</a:t>
            </a:r>
          </a:p>
        </p:txBody>
      </p:sp>
      <p:sp>
        <p:nvSpPr>
          <p:cNvPr id="5" name="TextBox 4">
            <a:extLst>
              <a:ext uri="{FF2B5EF4-FFF2-40B4-BE49-F238E27FC236}">
                <a16:creationId xmlns:a16="http://schemas.microsoft.com/office/drawing/2014/main" id="{BED11405-E5D8-9943-8013-BAAF0EF59715}"/>
              </a:ext>
            </a:extLst>
          </p:cNvPr>
          <p:cNvSpPr txBox="1"/>
          <p:nvPr/>
        </p:nvSpPr>
        <p:spPr>
          <a:xfrm>
            <a:off x="1717822" y="6882825"/>
            <a:ext cx="9353843" cy="584775"/>
          </a:xfrm>
          <a:prstGeom prst="rect">
            <a:avLst/>
          </a:prstGeom>
          <a:solidFill>
            <a:schemeClr val="bg1"/>
          </a:solidFill>
        </p:spPr>
        <p:txBody>
          <a:bodyPr wrap="none" rtlCol="0">
            <a:spAutoFit/>
          </a:bodyPr>
          <a:lstStyle/>
          <a:p>
            <a:r>
              <a:rPr lang="en-US" sz="1600" b="1" dirty="0">
                <a:latin typeface="Helvetica" pitchFamily="2" charset="0"/>
              </a:rPr>
              <a:t>Strongly disagree	         Disagree	     Neither agree 	           Agree	     Strongly agree</a:t>
            </a:r>
          </a:p>
          <a:p>
            <a:r>
              <a:rPr lang="en-US" sz="1600" b="1" dirty="0">
                <a:latin typeface="Helvetica" pitchFamily="2" charset="0"/>
              </a:rPr>
              <a:t>  				      nor disagree</a:t>
            </a:r>
          </a:p>
        </p:txBody>
      </p:sp>
      <p:sp>
        <p:nvSpPr>
          <p:cNvPr id="6" name="TextBox 5">
            <a:extLst>
              <a:ext uri="{FF2B5EF4-FFF2-40B4-BE49-F238E27FC236}">
                <a16:creationId xmlns:a16="http://schemas.microsoft.com/office/drawing/2014/main" id="{5E045EF0-3461-E94B-8361-B6011887C650}"/>
              </a:ext>
            </a:extLst>
          </p:cNvPr>
          <p:cNvSpPr txBox="1"/>
          <p:nvPr/>
        </p:nvSpPr>
        <p:spPr>
          <a:xfrm rot="16200000">
            <a:off x="297620" y="3955220"/>
            <a:ext cx="1809406" cy="338554"/>
          </a:xfrm>
          <a:prstGeom prst="rect">
            <a:avLst/>
          </a:prstGeom>
          <a:solidFill>
            <a:schemeClr val="bg1"/>
          </a:solidFill>
        </p:spPr>
        <p:txBody>
          <a:bodyPr wrap="none" rtlCol="0">
            <a:spAutoFit/>
          </a:bodyPr>
          <a:lstStyle/>
          <a:p>
            <a:r>
              <a:rPr lang="en-US" sz="1600" b="1" dirty="0">
                <a:latin typeface="Helvetica" pitchFamily="2" charset="0"/>
              </a:rPr>
              <a:t>Total Responses</a:t>
            </a:r>
          </a:p>
        </p:txBody>
      </p:sp>
    </p:spTree>
    <p:extLst>
      <p:ext uri="{BB962C8B-B14F-4D97-AF65-F5344CB8AC3E}">
        <p14:creationId xmlns:p14="http://schemas.microsoft.com/office/powerpoint/2010/main" val="1578227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F30C68-C13E-D14F-8681-C5702829937E}"/>
              </a:ext>
            </a:extLst>
          </p:cNvPr>
          <p:cNvSpPr txBox="1"/>
          <p:nvPr/>
        </p:nvSpPr>
        <p:spPr>
          <a:xfrm>
            <a:off x="2563352" y="533400"/>
            <a:ext cx="7970002" cy="508665"/>
          </a:xfrm>
          <a:prstGeom prst="rect">
            <a:avLst/>
          </a:prstGeom>
          <a:noFill/>
        </p:spPr>
        <p:txBody>
          <a:bodyPr wrap="none" rtlCol="0">
            <a:spAutoFit/>
          </a:bodyPr>
          <a:lstStyle/>
          <a:p>
            <a:pPr marL="12065" marR="5080" algn="ctr">
              <a:lnSpc>
                <a:spcPts val="1430"/>
              </a:lnSpc>
              <a:spcBef>
                <a:spcPts val="254"/>
              </a:spcBef>
            </a:pPr>
            <a:r>
              <a:rPr lang="en-US" b="1" dirty="0">
                <a:latin typeface="Helvetica" pitchFamily="2" charset="0"/>
                <a:cs typeface="Arial"/>
              </a:rPr>
              <a:t>I </a:t>
            </a:r>
            <a:r>
              <a:rPr lang="en-US" b="1" spc="-5" dirty="0">
                <a:latin typeface="Helvetica" pitchFamily="2" charset="0"/>
                <a:cs typeface="Arial"/>
              </a:rPr>
              <a:t>would </a:t>
            </a:r>
            <a:r>
              <a:rPr lang="en-US" b="1" dirty="0">
                <a:latin typeface="Helvetica" pitchFamily="2" charset="0"/>
                <a:cs typeface="Arial"/>
              </a:rPr>
              <a:t>recommend the University of </a:t>
            </a:r>
            <a:r>
              <a:rPr lang="en-US" b="1" spc="-5" dirty="0">
                <a:latin typeface="Helvetica" pitchFamily="2" charset="0"/>
                <a:cs typeface="Arial"/>
              </a:rPr>
              <a:t>Arizona </a:t>
            </a:r>
            <a:r>
              <a:rPr lang="en-US" b="1" dirty="0">
                <a:latin typeface="Helvetica" pitchFamily="2" charset="0"/>
                <a:cs typeface="Arial"/>
              </a:rPr>
              <a:t>Psychology</a:t>
            </a:r>
            <a:r>
              <a:rPr lang="en-US" b="1" spc="-50" dirty="0">
                <a:latin typeface="Helvetica" pitchFamily="2" charset="0"/>
                <a:cs typeface="Arial"/>
              </a:rPr>
              <a:t> </a:t>
            </a:r>
            <a:r>
              <a:rPr lang="en-US" b="1" spc="5" dirty="0">
                <a:latin typeface="Helvetica" pitchFamily="2" charset="0"/>
                <a:cs typeface="Arial"/>
              </a:rPr>
              <a:t>Department  </a:t>
            </a:r>
          </a:p>
          <a:p>
            <a:pPr marL="12065" marR="5080" algn="ctr">
              <a:lnSpc>
                <a:spcPts val="1430"/>
              </a:lnSpc>
              <a:spcBef>
                <a:spcPts val="254"/>
              </a:spcBef>
            </a:pPr>
            <a:r>
              <a:rPr lang="en-US" b="1" dirty="0">
                <a:latin typeface="Helvetica" pitchFamily="2" charset="0"/>
                <a:cs typeface="Arial"/>
              </a:rPr>
              <a:t>to a colleague seeking a </a:t>
            </a:r>
            <a:r>
              <a:rPr lang="en-US" b="1" spc="-5" dirty="0">
                <a:latin typeface="Helvetica" pitchFamily="2" charset="0"/>
                <a:cs typeface="Arial"/>
              </a:rPr>
              <a:t>diverse</a:t>
            </a:r>
            <a:r>
              <a:rPr lang="en-US" b="1" spc="-30" dirty="0">
                <a:latin typeface="Helvetica" pitchFamily="2" charset="0"/>
                <a:cs typeface="Arial"/>
              </a:rPr>
              <a:t> </a:t>
            </a:r>
            <a:r>
              <a:rPr lang="en-US" b="1" dirty="0">
                <a:latin typeface="Helvetica" pitchFamily="2" charset="0"/>
                <a:cs typeface="Arial"/>
              </a:rPr>
              <a:t>institution </a:t>
            </a:r>
            <a:r>
              <a:rPr lang="en-US" b="1" spc="-15" dirty="0">
                <a:latin typeface="Helvetica" pitchFamily="2" charset="0"/>
                <a:cs typeface="Arial"/>
              </a:rPr>
              <a:t>for </a:t>
            </a:r>
            <a:r>
              <a:rPr lang="en-US" b="1" dirty="0">
                <a:latin typeface="Helvetica" pitchFamily="2" charset="0"/>
                <a:cs typeface="Arial"/>
              </a:rPr>
              <a:t>work, or</a:t>
            </a:r>
            <a:r>
              <a:rPr lang="en-US" b="1" spc="5" dirty="0">
                <a:latin typeface="Helvetica" pitchFamily="2" charset="0"/>
                <a:cs typeface="Arial"/>
              </a:rPr>
              <a:t> </a:t>
            </a:r>
            <a:r>
              <a:rPr lang="en-US" b="1" dirty="0">
                <a:latin typeface="Helvetica" pitchFamily="2" charset="0"/>
                <a:cs typeface="Arial"/>
              </a:rPr>
              <a:t>school.</a:t>
            </a:r>
          </a:p>
        </p:txBody>
      </p:sp>
      <p:pic>
        <p:nvPicPr>
          <p:cNvPr id="10" name="Picture 9">
            <a:extLst>
              <a:ext uri="{FF2B5EF4-FFF2-40B4-BE49-F238E27FC236}">
                <a16:creationId xmlns:a16="http://schemas.microsoft.com/office/drawing/2014/main" id="{2F841AA4-E372-D14D-BE43-F92BBC4B3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219200"/>
            <a:ext cx="11049000" cy="6190400"/>
          </a:xfrm>
          <a:prstGeom prst="rect">
            <a:avLst/>
          </a:prstGeom>
        </p:spPr>
      </p:pic>
      <p:sp>
        <p:nvSpPr>
          <p:cNvPr id="11" name="TextBox 10">
            <a:extLst>
              <a:ext uri="{FF2B5EF4-FFF2-40B4-BE49-F238E27FC236}">
                <a16:creationId xmlns:a16="http://schemas.microsoft.com/office/drawing/2014/main" id="{0287FA89-E86A-E143-8E7D-A68A593E2DC7}"/>
              </a:ext>
            </a:extLst>
          </p:cNvPr>
          <p:cNvSpPr txBox="1"/>
          <p:nvPr/>
        </p:nvSpPr>
        <p:spPr>
          <a:xfrm>
            <a:off x="1600200" y="7086600"/>
            <a:ext cx="9903673" cy="584775"/>
          </a:xfrm>
          <a:prstGeom prst="rect">
            <a:avLst/>
          </a:prstGeom>
          <a:solidFill>
            <a:schemeClr val="bg1"/>
          </a:solidFill>
        </p:spPr>
        <p:txBody>
          <a:bodyPr wrap="none" rtlCol="0">
            <a:spAutoFit/>
          </a:bodyPr>
          <a:lstStyle/>
          <a:p>
            <a:r>
              <a:rPr lang="en-US" sz="1600" b="1" dirty="0">
                <a:latin typeface="Helvetica" pitchFamily="2" charset="0"/>
              </a:rPr>
              <a:t>Strongly           Disagree	  Somewhat      Neither agree    Somewhat            Agree	          Strongly</a:t>
            </a:r>
          </a:p>
          <a:p>
            <a:r>
              <a:rPr lang="en-US" sz="1600" b="1" dirty="0">
                <a:latin typeface="Helvetica" pitchFamily="2" charset="0"/>
              </a:rPr>
              <a:t>disagree			   disagree         nor disagree         agree		            agree</a:t>
            </a:r>
          </a:p>
        </p:txBody>
      </p:sp>
      <p:sp>
        <p:nvSpPr>
          <p:cNvPr id="12" name="TextBox 11">
            <a:extLst>
              <a:ext uri="{FF2B5EF4-FFF2-40B4-BE49-F238E27FC236}">
                <a16:creationId xmlns:a16="http://schemas.microsoft.com/office/drawing/2014/main" id="{DF8AD0D6-96AE-B04E-BA57-D9C10F99B7C2}"/>
              </a:ext>
            </a:extLst>
          </p:cNvPr>
          <p:cNvSpPr txBox="1"/>
          <p:nvPr/>
        </p:nvSpPr>
        <p:spPr>
          <a:xfrm rot="16200000">
            <a:off x="-125825" y="4056704"/>
            <a:ext cx="1809406" cy="338554"/>
          </a:xfrm>
          <a:prstGeom prst="rect">
            <a:avLst/>
          </a:prstGeom>
          <a:solidFill>
            <a:schemeClr val="bg1"/>
          </a:solidFill>
        </p:spPr>
        <p:txBody>
          <a:bodyPr wrap="none" rtlCol="0">
            <a:spAutoFit/>
          </a:bodyPr>
          <a:lstStyle/>
          <a:p>
            <a:r>
              <a:rPr lang="en-US" sz="1600" b="1" dirty="0">
                <a:latin typeface="Helvetica" pitchFamily="2" charset="0"/>
              </a:rPr>
              <a:t>Total Responses</a:t>
            </a:r>
          </a:p>
        </p:txBody>
      </p:sp>
    </p:spTree>
    <p:extLst>
      <p:ext uri="{BB962C8B-B14F-4D97-AF65-F5344CB8AC3E}">
        <p14:creationId xmlns:p14="http://schemas.microsoft.com/office/powerpoint/2010/main" val="1851737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B30D91-8342-4DB6-A9C5-FE54653AE047}"/>
              </a:ext>
            </a:extLst>
          </p:cNvPr>
          <p:cNvSpPr/>
          <p:nvPr/>
        </p:nvSpPr>
        <p:spPr>
          <a:xfrm>
            <a:off x="551884" y="3836075"/>
            <a:ext cx="11658600" cy="2031325"/>
          </a:xfrm>
          <a:prstGeom prst="rect">
            <a:avLst/>
          </a:prstGeom>
        </p:spPr>
        <p:txBody>
          <a:bodyPr wrap="square">
            <a:spAutoFit/>
          </a:bodyPr>
          <a:lstStyle/>
          <a:p>
            <a:pPr algn="ctr"/>
            <a:r>
              <a:rPr lang="en-US" dirty="0">
                <a:latin typeface="Helvetica" pitchFamily="2" charset="0"/>
              </a:rPr>
              <a:t>“It seems like our push for diversity is really extrinsically motivated at times. It's a </a:t>
            </a:r>
            <a:r>
              <a:rPr lang="en-US" b="1" dirty="0">
                <a:latin typeface="Helvetica" pitchFamily="2" charset="0"/>
              </a:rPr>
              <a:t>"buzzword"</a:t>
            </a:r>
            <a:r>
              <a:rPr lang="en-US" dirty="0">
                <a:latin typeface="Helvetica" pitchFamily="2" charset="0"/>
              </a:rPr>
              <a:t> but it doesn't always feel like an intrinsic value.”</a:t>
            </a:r>
          </a:p>
          <a:p>
            <a:pPr algn="ctr"/>
            <a:endParaRPr lang="en-US" b="0" i="0" dirty="0">
              <a:solidFill>
                <a:srgbClr val="222222"/>
              </a:solidFill>
              <a:effectLst/>
              <a:latin typeface="Helvetica" pitchFamily="2" charset="0"/>
            </a:endParaRPr>
          </a:p>
          <a:p>
            <a:pPr algn="ctr"/>
            <a:r>
              <a:rPr lang="en-US" dirty="0">
                <a:solidFill>
                  <a:srgbClr val="222222"/>
                </a:solidFill>
                <a:latin typeface="Helvetica" pitchFamily="2" charset="0"/>
              </a:rPr>
              <a:t>“The department cannot provide an equitable and diverse environment if </a:t>
            </a:r>
            <a:r>
              <a:rPr lang="en-US" b="1" dirty="0">
                <a:solidFill>
                  <a:srgbClr val="222222"/>
                </a:solidFill>
                <a:latin typeface="Helvetica" pitchFamily="2" charset="0"/>
              </a:rPr>
              <a:t>individual faculty get to opt out </a:t>
            </a:r>
            <a:r>
              <a:rPr lang="en-US" dirty="0">
                <a:solidFill>
                  <a:srgbClr val="222222"/>
                </a:solidFill>
                <a:latin typeface="Helvetica" pitchFamily="2" charset="0"/>
              </a:rPr>
              <a:t>of that in the way they run their labs.”</a:t>
            </a:r>
          </a:p>
          <a:p>
            <a:pPr algn="ctr"/>
            <a:endParaRPr lang="en-US" b="0" i="0" dirty="0">
              <a:solidFill>
                <a:srgbClr val="222222"/>
              </a:solidFill>
              <a:effectLst/>
              <a:latin typeface="Helvetica" pitchFamily="2" charset="0"/>
            </a:endParaRPr>
          </a:p>
          <a:p>
            <a:pPr algn="ctr"/>
            <a:r>
              <a:rPr lang="en-US" dirty="0">
                <a:solidFill>
                  <a:srgbClr val="222222"/>
                </a:solidFill>
                <a:latin typeface="Helvetica" pitchFamily="2" charset="0"/>
              </a:rPr>
              <a:t>“I think that some </a:t>
            </a:r>
            <a:r>
              <a:rPr lang="en-US" b="1" dirty="0">
                <a:solidFill>
                  <a:srgbClr val="222222"/>
                </a:solidFill>
                <a:latin typeface="Helvetica" pitchFamily="2" charset="0"/>
              </a:rPr>
              <a:t>students feel disconnected </a:t>
            </a:r>
            <a:r>
              <a:rPr lang="en-US" dirty="0">
                <a:solidFill>
                  <a:srgbClr val="222222"/>
                </a:solidFill>
                <a:latin typeface="Helvetica" pitchFamily="2" charset="0"/>
              </a:rPr>
              <a:t>and feel like they </a:t>
            </a:r>
            <a:r>
              <a:rPr lang="en-US" b="1" dirty="0">
                <a:solidFill>
                  <a:srgbClr val="222222"/>
                </a:solidFill>
                <a:latin typeface="Helvetica" pitchFamily="2" charset="0"/>
              </a:rPr>
              <a:t>aren't welcomed </a:t>
            </a:r>
            <a:r>
              <a:rPr lang="en-US" dirty="0">
                <a:solidFill>
                  <a:srgbClr val="222222"/>
                </a:solidFill>
                <a:latin typeface="Helvetica" pitchFamily="2" charset="0"/>
              </a:rPr>
              <a:t>in our department.” </a:t>
            </a:r>
          </a:p>
        </p:txBody>
      </p:sp>
      <p:pic>
        <p:nvPicPr>
          <p:cNvPr id="4" name="Picture 3">
            <a:extLst>
              <a:ext uri="{FF2B5EF4-FFF2-40B4-BE49-F238E27FC236}">
                <a16:creationId xmlns:a16="http://schemas.microsoft.com/office/drawing/2014/main" id="{CD58A071-B77B-1144-B0C0-F8FAFC266752}"/>
              </a:ext>
            </a:extLst>
          </p:cNvPr>
          <p:cNvPicPr>
            <a:picLocks noChangeAspect="1"/>
          </p:cNvPicPr>
          <p:nvPr/>
        </p:nvPicPr>
        <p:blipFill rotWithShape="1">
          <a:blip r:embed="rId3">
            <a:extLst>
              <a:ext uri="{28A0092B-C50C-407E-A947-70E740481C1C}">
                <a14:useLocalDpi xmlns:a14="http://schemas.microsoft.com/office/drawing/2010/main" val="0"/>
              </a:ext>
            </a:extLst>
          </a:blip>
          <a:srcRect l="1" r="-486"/>
          <a:stretch/>
        </p:blipFill>
        <p:spPr>
          <a:xfrm>
            <a:off x="2551568" y="2159675"/>
            <a:ext cx="8116431" cy="749300"/>
          </a:xfrm>
          <a:prstGeom prst="rect">
            <a:avLst/>
          </a:prstGeom>
        </p:spPr>
      </p:pic>
      <p:sp>
        <p:nvSpPr>
          <p:cNvPr id="5" name="Rectangle 4">
            <a:extLst>
              <a:ext uri="{FF2B5EF4-FFF2-40B4-BE49-F238E27FC236}">
                <a16:creationId xmlns:a16="http://schemas.microsoft.com/office/drawing/2014/main" id="{25A32C2C-06C3-AC43-99C1-E1F35E9669B2}"/>
              </a:ext>
            </a:extLst>
          </p:cNvPr>
          <p:cNvSpPr/>
          <p:nvPr/>
        </p:nvSpPr>
        <p:spPr>
          <a:xfrm>
            <a:off x="304800" y="2628543"/>
            <a:ext cx="2246769" cy="369332"/>
          </a:xfrm>
          <a:prstGeom prst="rect">
            <a:avLst/>
          </a:prstGeom>
        </p:spPr>
        <p:txBody>
          <a:bodyPr wrap="none">
            <a:spAutoFit/>
          </a:bodyPr>
          <a:lstStyle/>
          <a:p>
            <a:pPr marL="516890" algn="r">
              <a:lnSpc>
                <a:spcPct val="100000"/>
              </a:lnSpc>
              <a:spcBef>
                <a:spcPts val="100"/>
              </a:spcBef>
            </a:pPr>
            <a:r>
              <a:rPr lang="en-US" b="1" dirty="0">
                <a:latin typeface="Helvetica" pitchFamily="2" charset="0"/>
                <a:cs typeface="Arial"/>
              </a:rPr>
              <a:t>Homo</a:t>
            </a:r>
            <a:r>
              <a:rPr lang="en-US" b="1" spc="10" dirty="0">
                <a:latin typeface="Helvetica" pitchFamily="2" charset="0"/>
                <a:cs typeface="Arial"/>
              </a:rPr>
              <a:t>g</a:t>
            </a:r>
            <a:r>
              <a:rPr lang="en-US" b="1" dirty="0">
                <a:latin typeface="Helvetica" pitchFamily="2" charset="0"/>
                <a:cs typeface="Arial"/>
              </a:rPr>
              <a:t>enous </a:t>
            </a:r>
          </a:p>
        </p:txBody>
      </p:sp>
      <p:sp>
        <p:nvSpPr>
          <p:cNvPr id="6" name="Rectangle 5">
            <a:extLst>
              <a:ext uri="{FF2B5EF4-FFF2-40B4-BE49-F238E27FC236}">
                <a16:creationId xmlns:a16="http://schemas.microsoft.com/office/drawing/2014/main" id="{94CE3742-6729-C64E-9109-F76DABB1179D}"/>
              </a:ext>
            </a:extLst>
          </p:cNvPr>
          <p:cNvSpPr/>
          <p:nvPr/>
        </p:nvSpPr>
        <p:spPr>
          <a:xfrm>
            <a:off x="10133469" y="2628543"/>
            <a:ext cx="1540165" cy="369332"/>
          </a:xfrm>
          <a:prstGeom prst="rect">
            <a:avLst/>
          </a:prstGeom>
        </p:spPr>
        <p:txBody>
          <a:bodyPr wrap="none">
            <a:spAutoFit/>
          </a:bodyPr>
          <a:lstStyle/>
          <a:p>
            <a:pPr marL="516890" algn="r">
              <a:lnSpc>
                <a:spcPct val="100000"/>
              </a:lnSpc>
              <a:spcBef>
                <a:spcPts val="100"/>
              </a:spcBef>
            </a:pPr>
            <a:r>
              <a:rPr lang="en-US" b="1" dirty="0">
                <a:latin typeface="Helvetica" pitchFamily="2" charset="0"/>
                <a:cs typeface="Arial"/>
              </a:rPr>
              <a:t>Diverse</a:t>
            </a:r>
          </a:p>
        </p:txBody>
      </p:sp>
      <p:sp>
        <p:nvSpPr>
          <p:cNvPr id="7" name="Rounded Rectangle 6">
            <a:extLst>
              <a:ext uri="{FF2B5EF4-FFF2-40B4-BE49-F238E27FC236}">
                <a16:creationId xmlns:a16="http://schemas.microsoft.com/office/drawing/2014/main" id="{8F5772EE-6C4B-0947-9FF0-81C99055655B}"/>
              </a:ext>
            </a:extLst>
          </p:cNvPr>
          <p:cNvSpPr/>
          <p:nvPr/>
        </p:nvSpPr>
        <p:spPr>
          <a:xfrm>
            <a:off x="8458200" y="2070775"/>
            <a:ext cx="2209800" cy="55776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A67D5D5C-547E-4145-BF6A-8345099E8D02}"/>
              </a:ext>
            </a:extLst>
          </p:cNvPr>
          <p:cNvSpPr/>
          <p:nvPr/>
        </p:nvSpPr>
        <p:spPr>
          <a:xfrm>
            <a:off x="6272462" y="2070775"/>
            <a:ext cx="2253021" cy="39737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F67990E5-1791-0A4B-ABA6-A3F192C8A51A}"/>
              </a:ext>
            </a:extLst>
          </p:cNvPr>
          <p:cNvSpPr/>
          <p:nvPr/>
        </p:nvSpPr>
        <p:spPr>
          <a:xfrm>
            <a:off x="6019800" y="1941093"/>
            <a:ext cx="361384" cy="5270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D90E5591-28B9-2149-A323-2ACCF3864275}"/>
              </a:ext>
            </a:extLst>
          </p:cNvPr>
          <p:cNvSpPr/>
          <p:nvPr/>
        </p:nvSpPr>
        <p:spPr>
          <a:xfrm rot="17458104">
            <a:off x="5689876" y="1791146"/>
            <a:ext cx="291226" cy="85929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FB8C187A-7AD8-4047-9611-2F7A99BF9656}"/>
              </a:ext>
            </a:extLst>
          </p:cNvPr>
          <p:cNvSpPr/>
          <p:nvPr/>
        </p:nvSpPr>
        <p:spPr>
          <a:xfrm rot="16200000">
            <a:off x="3389062" y="1209014"/>
            <a:ext cx="308476" cy="2209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3A09640A-9C82-F94E-A142-0AE0A2648E44}"/>
              </a:ext>
            </a:extLst>
          </p:cNvPr>
          <p:cNvSpPr/>
          <p:nvPr/>
        </p:nvSpPr>
        <p:spPr>
          <a:xfrm rot="20390920">
            <a:off x="4498486" y="1990508"/>
            <a:ext cx="366713" cy="4493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70CFB7C9-A06A-8B4E-BB61-13FB0F783B2A}"/>
              </a:ext>
            </a:extLst>
          </p:cNvPr>
          <p:cNvSpPr/>
          <p:nvPr/>
        </p:nvSpPr>
        <p:spPr>
          <a:xfrm rot="16200000">
            <a:off x="2753165" y="1350885"/>
            <a:ext cx="308476" cy="2209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5762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91E57-47F8-4A03-82A6-716C826999BA}"/>
              </a:ext>
            </a:extLst>
          </p:cNvPr>
          <p:cNvSpPr>
            <a:spLocks noGrp="1"/>
          </p:cNvSpPr>
          <p:nvPr>
            <p:ph type="ctrTitle"/>
          </p:nvPr>
        </p:nvSpPr>
        <p:spPr>
          <a:xfrm>
            <a:off x="960120" y="3055203"/>
            <a:ext cx="10881360" cy="830997"/>
          </a:xfrm>
        </p:spPr>
        <p:txBody>
          <a:bodyPr/>
          <a:lstStyle/>
          <a:p>
            <a:pPr algn="ctr"/>
            <a:r>
              <a:rPr lang="en-US" sz="5400" dirty="0">
                <a:latin typeface="Helvetica" pitchFamily="2" charset="0"/>
              </a:rPr>
              <a:t>Mentorship</a:t>
            </a:r>
          </a:p>
        </p:txBody>
      </p:sp>
    </p:spTree>
    <p:extLst>
      <p:ext uri="{BB962C8B-B14F-4D97-AF65-F5344CB8AC3E}">
        <p14:creationId xmlns:p14="http://schemas.microsoft.com/office/powerpoint/2010/main" val="1710938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F30C68-C13E-D14F-8681-C5702829937E}"/>
              </a:ext>
            </a:extLst>
          </p:cNvPr>
          <p:cNvSpPr txBox="1"/>
          <p:nvPr/>
        </p:nvSpPr>
        <p:spPr>
          <a:xfrm>
            <a:off x="2474479" y="609600"/>
            <a:ext cx="7840608" cy="369332"/>
          </a:xfrm>
          <a:prstGeom prst="rect">
            <a:avLst/>
          </a:prstGeom>
          <a:noFill/>
        </p:spPr>
        <p:txBody>
          <a:bodyPr wrap="none" rtlCol="0">
            <a:spAutoFit/>
          </a:bodyPr>
          <a:lstStyle/>
          <a:p>
            <a:pPr algn="ctr"/>
            <a:r>
              <a:rPr lang="en-US" b="1" dirty="0">
                <a:latin typeface="Helvetica" pitchFamily="2" charset="0"/>
              </a:rPr>
              <a:t>I am overall satisfied with the mentorship I receive from my advisor(s).</a:t>
            </a:r>
          </a:p>
        </p:txBody>
      </p:sp>
      <p:pic>
        <p:nvPicPr>
          <p:cNvPr id="3" name="Picture 2">
            <a:extLst>
              <a:ext uri="{FF2B5EF4-FFF2-40B4-BE49-F238E27FC236}">
                <a16:creationId xmlns:a16="http://schemas.microsoft.com/office/drawing/2014/main" id="{842F6616-1507-D541-B964-D99A2B2F63FC}"/>
              </a:ext>
            </a:extLst>
          </p:cNvPr>
          <p:cNvPicPr>
            <a:picLocks noChangeAspect="1"/>
          </p:cNvPicPr>
          <p:nvPr/>
        </p:nvPicPr>
        <p:blipFill rotWithShape="1">
          <a:blip r:embed="rId3">
            <a:extLst>
              <a:ext uri="{28A0092B-C50C-407E-A947-70E740481C1C}">
                <a14:useLocalDpi xmlns:a14="http://schemas.microsoft.com/office/drawing/2010/main" val="0"/>
              </a:ext>
            </a:extLst>
          </a:blip>
          <a:srcRect t="1631"/>
          <a:stretch/>
        </p:blipFill>
        <p:spPr>
          <a:xfrm>
            <a:off x="1232215" y="1219200"/>
            <a:ext cx="10325100" cy="5919031"/>
          </a:xfrm>
          <a:prstGeom prst="rect">
            <a:avLst/>
          </a:prstGeom>
        </p:spPr>
      </p:pic>
      <p:sp>
        <p:nvSpPr>
          <p:cNvPr id="6" name="Rectangle 5">
            <a:extLst>
              <a:ext uri="{FF2B5EF4-FFF2-40B4-BE49-F238E27FC236}">
                <a16:creationId xmlns:a16="http://schemas.microsoft.com/office/drawing/2014/main" id="{DDD6A684-89E6-1A41-8535-A6470A72BE16}"/>
              </a:ext>
            </a:extLst>
          </p:cNvPr>
          <p:cNvSpPr/>
          <p:nvPr/>
        </p:nvSpPr>
        <p:spPr>
          <a:xfrm>
            <a:off x="1981200" y="1676400"/>
            <a:ext cx="6248400" cy="2800767"/>
          </a:xfrm>
          <a:prstGeom prst="rect">
            <a:avLst/>
          </a:prstGeom>
          <a:solidFill>
            <a:schemeClr val="bg1"/>
          </a:solidFill>
          <a:ln w="57150">
            <a:solidFill>
              <a:srgbClr val="53A35F"/>
            </a:solidFill>
          </a:ln>
        </p:spPr>
        <p:txBody>
          <a:bodyPr wrap="square">
            <a:spAutoFit/>
          </a:bodyPr>
          <a:lstStyle/>
          <a:p>
            <a:pPr algn="ctr"/>
            <a:r>
              <a:rPr lang="en-US" sz="1600" dirty="0">
                <a:latin typeface="Helvetica" pitchFamily="2" charset="0"/>
              </a:rPr>
              <a:t>“It's really difficult to have an amazing advisor and to see so many of my peers suffer from what I recognize as very unhealthy mentor-mentee relationships, where the </a:t>
            </a:r>
            <a:r>
              <a:rPr lang="en-US" sz="1600" b="1" dirty="0">
                <a:latin typeface="Helvetica" pitchFamily="2" charset="0"/>
              </a:rPr>
              <a:t>student is overworked, under-supported and basically exploited</a:t>
            </a:r>
            <a:r>
              <a:rPr lang="en-US" sz="1600" dirty="0">
                <a:latin typeface="Helvetica" pitchFamily="2" charset="0"/>
              </a:rPr>
              <a:t>. I often wish I could report this, but I don't know how I would do that. Those students don't report it because they feel responsible for choosing that advisor and like they will have to abandon their career if they complain, or because they've been told that's the way it is in the lab and the advisor can easily replace them. </a:t>
            </a:r>
            <a:r>
              <a:rPr lang="en-US" sz="1600" b="1" dirty="0">
                <a:latin typeface="Helvetica" pitchFamily="2" charset="0"/>
              </a:rPr>
              <a:t>It makes me feel unsafe to realize that everyone in the department knows this is happening and does nothing about it</a:t>
            </a:r>
            <a:r>
              <a:rPr lang="en-US" sz="1600" dirty="0">
                <a:latin typeface="Helvetica" pitchFamily="2" charset="0"/>
              </a:rPr>
              <a:t>.”</a:t>
            </a:r>
          </a:p>
        </p:txBody>
      </p:sp>
      <p:sp>
        <p:nvSpPr>
          <p:cNvPr id="5" name="TextBox 4">
            <a:extLst>
              <a:ext uri="{FF2B5EF4-FFF2-40B4-BE49-F238E27FC236}">
                <a16:creationId xmlns:a16="http://schemas.microsoft.com/office/drawing/2014/main" id="{787D9816-5605-814D-A38C-1AB655F25398}"/>
              </a:ext>
            </a:extLst>
          </p:cNvPr>
          <p:cNvSpPr txBox="1"/>
          <p:nvPr/>
        </p:nvSpPr>
        <p:spPr>
          <a:xfrm>
            <a:off x="1930284" y="6806625"/>
            <a:ext cx="9733755" cy="584775"/>
          </a:xfrm>
          <a:prstGeom prst="rect">
            <a:avLst/>
          </a:prstGeom>
          <a:solidFill>
            <a:schemeClr val="bg1"/>
          </a:solidFill>
        </p:spPr>
        <p:txBody>
          <a:bodyPr wrap="none" rtlCol="0">
            <a:spAutoFit/>
          </a:bodyPr>
          <a:lstStyle/>
          <a:p>
            <a:r>
              <a:rPr lang="en-US" sz="1600" b="1" dirty="0">
                <a:latin typeface="Helvetica" pitchFamily="2" charset="0"/>
              </a:rPr>
              <a:t>Strongly          Disagree       Somewhat    Neither agree    Somewhat          Agree	Strongly</a:t>
            </a:r>
          </a:p>
          <a:p>
            <a:r>
              <a:rPr lang="en-US" sz="1600" b="1" dirty="0">
                <a:latin typeface="Helvetica" pitchFamily="2" charset="0"/>
              </a:rPr>
              <a:t>disagree		                disagree       nor disagree        agree		                  agree          </a:t>
            </a:r>
          </a:p>
        </p:txBody>
      </p:sp>
      <p:sp>
        <p:nvSpPr>
          <p:cNvPr id="8" name="TextBox 7">
            <a:extLst>
              <a:ext uri="{FF2B5EF4-FFF2-40B4-BE49-F238E27FC236}">
                <a16:creationId xmlns:a16="http://schemas.microsoft.com/office/drawing/2014/main" id="{CB5C827E-1219-A74D-BD94-20C499EB229F}"/>
              </a:ext>
            </a:extLst>
          </p:cNvPr>
          <p:cNvSpPr txBox="1"/>
          <p:nvPr/>
        </p:nvSpPr>
        <p:spPr>
          <a:xfrm rot="16200000">
            <a:off x="331375" y="4012026"/>
            <a:ext cx="1809406" cy="338554"/>
          </a:xfrm>
          <a:prstGeom prst="rect">
            <a:avLst/>
          </a:prstGeom>
          <a:solidFill>
            <a:schemeClr val="bg1"/>
          </a:solidFill>
        </p:spPr>
        <p:txBody>
          <a:bodyPr wrap="none" rtlCol="0">
            <a:spAutoFit/>
          </a:bodyPr>
          <a:lstStyle/>
          <a:p>
            <a:r>
              <a:rPr lang="en-US" sz="1600" b="1" dirty="0">
                <a:latin typeface="Helvetica" pitchFamily="2" charset="0"/>
              </a:rPr>
              <a:t>Total Responses</a:t>
            </a:r>
          </a:p>
        </p:txBody>
      </p:sp>
      <p:sp>
        <p:nvSpPr>
          <p:cNvPr id="9" name="TextBox 8">
            <a:extLst>
              <a:ext uri="{FF2B5EF4-FFF2-40B4-BE49-F238E27FC236}">
                <a16:creationId xmlns:a16="http://schemas.microsoft.com/office/drawing/2014/main" id="{CA22F0DE-3D20-B840-A525-DCCA4ACE2039}"/>
              </a:ext>
            </a:extLst>
          </p:cNvPr>
          <p:cNvSpPr txBox="1"/>
          <p:nvPr/>
        </p:nvSpPr>
        <p:spPr>
          <a:xfrm>
            <a:off x="2330908" y="5562600"/>
            <a:ext cx="412292" cy="338554"/>
          </a:xfrm>
          <a:prstGeom prst="rect">
            <a:avLst/>
          </a:prstGeom>
          <a:noFill/>
        </p:spPr>
        <p:txBody>
          <a:bodyPr wrap="square" rtlCol="0">
            <a:spAutoFit/>
          </a:bodyPr>
          <a:lstStyle/>
          <a:p>
            <a:r>
              <a:rPr lang="en-US" sz="1600" b="1" dirty="0">
                <a:latin typeface="Helvetica" pitchFamily="2" charset="0"/>
              </a:rPr>
              <a:t>3</a:t>
            </a:r>
          </a:p>
        </p:txBody>
      </p:sp>
      <p:sp>
        <p:nvSpPr>
          <p:cNvPr id="10" name="TextBox 9">
            <a:extLst>
              <a:ext uri="{FF2B5EF4-FFF2-40B4-BE49-F238E27FC236}">
                <a16:creationId xmlns:a16="http://schemas.microsoft.com/office/drawing/2014/main" id="{B1656E1C-B1A1-C14E-A89C-2935253F53D4}"/>
              </a:ext>
            </a:extLst>
          </p:cNvPr>
          <p:cNvSpPr txBox="1"/>
          <p:nvPr/>
        </p:nvSpPr>
        <p:spPr>
          <a:xfrm>
            <a:off x="3702508" y="5791200"/>
            <a:ext cx="412292" cy="338554"/>
          </a:xfrm>
          <a:prstGeom prst="rect">
            <a:avLst/>
          </a:prstGeom>
          <a:noFill/>
        </p:spPr>
        <p:txBody>
          <a:bodyPr wrap="square" rtlCol="0">
            <a:spAutoFit/>
          </a:bodyPr>
          <a:lstStyle/>
          <a:p>
            <a:r>
              <a:rPr lang="en-US" sz="1600" b="1" dirty="0">
                <a:latin typeface="Helvetica" pitchFamily="2" charset="0"/>
              </a:rPr>
              <a:t>2</a:t>
            </a:r>
          </a:p>
        </p:txBody>
      </p:sp>
      <p:sp>
        <p:nvSpPr>
          <p:cNvPr id="11" name="TextBox 10">
            <a:extLst>
              <a:ext uri="{FF2B5EF4-FFF2-40B4-BE49-F238E27FC236}">
                <a16:creationId xmlns:a16="http://schemas.microsoft.com/office/drawing/2014/main" id="{756CE170-151F-8B48-8EC4-2180A5FE1ED2}"/>
              </a:ext>
            </a:extLst>
          </p:cNvPr>
          <p:cNvSpPr txBox="1"/>
          <p:nvPr/>
        </p:nvSpPr>
        <p:spPr>
          <a:xfrm>
            <a:off x="5029200" y="6019800"/>
            <a:ext cx="412292" cy="338554"/>
          </a:xfrm>
          <a:prstGeom prst="rect">
            <a:avLst/>
          </a:prstGeom>
          <a:noFill/>
        </p:spPr>
        <p:txBody>
          <a:bodyPr wrap="square" rtlCol="0">
            <a:spAutoFit/>
          </a:bodyPr>
          <a:lstStyle/>
          <a:p>
            <a:r>
              <a:rPr lang="en-US" sz="1600" b="1" dirty="0">
                <a:latin typeface="Helvetica" pitchFamily="2" charset="0"/>
              </a:rPr>
              <a:t>1</a:t>
            </a:r>
          </a:p>
        </p:txBody>
      </p:sp>
      <p:sp>
        <p:nvSpPr>
          <p:cNvPr id="12" name="TextBox 11">
            <a:extLst>
              <a:ext uri="{FF2B5EF4-FFF2-40B4-BE49-F238E27FC236}">
                <a16:creationId xmlns:a16="http://schemas.microsoft.com/office/drawing/2014/main" id="{FB6E855A-7FAF-3F49-9AB6-6189F838F149}"/>
              </a:ext>
            </a:extLst>
          </p:cNvPr>
          <p:cNvSpPr txBox="1"/>
          <p:nvPr/>
        </p:nvSpPr>
        <p:spPr>
          <a:xfrm>
            <a:off x="6445708" y="6019800"/>
            <a:ext cx="412292" cy="338554"/>
          </a:xfrm>
          <a:prstGeom prst="rect">
            <a:avLst/>
          </a:prstGeom>
          <a:noFill/>
        </p:spPr>
        <p:txBody>
          <a:bodyPr wrap="square" rtlCol="0">
            <a:spAutoFit/>
          </a:bodyPr>
          <a:lstStyle/>
          <a:p>
            <a:r>
              <a:rPr lang="en-US" sz="1600" b="1" dirty="0">
                <a:latin typeface="Helvetica" pitchFamily="2" charset="0"/>
              </a:rPr>
              <a:t>1</a:t>
            </a:r>
          </a:p>
        </p:txBody>
      </p:sp>
      <p:sp>
        <p:nvSpPr>
          <p:cNvPr id="13" name="TextBox 12">
            <a:extLst>
              <a:ext uri="{FF2B5EF4-FFF2-40B4-BE49-F238E27FC236}">
                <a16:creationId xmlns:a16="http://schemas.microsoft.com/office/drawing/2014/main" id="{19C94184-1A6B-E24F-98FC-B6BEE6C22109}"/>
              </a:ext>
            </a:extLst>
          </p:cNvPr>
          <p:cNvSpPr txBox="1"/>
          <p:nvPr/>
        </p:nvSpPr>
        <p:spPr>
          <a:xfrm>
            <a:off x="7772400" y="4614446"/>
            <a:ext cx="412292" cy="338554"/>
          </a:xfrm>
          <a:prstGeom prst="rect">
            <a:avLst/>
          </a:prstGeom>
          <a:noFill/>
        </p:spPr>
        <p:txBody>
          <a:bodyPr wrap="square" rtlCol="0">
            <a:spAutoFit/>
          </a:bodyPr>
          <a:lstStyle/>
          <a:p>
            <a:r>
              <a:rPr lang="en-US" sz="1600" b="1" dirty="0">
                <a:latin typeface="Helvetica" pitchFamily="2" charset="0"/>
              </a:rPr>
              <a:t>7</a:t>
            </a:r>
          </a:p>
        </p:txBody>
      </p:sp>
      <p:sp>
        <p:nvSpPr>
          <p:cNvPr id="14" name="TextBox 13">
            <a:extLst>
              <a:ext uri="{FF2B5EF4-FFF2-40B4-BE49-F238E27FC236}">
                <a16:creationId xmlns:a16="http://schemas.microsoft.com/office/drawing/2014/main" id="{47F804DA-842C-8A4F-80A6-CFCEE2B9E989}"/>
              </a:ext>
            </a:extLst>
          </p:cNvPr>
          <p:cNvSpPr txBox="1"/>
          <p:nvPr/>
        </p:nvSpPr>
        <p:spPr>
          <a:xfrm>
            <a:off x="9144000" y="1871246"/>
            <a:ext cx="412292" cy="338554"/>
          </a:xfrm>
          <a:prstGeom prst="rect">
            <a:avLst/>
          </a:prstGeom>
          <a:noFill/>
        </p:spPr>
        <p:txBody>
          <a:bodyPr wrap="square" rtlCol="0">
            <a:spAutoFit/>
          </a:bodyPr>
          <a:lstStyle/>
          <a:p>
            <a:r>
              <a:rPr lang="en-US" sz="1600" b="1" dirty="0">
                <a:latin typeface="Helvetica" pitchFamily="2" charset="0"/>
              </a:rPr>
              <a:t>19</a:t>
            </a:r>
          </a:p>
        </p:txBody>
      </p:sp>
      <p:sp>
        <p:nvSpPr>
          <p:cNvPr id="15" name="TextBox 14">
            <a:extLst>
              <a:ext uri="{FF2B5EF4-FFF2-40B4-BE49-F238E27FC236}">
                <a16:creationId xmlns:a16="http://schemas.microsoft.com/office/drawing/2014/main" id="{7E38A4A6-901E-654B-BA51-3F84D27EA522}"/>
              </a:ext>
            </a:extLst>
          </p:cNvPr>
          <p:cNvSpPr txBox="1"/>
          <p:nvPr/>
        </p:nvSpPr>
        <p:spPr>
          <a:xfrm>
            <a:off x="10484308" y="1219200"/>
            <a:ext cx="412292" cy="338554"/>
          </a:xfrm>
          <a:prstGeom prst="rect">
            <a:avLst/>
          </a:prstGeom>
          <a:noFill/>
        </p:spPr>
        <p:txBody>
          <a:bodyPr wrap="square" rtlCol="0">
            <a:spAutoFit/>
          </a:bodyPr>
          <a:lstStyle/>
          <a:p>
            <a:r>
              <a:rPr lang="en-US" sz="1600" b="1" dirty="0">
                <a:latin typeface="Helvetica" pitchFamily="2" charset="0"/>
              </a:rPr>
              <a:t>22</a:t>
            </a:r>
          </a:p>
        </p:txBody>
      </p:sp>
    </p:spTree>
    <p:extLst>
      <p:ext uri="{BB962C8B-B14F-4D97-AF65-F5344CB8AC3E}">
        <p14:creationId xmlns:p14="http://schemas.microsoft.com/office/powerpoint/2010/main" val="3864385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F30C68-C13E-D14F-8681-C5702829937E}"/>
              </a:ext>
            </a:extLst>
          </p:cNvPr>
          <p:cNvSpPr txBox="1"/>
          <p:nvPr/>
        </p:nvSpPr>
        <p:spPr>
          <a:xfrm>
            <a:off x="2846357" y="609600"/>
            <a:ext cx="7096816" cy="369332"/>
          </a:xfrm>
          <a:prstGeom prst="rect">
            <a:avLst/>
          </a:prstGeom>
          <a:noFill/>
        </p:spPr>
        <p:txBody>
          <a:bodyPr wrap="none" rtlCol="0">
            <a:spAutoFit/>
          </a:bodyPr>
          <a:lstStyle/>
          <a:p>
            <a:pPr algn="ctr"/>
            <a:r>
              <a:rPr lang="en-US" b="1" dirty="0">
                <a:latin typeface="Helvetica" pitchFamily="2" charset="0"/>
              </a:rPr>
              <a:t>My advisor has made it difficult to meet department milestones.</a:t>
            </a:r>
          </a:p>
        </p:txBody>
      </p:sp>
      <p:pic>
        <p:nvPicPr>
          <p:cNvPr id="8" name="Picture 7">
            <a:extLst>
              <a:ext uri="{FF2B5EF4-FFF2-40B4-BE49-F238E27FC236}">
                <a16:creationId xmlns:a16="http://schemas.microsoft.com/office/drawing/2014/main" id="{8F19BA57-6446-EA49-8481-7F1A1BA88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5240" y="1295400"/>
            <a:ext cx="10179050" cy="5993698"/>
          </a:xfrm>
          <a:prstGeom prst="rect">
            <a:avLst/>
          </a:prstGeom>
        </p:spPr>
      </p:pic>
      <p:sp>
        <p:nvSpPr>
          <p:cNvPr id="9" name="TextBox 8">
            <a:extLst>
              <a:ext uri="{FF2B5EF4-FFF2-40B4-BE49-F238E27FC236}">
                <a16:creationId xmlns:a16="http://schemas.microsoft.com/office/drawing/2014/main" id="{B7B10FED-335C-5A47-90EC-346D1AE4CE9C}"/>
              </a:ext>
            </a:extLst>
          </p:cNvPr>
          <p:cNvSpPr txBox="1"/>
          <p:nvPr/>
        </p:nvSpPr>
        <p:spPr>
          <a:xfrm>
            <a:off x="1930284" y="6959025"/>
            <a:ext cx="9499716" cy="584775"/>
          </a:xfrm>
          <a:prstGeom prst="rect">
            <a:avLst/>
          </a:prstGeom>
          <a:solidFill>
            <a:schemeClr val="bg1"/>
          </a:solidFill>
        </p:spPr>
        <p:txBody>
          <a:bodyPr wrap="none" rtlCol="0">
            <a:spAutoFit/>
          </a:bodyPr>
          <a:lstStyle/>
          <a:p>
            <a:r>
              <a:rPr lang="en-US" sz="1600" b="1" dirty="0">
                <a:latin typeface="Helvetica" pitchFamily="2" charset="0"/>
              </a:rPr>
              <a:t>Strongly          Disagree       Somewhat    Neither agree    Somewhat          Agree	Strongly</a:t>
            </a:r>
          </a:p>
          <a:p>
            <a:r>
              <a:rPr lang="en-US" sz="1600" b="1" dirty="0">
                <a:latin typeface="Helvetica" pitchFamily="2" charset="0"/>
              </a:rPr>
              <a:t>disagree		                disagree       nor disagree        agree		                  agree</a:t>
            </a:r>
          </a:p>
        </p:txBody>
      </p:sp>
      <p:sp>
        <p:nvSpPr>
          <p:cNvPr id="10" name="TextBox 9">
            <a:extLst>
              <a:ext uri="{FF2B5EF4-FFF2-40B4-BE49-F238E27FC236}">
                <a16:creationId xmlns:a16="http://schemas.microsoft.com/office/drawing/2014/main" id="{1A822DB6-5B1C-1F4C-A546-74FD8A420CAB}"/>
              </a:ext>
            </a:extLst>
          </p:cNvPr>
          <p:cNvSpPr txBox="1"/>
          <p:nvPr/>
        </p:nvSpPr>
        <p:spPr>
          <a:xfrm rot="16200000">
            <a:off x="407575" y="4012026"/>
            <a:ext cx="1809406" cy="338554"/>
          </a:xfrm>
          <a:prstGeom prst="rect">
            <a:avLst/>
          </a:prstGeom>
          <a:solidFill>
            <a:schemeClr val="bg1"/>
          </a:solidFill>
        </p:spPr>
        <p:txBody>
          <a:bodyPr wrap="none" rtlCol="0">
            <a:spAutoFit/>
          </a:bodyPr>
          <a:lstStyle/>
          <a:p>
            <a:r>
              <a:rPr lang="en-US" sz="1600" b="1" dirty="0">
                <a:latin typeface="Helvetica" pitchFamily="2" charset="0"/>
              </a:rPr>
              <a:t>Total Responses</a:t>
            </a:r>
          </a:p>
        </p:txBody>
      </p:sp>
      <p:sp>
        <p:nvSpPr>
          <p:cNvPr id="11" name="TextBox 10">
            <a:extLst>
              <a:ext uri="{FF2B5EF4-FFF2-40B4-BE49-F238E27FC236}">
                <a16:creationId xmlns:a16="http://schemas.microsoft.com/office/drawing/2014/main" id="{AB1E0656-6D78-974E-88BE-9B24DC0C19EB}"/>
              </a:ext>
            </a:extLst>
          </p:cNvPr>
          <p:cNvSpPr txBox="1"/>
          <p:nvPr/>
        </p:nvSpPr>
        <p:spPr>
          <a:xfrm>
            <a:off x="2362200" y="1337846"/>
            <a:ext cx="412292" cy="338554"/>
          </a:xfrm>
          <a:prstGeom prst="rect">
            <a:avLst/>
          </a:prstGeom>
          <a:noFill/>
        </p:spPr>
        <p:txBody>
          <a:bodyPr wrap="square" rtlCol="0">
            <a:spAutoFit/>
          </a:bodyPr>
          <a:lstStyle/>
          <a:p>
            <a:r>
              <a:rPr lang="en-US" sz="1600" b="1" dirty="0">
                <a:latin typeface="Helvetica" pitchFamily="2" charset="0"/>
              </a:rPr>
              <a:t>36</a:t>
            </a:r>
          </a:p>
        </p:txBody>
      </p:sp>
      <p:sp>
        <p:nvSpPr>
          <p:cNvPr id="15" name="TextBox 14">
            <a:extLst>
              <a:ext uri="{FF2B5EF4-FFF2-40B4-BE49-F238E27FC236}">
                <a16:creationId xmlns:a16="http://schemas.microsoft.com/office/drawing/2014/main" id="{43B71223-310E-2141-B4E3-92DFC4E38DFB}"/>
              </a:ext>
            </a:extLst>
          </p:cNvPr>
          <p:cNvSpPr txBox="1"/>
          <p:nvPr/>
        </p:nvSpPr>
        <p:spPr>
          <a:xfrm>
            <a:off x="3733800" y="5257800"/>
            <a:ext cx="412292" cy="338554"/>
          </a:xfrm>
          <a:prstGeom prst="rect">
            <a:avLst/>
          </a:prstGeom>
          <a:noFill/>
        </p:spPr>
        <p:txBody>
          <a:bodyPr wrap="square" rtlCol="0">
            <a:spAutoFit/>
          </a:bodyPr>
          <a:lstStyle/>
          <a:p>
            <a:r>
              <a:rPr lang="en-US" sz="1600" b="1" dirty="0">
                <a:latin typeface="Helvetica" pitchFamily="2" charset="0"/>
              </a:rPr>
              <a:t>8</a:t>
            </a:r>
          </a:p>
        </p:txBody>
      </p:sp>
      <p:sp>
        <p:nvSpPr>
          <p:cNvPr id="16" name="TextBox 15">
            <a:extLst>
              <a:ext uri="{FF2B5EF4-FFF2-40B4-BE49-F238E27FC236}">
                <a16:creationId xmlns:a16="http://schemas.microsoft.com/office/drawing/2014/main" id="{CB3A8320-C7C1-B846-85D2-A09BB4C0F8A7}"/>
              </a:ext>
            </a:extLst>
          </p:cNvPr>
          <p:cNvSpPr txBox="1"/>
          <p:nvPr/>
        </p:nvSpPr>
        <p:spPr>
          <a:xfrm>
            <a:off x="5105400" y="6257211"/>
            <a:ext cx="412292" cy="338554"/>
          </a:xfrm>
          <a:prstGeom prst="rect">
            <a:avLst/>
          </a:prstGeom>
          <a:noFill/>
        </p:spPr>
        <p:txBody>
          <a:bodyPr wrap="square" rtlCol="0">
            <a:spAutoFit/>
          </a:bodyPr>
          <a:lstStyle/>
          <a:p>
            <a:r>
              <a:rPr lang="en-US" sz="1600" b="1" dirty="0">
                <a:latin typeface="Helvetica" pitchFamily="2" charset="0"/>
              </a:rPr>
              <a:t>1</a:t>
            </a:r>
          </a:p>
        </p:txBody>
      </p:sp>
      <p:sp>
        <p:nvSpPr>
          <p:cNvPr id="18" name="TextBox 17">
            <a:extLst>
              <a:ext uri="{FF2B5EF4-FFF2-40B4-BE49-F238E27FC236}">
                <a16:creationId xmlns:a16="http://schemas.microsoft.com/office/drawing/2014/main" id="{B410FDB5-A7E6-9B40-98FE-DF1C54081398}"/>
              </a:ext>
            </a:extLst>
          </p:cNvPr>
          <p:cNvSpPr txBox="1"/>
          <p:nvPr/>
        </p:nvSpPr>
        <p:spPr>
          <a:xfrm>
            <a:off x="6445708" y="6096000"/>
            <a:ext cx="412292" cy="338554"/>
          </a:xfrm>
          <a:prstGeom prst="rect">
            <a:avLst/>
          </a:prstGeom>
          <a:noFill/>
        </p:spPr>
        <p:txBody>
          <a:bodyPr wrap="square" rtlCol="0">
            <a:spAutoFit/>
          </a:bodyPr>
          <a:lstStyle/>
          <a:p>
            <a:r>
              <a:rPr lang="en-US" sz="1600" b="1" dirty="0">
                <a:latin typeface="Helvetica" pitchFamily="2" charset="0"/>
              </a:rPr>
              <a:t>2</a:t>
            </a:r>
          </a:p>
        </p:txBody>
      </p:sp>
      <p:sp>
        <p:nvSpPr>
          <p:cNvPr id="19" name="TextBox 18">
            <a:extLst>
              <a:ext uri="{FF2B5EF4-FFF2-40B4-BE49-F238E27FC236}">
                <a16:creationId xmlns:a16="http://schemas.microsoft.com/office/drawing/2014/main" id="{79673DAD-AFE0-C849-9AFA-69F286343D36}"/>
              </a:ext>
            </a:extLst>
          </p:cNvPr>
          <p:cNvSpPr txBox="1"/>
          <p:nvPr/>
        </p:nvSpPr>
        <p:spPr>
          <a:xfrm>
            <a:off x="7786016" y="5791200"/>
            <a:ext cx="412292" cy="338554"/>
          </a:xfrm>
          <a:prstGeom prst="rect">
            <a:avLst/>
          </a:prstGeom>
          <a:noFill/>
        </p:spPr>
        <p:txBody>
          <a:bodyPr wrap="square" rtlCol="0">
            <a:spAutoFit/>
          </a:bodyPr>
          <a:lstStyle/>
          <a:p>
            <a:r>
              <a:rPr lang="en-US" sz="1600" b="1" dirty="0">
                <a:latin typeface="Helvetica" pitchFamily="2" charset="0"/>
              </a:rPr>
              <a:t>4</a:t>
            </a:r>
          </a:p>
        </p:txBody>
      </p:sp>
      <p:sp>
        <p:nvSpPr>
          <p:cNvPr id="20" name="TextBox 19">
            <a:extLst>
              <a:ext uri="{FF2B5EF4-FFF2-40B4-BE49-F238E27FC236}">
                <a16:creationId xmlns:a16="http://schemas.microsoft.com/office/drawing/2014/main" id="{EDD3B0EC-983A-404A-AA5E-87E1ED6CC44D}"/>
              </a:ext>
            </a:extLst>
          </p:cNvPr>
          <p:cNvSpPr txBox="1"/>
          <p:nvPr/>
        </p:nvSpPr>
        <p:spPr>
          <a:xfrm>
            <a:off x="9112708" y="5791200"/>
            <a:ext cx="412292" cy="338554"/>
          </a:xfrm>
          <a:prstGeom prst="rect">
            <a:avLst/>
          </a:prstGeom>
          <a:noFill/>
        </p:spPr>
        <p:txBody>
          <a:bodyPr wrap="square" rtlCol="0">
            <a:spAutoFit/>
          </a:bodyPr>
          <a:lstStyle/>
          <a:p>
            <a:r>
              <a:rPr lang="en-US" sz="1600" b="1" dirty="0">
                <a:latin typeface="Helvetica" pitchFamily="2" charset="0"/>
              </a:rPr>
              <a:t>4</a:t>
            </a:r>
          </a:p>
        </p:txBody>
      </p:sp>
    </p:spTree>
    <p:extLst>
      <p:ext uri="{BB962C8B-B14F-4D97-AF65-F5344CB8AC3E}">
        <p14:creationId xmlns:p14="http://schemas.microsoft.com/office/powerpoint/2010/main" val="3566988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B2D35-0298-4C21-8EC2-B1AC8DE75706}"/>
              </a:ext>
            </a:extLst>
          </p:cNvPr>
          <p:cNvSpPr>
            <a:spLocks noGrp="1"/>
          </p:cNvSpPr>
          <p:nvPr>
            <p:ph type="ctrTitle"/>
          </p:nvPr>
        </p:nvSpPr>
        <p:spPr>
          <a:xfrm>
            <a:off x="960120" y="3055203"/>
            <a:ext cx="10881360" cy="830997"/>
          </a:xfrm>
        </p:spPr>
        <p:txBody>
          <a:bodyPr/>
          <a:lstStyle/>
          <a:p>
            <a:pPr algn="ctr"/>
            <a:r>
              <a:rPr lang="en-US" sz="5400" dirty="0">
                <a:latin typeface="Helvetica" pitchFamily="2" charset="0"/>
              </a:rPr>
              <a:t>Training</a:t>
            </a:r>
          </a:p>
        </p:txBody>
      </p:sp>
    </p:spTree>
    <p:extLst>
      <p:ext uri="{BB962C8B-B14F-4D97-AF65-F5344CB8AC3E}">
        <p14:creationId xmlns:p14="http://schemas.microsoft.com/office/powerpoint/2010/main" val="1069240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774AC-6C5F-9D4C-BA3E-FB875ABC46F1}"/>
              </a:ext>
            </a:extLst>
          </p:cNvPr>
          <p:cNvSpPr>
            <a:spLocks noGrp="1"/>
          </p:cNvSpPr>
          <p:nvPr>
            <p:ph type="title"/>
          </p:nvPr>
        </p:nvSpPr>
        <p:spPr>
          <a:xfrm>
            <a:off x="685800" y="2514600"/>
            <a:ext cx="11521440" cy="3046988"/>
          </a:xfrm>
        </p:spPr>
        <p:txBody>
          <a:bodyPr/>
          <a:lstStyle/>
          <a:p>
            <a:pPr algn="ctr"/>
            <a:r>
              <a:rPr lang="en-US" sz="5400" dirty="0">
                <a:latin typeface="Helvetica" pitchFamily="2" charset="0"/>
              </a:rPr>
              <a:t>Spring 2020 </a:t>
            </a:r>
            <a:br>
              <a:rPr lang="en-US" sz="5400" dirty="0">
                <a:latin typeface="Helvetica" pitchFamily="2" charset="0"/>
              </a:rPr>
            </a:br>
            <a:r>
              <a:rPr lang="en-US" sz="5400" dirty="0">
                <a:latin typeface="Helvetica" pitchFamily="2" charset="0"/>
              </a:rPr>
              <a:t>Climate Survey Meeting</a:t>
            </a:r>
            <a:br>
              <a:rPr lang="en-US" dirty="0">
                <a:latin typeface="Helvetica" pitchFamily="2" charset="0"/>
              </a:rPr>
            </a:br>
            <a:br>
              <a:rPr lang="en-US" dirty="0">
                <a:latin typeface="Helvetica" pitchFamily="2" charset="0"/>
              </a:rPr>
            </a:br>
            <a:br>
              <a:rPr lang="en-US" dirty="0">
                <a:latin typeface="Helvetica" pitchFamily="2" charset="0"/>
              </a:rPr>
            </a:br>
            <a:r>
              <a:rPr lang="en-US" dirty="0">
                <a:latin typeface="Helvetica" pitchFamily="2" charset="0"/>
              </a:rPr>
              <a:t>Student Wellness Committee</a:t>
            </a:r>
            <a:br>
              <a:rPr lang="en-US" dirty="0">
                <a:latin typeface="Helvetica" pitchFamily="2" charset="0"/>
              </a:rPr>
            </a:br>
            <a:r>
              <a:rPr lang="en-US" dirty="0">
                <a:latin typeface="Helvetica" pitchFamily="2" charset="0"/>
              </a:rPr>
              <a:t>May 22, 2020</a:t>
            </a:r>
            <a:br>
              <a:rPr lang="en-US" dirty="0">
                <a:latin typeface="Helvetica" pitchFamily="2" charset="0"/>
              </a:rPr>
            </a:br>
            <a:endParaRPr lang="en-US" dirty="0">
              <a:latin typeface="Helvetica" pitchFamily="2" charset="0"/>
            </a:endParaRPr>
          </a:p>
        </p:txBody>
      </p:sp>
    </p:spTree>
    <p:extLst>
      <p:ext uri="{BB962C8B-B14F-4D97-AF65-F5344CB8AC3E}">
        <p14:creationId xmlns:p14="http://schemas.microsoft.com/office/powerpoint/2010/main" val="1499563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F30C68-C13E-D14F-8681-C5702829937E}"/>
              </a:ext>
            </a:extLst>
          </p:cNvPr>
          <p:cNvSpPr txBox="1"/>
          <p:nvPr/>
        </p:nvSpPr>
        <p:spPr>
          <a:xfrm>
            <a:off x="1987174" y="609600"/>
            <a:ext cx="8815234" cy="369332"/>
          </a:xfrm>
          <a:prstGeom prst="rect">
            <a:avLst/>
          </a:prstGeom>
          <a:noFill/>
        </p:spPr>
        <p:txBody>
          <a:bodyPr wrap="none" rtlCol="0">
            <a:spAutoFit/>
          </a:bodyPr>
          <a:lstStyle/>
          <a:p>
            <a:pPr algn="ctr"/>
            <a:r>
              <a:rPr lang="en-US" b="1" dirty="0">
                <a:latin typeface="Helvetica" pitchFamily="2" charset="0"/>
              </a:rPr>
              <a:t>I am satisfied with the training I have received </a:t>
            </a:r>
            <a:r>
              <a:rPr lang="en-US" b="1" u="sng" dirty="0">
                <a:latin typeface="Helvetica" pitchFamily="2" charset="0"/>
              </a:rPr>
              <a:t>from classes</a:t>
            </a:r>
            <a:r>
              <a:rPr lang="en-US" b="1" dirty="0">
                <a:latin typeface="Helvetica" pitchFamily="2" charset="0"/>
              </a:rPr>
              <a:t> in this department.</a:t>
            </a:r>
          </a:p>
        </p:txBody>
      </p:sp>
      <p:pic>
        <p:nvPicPr>
          <p:cNvPr id="4" name="Picture 3">
            <a:extLst>
              <a:ext uri="{FF2B5EF4-FFF2-40B4-BE49-F238E27FC236}">
                <a16:creationId xmlns:a16="http://schemas.microsoft.com/office/drawing/2014/main" id="{0BE706A2-4008-774C-8443-ACCF15F5D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041" y="1219200"/>
            <a:ext cx="10223500" cy="5927333"/>
          </a:xfrm>
          <a:prstGeom prst="rect">
            <a:avLst/>
          </a:prstGeom>
        </p:spPr>
      </p:pic>
      <p:sp>
        <p:nvSpPr>
          <p:cNvPr id="2" name="Rectangle 1">
            <a:extLst>
              <a:ext uri="{FF2B5EF4-FFF2-40B4-BE49-F238E27FC236}">
                <a16:creationId xmlns:a16="http://schemas.microsoft.com/office/drawing/2014/main" id="{C9E5438F-D0A4-7547-9B4B-6A235B127A00}"/>
              </a:ext>
            </a:extLst>
          </p:cNvPr>
          <p:cNvSpPr/>
          <p:nvPr/>
        </p:nvSpPr>
        <p:spPr>
          <a:xfrm>
            <a:off x="2235241" y="2065958"/>
            <a:ext cx="4870826" cy="830997"/>
          </a:xfrm>
          <a:prstGeom prst="rect">
            <a:avLst/>
          </a:prstGeom>
          <a:solidFill>
            <a:schemeClr val="bg1"/>
          </a:solidFill>
          <a:ln w="57150">
            <a:solidFill>
              <a:srgbClr val="566A5B"/>
            </a:solidFill>
          </a:ln>
        </p:spPr>
        <p:txBody>
          <a:bodyPr wrap="square">
            <a:spAutoFit/>
          </a:bodyPr>
          <a:lstStyle/>
          <a:p>
            <a:pPr algn="ctr"/>
            <a:r>
              <a:rPr lang="en-US" sz="1600" dirty="0">
                <a:latin typeface="Helvetica" pitchFamily="2" charset="0"/>
              </a:rPr>
              <a:t>“I feel pretty strongly that I have received excellent training, but I attribute that mostly to my </a:t>
            </a:r>
            <a:r>
              <a:rPr lang="en-US" sz="1600" b="1" dirty="0">
                <a:latin typeface="Helvetica" pitchFamily="2" charset="0"/>
              </a:rPr>
              <a:t>advisor and my supportive lab</a:t>
            </a:r>
            <a:r>
              <a:rPr lang="en-US" sz="1600" dirty="0">
                <a:latin typeface="Helvetica" pitchFamily="2" charset="0"/>
              </a:rPr>
              <a:t>.”</a:t>
            </a:r>
          </a:p>
        </p:txBody>
      </p:sp>
      <p:sp>
        <p:nvSpPr>
          <p:cNvPr id="8" name="TextBox 7">
            <a:extLst>
              <a:ext uri="{FF2B5EF4-FFF2-40B4-BE49-F238E27FC236}">
                <a16:creationId xmlns:a16="http://schemas.microsoft.com/office/drawing/2014/main" id="{588885F8-9479-9C4B-94D1-92BEDA37A6E8}"/>
              </a:ext>
            </a:extLst>
          </p:cNvPr>
          <p:cNvSpPr txBox="1"/>
          <p:nvPr/>
        </p:nvSpPr>
        <p:spPr>
          <a:xfrm>
            <a:off x="1847557" y="6802026"/>
            <a:ext cx="9353843" cy="584775"/>
          </a:xfrm>
          <a:prstGeom prst="rect">
            <a:avLst/>
          </a:prstGeom>
          <a:solidFill>
            <a:schemeClr val="bg1"/>
          </a:solidFill>
        </p:spPr>
        <p:txBody>
          <a:bodyPr wrap="none" rtlCol="0">
            <a:spAutoFit/>
          </a:bodyPr>
          <a:lstStyle/>
          <a:p>
            <a:r>
              <a:rPr lang="en-US" sz="1600" b="1" dirty="0">
                <a:latin typeface="Helvetica" pitchFamily="2" charset="0"/>
              </a:rPr>
              <a:t>Strongly disagree	         Disagree	      Neither agree 	             Agree	       Strongly agree</a:t>
            </a:r>
          </a:p>
          <a:p>
            <a:r>
              <a:rPr lang="en-US" sz="1600" b="1" dirty="0">
                <a:latin typeface="Helvetica" pitchFamily="2" charset="0"/>
              </a:rPr>
              <a:t>  				       nor disagree</a:t>
            </a:r>
          </a:p>
        </p:txBody>
      </p:sp>
      <p:sp>
        <p:nvSpPr>
          <p:cNvPr id="9" name="TextBox 8">
            <a:extLst>
              <a:ext uri="{FF2B5EF4-FFF2-40B4-BE49-F238E27FC236}">
                <a16:creationId xmlns:a16="http://schemas.microsoft.com/office/drawing/2014/main" id="{FF77F953-FB22-414B-B346-6314CC8BF4D5}"/>
              </a:ext>
            </a:extLst>
          </p:cNvPr>
          <p:cNvSpPr txBox="1"/>
          <p:nvPr/>
        </p:nvSpPr>
        <p:spPr>
          <a:xfrm rot="16200000">
            <a:off x="331374" y="3879020"/>
            <a:ext cx="1809406" cy="338554"/>
          </a:xfrm>
          <a:prstGeom prst="rect">
            <a:avLst/>
          </a:prstGeom>
          <a:solidFill>
            <a:schemeClr val="bg1"/>
          </a:solidFill>
        </p:spPr>
        <p:txBody>
          <a:bodyPr wrap="none" rtlCol="0">
            <a:spAutoFit/>
          </a:bodyPr>
          <a:lstStyle/>
          <a:p>
            <a:r>
              <a:rPr lang="en-US" sz="1600" b="1" dirty="0">
                <a:latin typeface="Helvetica" pitchFamily="2" charset="0"/>
              </a:rPr>
              <a:t>Total Responses</a:t>
            </a:r>
          </a:p>
        </p:txBody>
      </p:sp>
      <p:sp>
        <p:nvSpPr>
          <p:cNvPr id="10" name="TextBox 9">
            <a:extLst>
              <a:ext uri="{FF2B5EF4-FFF2-40B4-BE49-F238E27FC236}">
                <a16:creationId xmlns:a16="http://schemas.microsoft.com/office/drawing/2014/main" id="{C3DD2498-C0EA-1F41-BB59-5EC2516A3274}"/>
              </a:ext>
            </a:extLst>
          </p:cNvPr>
          <p:cNvSpPr txBox="1"/>
          <p:nvPr/>
        </p:nvSpPr>
        <p:spPr>
          <a:xfrm>
            <a:off x="2590800" y="5376446"/>
            <a:ext cx="412292" cy="338554"/>
          </a:xfrm>
          <a:prstGeom prst="rect">
            <a:avLst/>
          </a:prstGeom>
          <a:noFill/>
        </p:spPr>
        <p:txBody>
          <a:bodyPr wrap="square" rtlCol="0">
            <a:spAutoFit/>
          </a:bodyPr>
          <a:lstStyle/>
          <a:p>
            <a:pPr algn="ctr"/>
            <a:r>
              <a:rPr lang="en-US" sz="1600" b="1" dirty="0">
                <a:latin typeface="Helvetica" pitchFamily="2" charset="0"/>
              </a:rPr>
              <a:t>4</a:t>
            </a:r>
          </a:p>
        </p:txBody>
      </p:sp>
      <p:sp>
        <p:nvSpPr>
          <p:cNvPr id="11" name="TextBox 10">
            <a:extLst>
              <a:ext uri="{FF2B5EF4-FFF2-40B4-BE49-F238E27FC236}">
                <a16:creationId xmlns:a16="http://schemas.microsoft.com/office/drawing/2014/main" id="{A7D81D39-D556-FB46-A720-9C0C4D810300}"/>
              </a:ext>
            </a:extLst>
          </p:cNvPr>
          <p:cNvSpPr txBox="1"/>
          <p:nvPr/>
        </p:nvSpPr>
        <p:spPr>
          <a:xfrm>
            <a:off x="4464508" y="3623846"/>
            <a:ext cx="412292" cy="338554"/>
          </a:xfrm>
          <a:prstGeom prst="rect">
            <a:avLst/>
          </a:prstGeom>
          <a:noFill/>
        </p:spPr>
        <p:txBody>
          <a:bodyPr wrap="square" rtlCol="0">
            <a:spAutoFit/>
          </a:bodyPr>
          <a:lstStyle/>
          <a:p>
            <a:pPr algn="ctr"/>
            <a:r>
              <a:rPr lang="en-US" sz="1600" b="1" dirty="0">
                <a:latin typeface="Helvetica" pitchFamily="2" charset="0"/>
              </a:rPr>
              <a:t>12</a:t>
            </a:r>
          </a:p>
        </p:txBody>
      </p:sp>
      <p:sp>
        <p:nvSpPr>
          <p:cNvPr id="12" name="TextBox 11">
            <a:extLst>
              <a:ext uri="{FF2B5EF4-FFF2-40B4-BE49-F238E27FC236}">
                <a16:creationId xmlns:a16="http://schemas.microsoft.com/office/drawing/2014/main" id="{A401A7B4-BAE4-C24D-9141-CBDB29BE9B29}"/>
              </a:ext>
            </a:extLst>
          </p:cNvPr>
          <p:cNvSpPr txBox="1"/>
          <p:nvPr/>
        </p:nvSpPr>
        <p:spPr>
          <a:xfrm>
            <a:off x="6324600" y="5147846"/>
            <a:ext cx="412292" cy="338554"/>
          </a:xfrm>
          <a:prstGeom prst="rect">
            <a:avLst/>
          </a:prstGeom>
          <a:noFill/>
        </p:spPr>
        <p:txBody>
          <a:bodyPr wrap="square" rtlCol="0">
            <a:spAutoFit/>
          </a:bodyPr>
          <a:lstStyle/>
          <a:p>
            <a:pPr algn="ctr"/>
            <a:r>
              <a:rPr lang="en-US" sz="1600" b="1" dirty="0">
                <a:latin typeface="Helvetica" pitchFamily="2" charset="0"/>
              </a:rPr>
              <a:t>5</a:t>
            </a:r>
          </a:p>
        </p:txBody>
      </p:sp>
      <p:sp>
        <p:nvSpPr>
          <p:cNvPr id="13" name="TextBox 12">
            <a:extLst>
              <a:ext uri="{FF2B5EF4-FFF2-40B4-BE49-F238E27FC236}">
                <a16:creationId xmlns:a16="http://schemas.microsoft.com/office/drawing/2014/main" id="{D2C7B6D6-0CD2-914F-A07C-2358C97929AB}"/>
              </a:ext>
            </a:extLst>
          </p:cNvPr>
          <p:cNvSpPr txBox="1"/>
          <p:nvPr/>
        </p:nvSpPr>
        <p:spPr>
          <a:xfrm>
            <a:off x="8274508" y="1261646"/>
            <a:ext cx="412292" cy="338554"/>
          </a:xfrm>
          <a:prstGeom prst="rect">
            <a:avLst/>
          </a:prstGeom>
          <a:noFill/>
        </p:spPr>
        <p:txBody>
          <a:bodyPr wrap="square" rtlCol="0">
            <a:spAutoFit/>
          </a:bodyPr>
          <a:lstStyle/>
          <a:p>
            <a:pPr algn="ctr"/>
            <a:r>
              <a:rPr lang="en-US" sz="1600" b="1" dirty="0">
                <a:latin typeface="Helvetica" pitchFamily="2" charset="0"/>
              </a:rPr>
              <a:t>23</a:t>
            </a:r>
          </a:p>
        </p:txBody>
      </p:sp>
      <p:sp>
        <p:nvSpPr>
          <p:cNvPr id="14" name="TextBox 13">
            <a:extLst>
              <a:ext uri="{FF2B5EF4-FFF2-40B4-BE49-F238E27FC236}">
                <a16:creationId xmlns:a16="http://schemas.microsoft.com/office/drawing/2014/main" id="{677A782D-9A11-4147-A6BE-6B03AB53C5AD}"/>
              </a:ext>
            </a:extLst>
          </p:cNvPr>
          <p:cNvSpPr txBox="1"/>
          <p:nvPr/>
        </p:nvSpPr>
        <p:spPr>
          <a:xfrm>
            <a:off x="10103308" y="3623846"/>
            <a:ext cx="412292" cy="338554"/>
          </a:xfrm>
          <a:prstGeom prst="rect">
            <a:avLst/>
          </a:prstGeom>
          <a:noFill/>
        </p:spPr>
        <p:txBody>
          <a:bodyPr wrap="square" rtlCol="0">
            <a:spAutoFit/>
          </a:bodyPr>
          <a:lstStyle/>
          <a:p>
            <a:pPr algn="ctr"/>
            <a:r>
              <a:rPr lang="en-US" sz="1600" b="1" dirty="0">
                <a:latin typeface="Helvetica" pitchFamily="2" charset="0"/>
              </a:rPr>
              <a:t>12</a:t>
            </a:r>
          </a:p>
        </p:txBody>
      </p:sp>
    </p:spTree>
    <p:extLst>
      <p:ext uri="{BB962C8B-B14F-4D97-AF65-F5344CB8AC3E}">
        <p14:creationId xmlns:p14="http://schemas.microsoft.com/office/powerpoint/2010/main" val="3038080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AAB29E-487B-6F43-9542-1305C7E50277}"/>
              </a:ext>
            </a:extLst>
          </p:cNvPr>
          <p:cNvSpPr/>
          <p:nvPr/>
        </p:nvSpPr>
        <p:spPr>
          <a:xfrm>
            <a:off x="1981200" y="1614099"/>
            <a:ext cx="3733800" cy="2031325"/>
          </a:xfrm>
          <a:prstGeom prst="rect">
            <a:avLst/>
          </a:prstGeom>
          <a:solidFill>
            <a:schemeClr val="bg1"/>
          </a:solidFill>
          <a:ln w="57150">
            <a:solidFill>
              <a:srgbClr val="53A35F"/>
            </a:solidFill>
          </a:ln>
        </p:spPr>
        <p:txBody>
          <a:bodyPr wrap="square">
            <a:spAutoFit/>
          </a:bodyPr>
          <a:lstStyle/>
          <a:p>
            <a:pPr algn="ctr"/>
            <a:r>
              <a:rPr lang="en-US" b="1" u="sng" dirty="0">
                <a:latin typeface="Helvetica" pitchFamily="2" charset="0"/>
              </a:rPr>
              <a:t>Most</a:t>
            </a:r>
            <a:r>
              <a:rPr lang="en-US" b="1" dirty="0">
                <a:latin typeface="Helvetica" pitchFamily="2" charset="0"/>
              </a:rPr>
              <a:t> Helpful Classes: </a:t>
            </a:r>
          </a:p>
          <a:p>
            <a:pPr algn="ctr"/>
            <a:endParaRPr lang="en-US" b="1" dirty="0">
              <a:latin typeface="Helvetica" pitchFamily="2" charset="0"/>
            </a:endParaRPr>
          </a:p>
          <a:p>
            <a:pPr algn="ctr"/>
            <a:r>
              <a:rPr lang="en-US" dirty="0">
                <a:latin typeface="Helvetica" pitchFamily="2" charset="0"/>
              </a:rPr>
              <a:t>Social Psychology</a:t>
            </a:r>
          </a:p>
          <a:p>
            <a:pPr algn="ctr"/>
            <a:r>
              <a:rPr lang="en-US" dirty="0">
                <a:latin typeface="Helvetica" pitchFamily="2" charset="0"/>
              </a:rPr>
              <a:t>Cognitive Psychology</a:t>
            </a:r>
          </a:p>
          <a:p>
            <a:pPr algn="ctr"/>
            <a:r>
              <a:rPr lang="en-US" dirty="0">
                <a:latin typeface="Helvetica" pitchFamily="2" charset="0"/>
              </a:rPr>
              <a:t>Advanced Psychopathology</a:t>
            </a:r>
          </a:p>
          <a:p>
            <a:pPr algn="ctr"/>
            <a:r>
              <a:rPr lang="en-US" dirty="0">
                <a:latin typeface="Helvetica" pitchFamily="2" charset="0"/>
              </a:rPr>
              <a:t>Neural Time Series Data Analysis</a:t>
            </a:r>
          </a:p>
          <a:p>
            <a:pPr algn="ctr"/>
            <a:r>
              <a:rPr lang="en-US" dirty="0">
                <a:latin typeface="Helvetica" pitchFamily="2" charset="0"/>
              </a:rPr>
              <a:t>Teaching of Psychology</a:t>
            </a:r>
          </a:p>
        </p:txBody>
      </p:sp>
      <p:sp>
        <p:nvSpPr>
          <p:cNvPr id="10" name="Rectangle 9">
            <a:extLst>
              <a:ext uri="{FF2B5EF4-FFF2-40B4-BE49-F238E27FC236}">
                <a16:creationId xmlns:a16="http://schemas.microsoft.com/office/drawing/2014/main" id="{78216363-FF6F-924A-8538-852821786BDF}"/>
              </a:ext>
            </a:extLst>
          </p:cNvPr>
          <p:cNvSpPr/>
          <p:nvPr/>
        </p:nvSpPr>
        <p:spPr>
          <a:xfrm>
            <a:off x="6934200" y="1614100"/>
            <a:ext cx="4191000" cy="2031325"/>
          </a:xfrm>
          <a:prstGeom prst="rect">
            <a:avLst/>
          </a:prstGeom>
          <a:solidFill>
            <a:schemeClr val="bg1"/>
          </a:solidFill>
          <a:ln w="57150">
            <a:solidFill>
              <a:srgbClr val="F49025"/>
            </a:solidFill>
          </a:ln>
        </p:spPr>
        <p:txBody>
          <a:bodyPr wrap="square">
            <a:spAutoFit/>
          </a:bodyPr>
          <a:lstStyle/>
          <a:p>
            <a:pPr algn="ctr"/>
            <a:r>
              <a:rPr lang="en-US" b="1" u="sng" dirty="0">
                <a:latin typeface="Helvetica" pitchFamily="2" charset="0"/>
              </a:rPr>
              <a:t>Least</a:t>
            </a:r>
            <a:r>
              <a:rPr lang="en-US" b="1" dirty="0">
                <a:latin typeface="Helvetica" pitchFamily="2" charset="0"/>
              </a:rPr>
              <a:t> Helpful Classes:</a:t>
            </a:r>
          </a:p>
          <a:p>
            <a:pPr algn="ctr"/>
            <a:endParaRPr lang="en-US" b="1" dirty="0">
              <a:latin typeface="Helvetica" pitchFamily="2" charset="0"/>
            </a:endParaRPr>
          </a:p>
          <a:p>
            <a:pPr algn="ctr"/>
            <a:r>
              <a:rPr lang="en-US" dirty="0">
                <a:latin typeface="Helvetica" pitchFamily="2" charset="0"/>
              </a:rPr>
              <a:t>History of Psychology</a:t>
            </a:r>
          </a:p>
          <a:p>
            <a:pPr algn="ctr"/>
            <a:endParaRPr lang="en-US" dirty="0">
              <a:latin typeface="Helvetica" pitchFamily="2" charset="0"/>
            </a:endParaRPr>
          </a:p>
          <a:p>
            <a:pPr algn="ctr"/>
            <a:r>
              <a:rPr lang="en-US" dirty="0">
                <a:latin typeface="Helvetica" pitchFamily="2" charset="0"/>
              </a:rPr>
              <a:t>Statistics Fundamentals (PSY 510)</a:t>
            </a:r>
          </a:p>
          <a:p>
            <a:pPr algn="ctr"/>
            <a:r>
              <a:rPr lang="en-US" i="1" dirty="0">
                <a:latin typeface="Helvetica" pitchFamily="2" charset="0"/>
              </a:rPr>
              <a:t>“I think it would have been more useful if it was just an intro to R class.”</a:t>
            </a:r>
          </a:p>
        </p:txBody>
      </p:sp>
      <p:sp>
        <p:nvSpPr>
          <p:cNvPr id="11" name="Rectangle 10">
            <a:extLst>
              <a:ext uri="{FF2B5EF4-FFF2-40B4-BE49-F238E27FC236}">
                <a16:creationId xmlns:a16="http://schemas.microsoft.com/office/drawing/2014/main" id="{4C8EE8B3-B0BB-6A43-BE2B-4D3A18DE5B7E}"/>
              </a:ext>
            </a:extLst>
          </p:cNvPr>
          <p:cNvSpPr/>
          <p:nvPr/>
        </p:nvSpPr>
        <p:spPr>
          <a:xfrm>
            <a:off x="3848100" y="4648200"/>
            <a:ext cx="5105400" cy="1477328"/>
          </a:xfrm>
          <a:prstGeom prst="rect">
            <a:avLst/>
          </a:prstGeom>
          <a:solidFill>
            <a:schemeClr val="bg1"/>
          </a:solidFill>
          <a:ln w="57150">
            <a:solidFill>
              <a:srgbClr val="F0AC28"/>
            </a:solidFill>
          </a:ln>
        </p:spPr>
        <p:txBody>
          <a:bodyPr wrap="square">
            <a:spAutoFit/>
          </a:bodyPr>
          <a:lstStyle/>
          <a:p>
            <a:pPr algn="ctr"/>
            <a:r>
              <a:rPr lang="en-US" b="1" dirty="0">
                <a:latin typeface="Helvetica" pitchFamily="2" charset="0"/>
              </a:rPr>
              <a:t>Requested Classes:</a:t>
            </a:r>
          </a:p>
          <a:p>
            <a:pPr algn="ctr"/>
            <a:endParaRPr lang="en-US" dirty="0">
              <a:latin typeface="Helvetica" pitchFamily="2" charset="0"/>
            </a:endParaRPr>
          </a:p>
          <a:p>
            <a:pPr algn="ctr"/>
            <a:r>
              <a:rPr lang="en-US" dirty="0">
                <a:latin typeface="Helvetica" pitchFamily="2" charset="0"/>
              </a:rPr>
              <a:t>Cultural competency</a:t>
            </a:r>
            <a:endParaRPr lang="en-US" b="1" dirty="0">
              <a:latin typeface="Helvetica" pitchFamily="2" charset="0"/>
            </a:endParaRPr>
          </a:p>
          <a:p>
            <a:pPr algn="ctr"/>
            <a:r>
              <a:rPr lang="en-US" dirty="0">
                <a:latin typeface="Helvetica" pitchFamily="2" charset="0"/>
              </a:rPr>
              <a:t>Classes that teach </a:t>
            </a:r>
            <a:r>
              <a:rPr lang="en-US" i="1" dirty="0">
                <a:latin typeface="Helvetica" pitchFamily="2" charset="0"/>
              </a:rPr>
              <a:t>skills </a:t>
            </a:r>
            <a:r>
              <a:rPr lang="en-US" dirty="0">
                <a:latin typeface="Helvetica" pitchFamily="2" charset="0"/>
              </a:rPr>
              <a:t>(e.g., programming)</a:t>
            </a:r>
          </a:p>
          <a:p>
            <a:pPr algn="ctr"/>
            <a:r>
              <a:rPr lang="en-US" dirty="0">
                <a:latin typeface="Helvetica" pitchFamily="2" charset="0"/>
              </a:rPr>
              <a:t>Offer required classes more frequently/regularly</a:t>
            </a:r>
          </a:p>
        </p:txBody>
      </p:sp>
    </p:spTree>
    <p:extLst>
      <p:ext uri="{BB962C8B-B14F-4D97-AF65-F5344CB8AC3E}">
        <p14:creationId xmlns:p14="http://schemas.microsoft.com/office/powerpoint/2010/main" val="3491607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F30C68-C13E-D14F-8681-C5702829937E}"/>
              </a:ext>
            </a:extLst>
          </p:cNvPr>
          <p:cNvSpPr txBox="1"/>
          <p:nvPr/>
        </p:nvSpPr>
        <p:spPr>
          <a:xfrm>
            <a:off x="2352674" y="609600"/>
            <a:ext cx="8084264" cy="369332"/>
          </a:xfrm>
          <a:prstGeom prst="rect">
            <a:avLst/>
          </a:prstGeom>
          <a:noFill/>
        </p:spPr>
        <p:txBody>
          <a:bodyPr wrap="none" rtlCol="0">
            <a:spAutoFit/>
          </a:bodyPr>
          <a:lstStyle/>
          <a:p>
            <a:pPr algn="ctr"/>
            <a:r>
              <a:rPr lang="en-US" b="1" dirty="0">
                <a:latin typeface="Helvetica" pitchFamily="2" charset="0"/>
              </a:rPr>
              <a:t>The department offers the classes I need to fulfill program requirements.</a:t>
            </a:r>
          </a:p>
        </p:txBody>
      </p:sp>
      <p:pic>
        <p:nvPicPr>
          <p:cNvPr id="3" name="Picture 2">
            <a:extLst>
              <a:ext uri="{FF2B5EF4-FFF2-40B4-BE49-F238E27FC236}">
                <a16:creationId xmlns:a16="http://schemas.microsoft.com/office/drawing/2014/main" id="{572265DD-7E0D-4E49-9014-7EA70924BC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781" y="1250546"/>
            <a:ext cx="10560050" cy="6064654"/>
          </a:xfrm>
          <a:prstGeom prst="rect">
            <a:avLst/>
          </a:prstGeom>
        </p:spPr>
      </p:pic>
      <p:sp>
        <p:nvSpPr>
          <p:cNvPr id="6" name="TextBox 5">
            <a:extLst>
              <a:ext uri="{FF2B5EF4-FFF2-40B4-BE49-F238E27FC236}">
                <a16:creationId xmlns:a16="http://schemas.microsoft.com/office/drawing/2014/main" id="{62F97B35-B687-5E40-8D8F-C0F1B41D7CFC}"/>
              </a:ext>
            </a:extLst>
          </p:cNvPr>
          <p:cNvSpPr txBox="1"/>
          <p:nvPr/>
        </p:nvSpPr>
        <p:spPr>
          <a:xfrm>
            <a:off x="1717884" y="7010400"/>
            <a:ext cx="9700091" cy="584775"/>
          </a:xfrm>
          <a:prstGeom prst="rect">
            <a:avLst/>
          </a:prstGeom>
          <a:solidFill>
            <a:schemeClr val="bg1"/>
          </a:solidFill>
        </p:spPr>
        <p:txBody>
          <a:bodyPr wrap="none" rtlCol="0">
            <a:spAutoFit/>
          </a:bodyPr>
          <a:lstStyle/>
          <a:p>
            <a:r>
              <a:rPr lang="en-US" sz="1600" b="1" dirty="0">
                <a:latin typeface="Helvetica" pitchFamily="2" charset="0"/>
              </a:rPr>
              <a:t>Strongly disagree	          Disagree	        Neither agree 	                Agree	           Strongly agree</a:t>
            </a:r>
          </a:p>
          <a:p>
            <a:r>
              <a:rPr lang="en-US" sz="1600" b="1" dirty="0">
                <a:latin typeface="Helvetica" pitchFamily="2" charset="0"/>
              </a:rPr>
              <a:t>  				         nor disagree </a:t>
            </a:r>
          </a:p>
        </p:txBody>
      </p:sp>
      <p:sp>
        <p:nvSpPr>
          <p:cNvPr id="8" name="TextBox 7">
            <a:extLst>
              <a:ext uri="{FF2B5EF4-FFF2-40B4-BE49-F238E27FC236}">
                <a16:creationId xmlns:a16="http://schemas.microsoft.com/office/drawing/2014/main" id="{F17E2EF2-AAD8-6640-A85F-59DDA6837C7B}"/>
              </a:ext>
            </a:extLst>
          </p:cNvPr>
          <p:cNvSpPr txBox="1"/>
          <p:nvPr/>
        </p:nvSpPr>
        <p:spPr>
          <a:xfrm rot="16200000">
            <a:off x="221420" y="4088226"/>
            <a:ext cx="1809406" cy="338554"/>
          </a:xfrm>
          <a:prstGeom prst="rect">
            <a:avLst/>
          </a:prstGeom>
          <a:solidFill>
            <a:schemeClr val="bg1"/>
          </a:solidFill>
        </p:spPr>
        <p:txBody>
          <a:bodyPr wrap="none" rtlCol="0">
            <a:spAutoFit/>
          </a:bodyPr>
          <a:lstStyle/>
          <a:p>
            <a:r>
              <a:rPr lang="en-US" sz="1600" b="1" dirty="0">
                <a:latin typeface="Helvetica" pitchFamily="2" charset="0"/>
              </a:rPr>
              <a:t>Total Responses</a:t>
            </a:r>
          </a:p>
        </p:txBody>
      </p:sp>
      <p:sp>
        <p:nvSpPr>
          <p:cNvPr id="9" name="TextBox 8">
            <a:extLst>
              <a:ext uri="{FF2B5EF4-FFF2-40B4-BE49-F238E27FC236}">
                <a16:creationId xmlns:a16="http://schemas.microsoft.com/office/drawing/2014/main" id="{3A496DFF-A107-584D-945A-531842D49932}"/>
              </a:ext>
            </a:extLst>
          </p:cNvPr>
          <p:cNvSpPr txBox="1"/>
          <p:nvPr/>
        </p:nvSpPr>
        <p:spPr>
          <a:xfrm>
            <a:off x="2514600" y="4823652"/>
            <a:ext cx="412292" cy="338554"/>
          </a:xfrm>
          <a:prstGeom prst="rect">
            <a:avLst/>
          </a:prstGeom>
          <a:noFill/>
        </p:spPr>
        <p:txBody>
          <a:bodyPr wrap="square" rtlCol="0">
            <a:spAutoFit/>
          </a:bodyPr>
          <a:lstStyle/>
          <a:p>
            <a:pPr algn="ctr"/>
            <a:r>
              <a:rPr lang="en-US" sz="1600" b="1" dirty="0">
                <a:latin typeface="Helvetica" pitchFamily="2" charset="0"/>
              </a:rPr>
              <a:t>5</a:t>
            </a:r>
          </a:p>
        </p:txBody>
      </p:sp>
      <p:sp>
        <p:nvSpPr>
          <p:cNvPr id="10" name="TextBox 9">
            <a:extLst>
              <a:ext uri="{FF2B5EF4-FFF2-40B4-BE49-F238E27FC236}">
                <a16:creationId xmlns:a16="http://schemas.microsoft.com/office/drawing/2014/main" id="{89EFB746-00A1-8D43-A1F4-B68FE8AD0CE4}"/>
              </a:ext>
            </a:extLst>
          </p:cNvPr>
          <p:cNvSpPr txBox="1"/>
          <p:nvPr/>
        </p:nvSpPr>
        <p:spPr>
          <a:xfrm>
            <a:off x="4419600" y="1905000"/>
            <a:ext cx="412292" cy="338554"/>
          </a:xfrm>
          <a:prstGeom prst="rect">
            <a:avLst/>
          </a:prstGeom>
          <a:noFill/>
        </p:spPr>
        <p:txBody>
          <a:bodyPr wrap="square" rtlCol="0">
            <a:spAutoFit/>
          </a:bodyPr>
          <a:lstStyle/>
          <a:p>
            <a:pPr algn="ctr"/>
            <a:r>
              <a:rPr lang="en-US" sz="1600" b="1" dirty="0">
                <a:latin typeface="Helvetica" pitchFamily="2" charset="0"/>
              </a:rPr>
              <a:t>14</a:t>
            </a:r>
          </a:p>
        </p:txBody>
      </p:sp>
      <p:sp>
        <p:nvSpPr>
          <p:cNvPr id="11" name="TextBox 10">
            <a:extLst>
              <a:ext uri="{FF2B5EF4-FFF2-40B4-BE49-F238E27FC236}">
                <a16:creationId xmlns:a16="http://schemas.microsoft.com/office/drawing/2014/main" id="{7019549B-0508-FE4A-84D9-498013FC91C5}"/>
              </a:ext>
            </a:extLst>
          </p:cNvPr>
          <p:cNvSpPr txBox="1"/>
          <p:nvPr/>
        </p:nvSpPr>
        <p:spPr>
          <a:xfrm>
            <a:off x="6369508" y="2895600"/>
            <a:ext cx="412292" cy="338554"/>
          </a:xfrm>
          <a:prstGeom prst="rect">
            <a:avLst/>
          </a:prstGeom>
          <a:noFill/>
        </p:spPr>
        <p:txBody>
          <a:bodyPr wrap="square" rtlCol="0">
            <a:spAutoFit/>
          </a:bodyPr>
          <a:lstStyle/>
          <a:p>
            <a:pPr algn="ctr"/>
            <a:r>
              <a:rPr lang="en-US" sz="1600" b="1" dirty="0">
                <a:latin typeface="Helvetica" pitchFamily="2" charset="0"/>
              </a:rPr>
              <a:t>11</a:t>
            </a:r>
          </a:p>
        </p:txBody>
      </p:sp>
      <p:sp>
        <p:nvSpPr>
          <p:cNvPr id="12" name="TextBox 11">
            <a:extLst>
              <a:ext uri="{FF2B5EF4-FFF2-40B4-BE49-F238E27FC236}">
                <a16:creationId xmlns:a16="http://schemas.microsoft.com/office/drawing/2014/main" id="{08AE3931-2503-D248-AC98-4FE9BED280B4}"/>
              </a:ext>
            </a:extLst>
          </p:cNvPr>
          <p:cNvSpPr txBox="1"/>
          <p:nvPr/>
        </p:nvSpPr>
        <p:spPr>
          <a:xfrm>
            <a:off x="8274508" y="1295400"/>
            <a:ext cx="412292" cy="338554"/>
          </a:xfrm>
          <a:prstGeom prst="rect">
            <a:avLst/>
          </a:prstGeom>
          <a:noFill/>
        </p:spPr>
        <p:txBody>
          <a:bodyPr wrap="square" rtlCol="0">
            <a:spAutoFit/>
          </a:bodyPr>
          <a:lstStyle/>
          <a:p>
            <a:pPr algn="ctr"/>
            <a:r>
              <a:rPr lang="en-US" sz="1600" b="1" dirty="0">
                <a:latin typeface="Helvetica" pitchFamily="2" charset="0"/>
              </a:rPr>
              <a:t>16</a:t>
            </a:r>
          </a:p>
        </p:txBody>
      </p:sp>
      <p:sp>
        <p:nvSpPr>
          <p:cNvPr id="13" name="TextBox 12">
            <a:extLst>
              <a:ext uri="{FF2B5EF4-FFF2-40B4-BE49-F238E27FC236}">
                <a16:creationId xmlns:a16="http://schemas.microsoft.com/office/drawing/2014/main" id="{880D847A-D19A-754E-97CE-4B10156FAB3C}"/>
              </a:ext>
            </a:extLst>
          </p:cNvPr>
          <p:cNvSpPr txBox="1"/>
          <p:nvPr/>
        </p:nvSpPr>
        <p:spPr>
          <a:xfrm>
            <a:off x="10255708" y="3200400"/>
            <a:ext cx="412292" cy="338554"/>
          </a:xfrm>
          <a:prstGeom prst="rect">
            <a:avLst/>
          </a:prstGeom>
          <a:noFill/>
        </p:spPr>
        <p:txBody>
          <a:bodyPr wrap="square" rtlCol="0">
            <a:spAutoFit/>
          </a:bodyPr>
          <a:lstStyle/>
          <a:p>
            <a:pPr algn="ctr"/>
            <a:r>
              <a:rPr lang="en-US" sz="1600" b="1" dirty="0">
                <a:latin typeface="Helvetica" pitchFamily="2" charset="0"/>
              </a:rPr>
              <a:t>10</a:t>
            </a:r>
          </a:p>
        </p:txBody>
      </p:sp>
    </p:spTree>
    <p:extLst>
      <p:ext uri="{BB962C8B-B14F-4D97-AF65-F5344CB8AC3E}">
        <p14:creationId xmlns:p14="http://schemas.microsoft.com/office/powerpoint/2010/main" val="1682861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19FD24-D4C8-974F-A53D-C2FB392F6083}"/>
              </a:ext>
            </a:extLst>
          </p:cNvPr>
          <p:cNvSpPr txBox="1"/>
          <p:nvPr/>
        </p:nvSpPr>
        <p:spPr>
          <a:xfrm>
            <a:off x="3115625" y="536448"/>
            <a:ext cx="6558206" cy="369332"/>
          </a:xfrm>
          <a:prstGeom prst="rect">
            <a:avLst/>
          </a:prstGeom>
          <a:noFill/>
        </p:spPr>
        <p:txBody>
          <a:bodyPr wrap="none" rtlCol="0">
            <a:spAutoFit/>
          </a:bodyPr>
          <a:lstStyle/>
          <a:p>
            <a:pPr algn="ctr"/>
            <a:r>
              <a:rPr lang="en-US" b="1" dirty="0">
                <a:latin typeface="Helvetica" pitchFamily="2" charset="0"/>
              </a:rPr>
              <a:t>I have been prepared to pursue a job outside of academia.</a:t>
            </a:r>
          </a:p>
        </p:txBody>
      </p:sp>
      <p:pic>
        <p:nvPicPr>
          <p:cNvPr id="4" name="Picture 3">
            <a:extLst>
              <a:ext uri="{FF2B5EF4-FFF2-40B4-BE49-F238E27FC236}">
                <a16:creationId xmlns:a16="http://schemas.microsoft.com/office/drawing/2014/main" id="{547FE97B-C620-AD44-9F93-3607D71183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553" y="1066800"/>
            <a:ext cx="10928350" cy="6421113"/>
          </a:xfrm>
          <a:prstGeom prst="rect">
            <a:avLst/>
          </a:prstGeom>
        </p:spPr>
      </p:pic>
      <p:sp>
        <p:nvSpPr>
          <p:cNvPr id="6" name="TextBox 5">
            <a:extLst>
              <a:ext uri="{FF2B5EF4-FFF2-40B4-BE49-F238E27FC236}">
                <a16:creationId xmlns:a16="http://schemas.microsoft.com/office/drawing/2014/main" id="{358C6C09-A718-0243-8DDE-4C156812EAB4}"/>
              </a:ext>
            </a:extLst>
          </p:cNvPr>
          <p:cNvSpPr txBox="1"/>
          <p:nvPr/>
        </p:nvSpPr>
        <p:spPr>
          <a:xfrm>
            <a:off x="1752600" y="7162800"/>
            <a:ext cx="9757799" cy="584775"/>
          </a:xfrm>
          <a:prstGeom prst="rect">
            <a:avLst/>
          </a:prstGeom>
          <a:solidFill>
            <a:schemeClr val="bg1"/>
          </a:solidFill>
        </p:spPr>
        <p:txBody>
          <a:bodyPr wrap="none" rtlCol="0">
            <a:spAutoFit/>
          </a:bodyPr>
          <a:lstStyle/>
          <a:p>
            <a:r>
              <a:rPr lang="en-US" sz="1600" b="1" dirty="0">
                <a:latin typeface="Helvetica" pitchFamily="2" charset="0"/>
              </a:rPr>
              <a:t>Strongly disagree	         Disagree	       Neither agree 	                 Agree	             Strongly agree</a:t>
            </a:r>
          </a:p>
          <a:p>
            <a:r>
              <a:rPr lang="en-US" sz="1600" b="1" dirty="0">
                <a:latin typeface="Helvetica" pitchFamily="2" charset="0"/>
              </a:rPr>
              <a:t>  				        nor disagree</a:t>
            </a:r>
          </a:p>
        </p:txBody>
      </p:sp>
      <p:sp>
        <p:nvSpPr>
          <p:cNvPr id="7" name="TextBox 6">
            <a:extLst>
              <a:ext uri="{FF2B5EF4-FFF2-40B4-BE49-F238E27FC236}">
                <a16:creationId xmlns:a16="http://schemas.microsoft.com/office/drawing/2014/main" id="{78EC57B7-7A6E-314A-8380-ACCEDC18D4ED}"/>
              </a:ext>
            </a:extLst>
          </p:cNvPr>
          <p:cNvSpPr txBox="1"/>
          <p:nvPr/>
        </p:nvSpPr>
        <p:spPr>
          <a:xfrm rot="16200000">
            <a:off x="25850" y="4108079"/>
            <a:ext cx="1809406" cy="338554"/>
          </a:xfrm>
          <a:prstGeom prst="rect">
            <a:avLst/>
          </a:prstGeom>
          <a:solidFill>
            <a:schemeClr val="bg1"/>
          </a:solidFill>
        </p:spPr>
        <p:txBody>
          <a:bodyPr wrap="none" rtlCol="0">
            <a:spAutoFit/>
          </a:bodyPr>
          <a:lstStyle/>
          <a:p>
            <a:r>
              <a:rPr lang="en-US" sz="1600" b="1" dirty="0">
                <a:latin typeface="Helvetica" pitchFamily="2" charset="0"/>
              </a:rPr>
              <a:t>Total Responses</a:t>
            </a:r>
          </a:p>
        </p:txBody>
      </p:sp>
      <p:sp>
        <p:nvSpPr>
          <p:cNvPr id="5" name="Rectangle 4">
            <a:extLst>
              <a:ext uri="{FF2B5EF4-FFF2-40B4-BE49-F238E27FC236}">
                <a16:creationId xmlns:a16="http://schemas.microsoft.com/office/drawing/2014/main" id="{EF908C76-12C7-AE4C-A5B3-1F77D4C36748}"/>
              </a:ext>
            </a:extLst>
          </p:cNvPr>
          <p:cNvSpPr/>
          <p:nvPr/>
        </p:nvSpPr>
        <p:spPr>
          <a:xfrm>
            <a:off x="7787332" y="1483311"/>
            <a:ext cx="3723067" cy="2308324"/>
          </a:xfrm>
          <a:prstGeom prst="rect">
            <a:avLst/>
          </a:prstGeom>
          <a:solidFill>
            <a:schemeClr val="bg1"/>
          </a:solidFill>
          <a:ln w="57150">
            <a:solidFill>
              <a:srgbClr val="566A5B"/>
            </a:solidFill>
          </a:ln>
        </p:spPr>
        <p:txBody>
          <a:bodyPr wrap="square">
            <a:spAutoFit/>
          </a:bodyPr>
          <a:lstStyle/>
          <a:p>
            <a:pPr algn="ctr"/>
            <a:r>
              <a:rPr lang="en-US" dirty="0">
                <a:latin typeface="Helvetica" pitchFamily="2" charset="0"/>
              </a:rPr>
              <a:t>“Academic jobs are so competitive, I think we need more career guidance and </a:t>
            </a:r>
            <a:r>
              <a:rPr lang="en-US" b="1" dirty="0">
                <a:latin typeface="Helvetica" pitchFamily="2" charset="0"/>
              </a:rPr>
              <a:t>training for jobs outside of academia</a:t>
            </a:r>
            <a:r>
              <a:rPr lang="en-US" dirty="0">
                <a:latin typeface="Helvetica" pitchFamily="2" charset="0"/>
              </a:rPr>
              <a:t>.”</a:t>
            </a:r>
          </a:p>
          <a:p>
            <a:pPr algn="ctr"/>
            <a:endParaRPr lang="en-US" dirty="0">
              <a:latin typeface="Helvetica" pitchFamily="2" charset="0"/>
            </a:endParaRPr>
          </a:p>
          <a:p>
            <a:pPr algn="ctr"/>
            <a:r>
              <a:rPr lang="en-US" dirty="0">
                <a:latin typeface="Helvetica" pitchFamily="2" charset="0"/>
              </a:rPr>
              <a:t>“[</a:t>
            </a:r>
            <a:r>
              <a:rPr lang="en-US" b="1" dirty="0">
                <a:latin typeface="Helvetica" pitchFamily="2" charset="0"/>
              </a:rPr>
              <a:t>COVID-19</a:t>
            </a:r>
            <a:r>
              <a:rPr lang="en-US" dirty="0">
                <a:latin typeface="Helvetica" pitchFamily="2" charset="0"/>
              </a:rPr>
              <a:t>] makes me unsure of what the </a:t>
            </a:r>
            <a:r>
              <a:rPr lang="en-US" b="1" dirty="0">
                <a:latin typeface="Helvetica" pitchFamily="2" charset="0"/>
              </a:rPr>
              <a:t>job market </a:t>
            </a:r>
            <a:r>
              <a:rPr lang="en-US" dirty="0">
                <a:latin typeface="Helvetica" pitchFamily="2" charset="0"/>
              </a:rPr>
              <a:t>will be like after graduating.”</a:t>
            </a:r>
          </a:p>
        </p:txBody>
      </p:sp>
      <p:sp>
        <p:nvSpPr>
          <p:cNvPr id="9" name="TextBox 8">
            <a:extLst>
              <a:ext uri="{FF2B5EF4-FFF2-40B4-BE49-F238E27FC236}">
                <a16:creationId xmlns:a16="http://schemas.microsoft.com/office/drawing/2014/main" id="{5B093CFB-B19E-F74C-A455-1D32C5DB927C}"/>
              </a:ext>
            </a:extLst>
          </p:cNvPr>
          <p:cNvSpPr txBox="1"/>
          <p:nvPr/>
        </p:nvSpPr>
        <p:spPr>
          <a:xfrm>
            <a:off x="2362200" y="2709446"/>
            <a:ext cx="412292" cy="338554"/>
          </a:xfrm>
          <a:prstGeom prst="rect">
            <a:avLst/>
          </a:prstGeom>
          <a:noFill/>
        </p:spPr>
        <p:txBody>
          <a:bodyPr wrap="square" rtlCol="0">
            <a:spAutoFit/>
          </a:bodyPr>
          <a:lstStyle/>
          <a:p>
            <a:pPr algn="ctr"/>
            <a:r>
              <a:rPr lang="en-US" sz="1600" b="1" dirty="0">
                <a:latin typeface="Helvetica" pitchFamily="2" charset="0"/>
              </a:rPr>
              <a:t>12</a:t>
            </a:r>
          </a:p>
        </p:txBody>
      </p:sp>
      <p:sp>
        <p:nvSpPr>
          <p:cNvPr id="11" name="TextBox 10">
            <a:extLst>
              <a:ext uri="{FF2B5EF4-FFF2-40B4-BE49-F238E27FC236}">
                <a16:creationId xmlns:a16="http://schemas.microsoft.com/office/drawing/2014/main" id="{F9B2DA24-8683-174A-96EC-74743E2795B4}"/>
              </a:ext>
            </a:extLst>
          </p:cNvPr>
          <p:cNvSpPr txBox="1"/>
          <p:nvPr/>
        </p:nvSpPr>
        <p:spPr>
          <a:xfrm>
            <a:off x="4388308" y="1109246"/>
            <a:ext cx="412292" cy="338554"/>
          </a:xfrm>
          <a:prstGeom prst="rect">
            <a:avLst/>
          </a:prstGeom>
          <a:noFill/>
        </p:spPr>
        <p:txBody>
          <a:bodyPr wrap="square" rtlCol="0">
            <a:spAutoFit/>
          </a:bodyPr>
          <a:lstStyle/>
          <a:p>
            <a:pPr algn="ctr"/>
            <a:r>
              <a:rPr lang="en-US" sz="1600" b="1" dirty="0">
                <a:latin typeface="Helvetica" pitchFamily="2" charset="0"/>
              </a:rPr>
              <a:t>17</a:t>
            </a:r>
          </a:p>
        </p:txBody>
      </p:sp>
      <p:sp>
        <p:nvSpPr>
          <p:cNvPr id="12" name="TextBox 11">
            <a:extLst>
              <a:ext uri="{FF2B5EF4-FFF2-40B4-BE49-F238E27FC236}">
                <a16:creationId xmlns:a16="http://schemas.microsoft.com/office/drawing/2014/main" id="{9750BD39-ABB5-8F4B-A784-80B149CF8EB2}"/>
              </a:ext>
            </a:extLst>
          </p:cNvPr>
          <p:cNvSpPr txBox="1"/>
          <p:nvPr/>
        </p:nvSpPr>
        <p:spPr>
          <a:xfrm>
            <a:off x="6369508" y="1414046"/>
            <a:ext cx="412292" cy="338554"/>
          </a:xfrm>
          <a:prstGeom prst="rect">
            <a:avLst/>
          </a:prstGeom>
          <a:noFill/>
        </p:spPr>
        <p:txBody>
          <a:bodyPr wrap="square" rtlCol="0">
            <a:spAutoFit/>
          </a:bodyPr>
          <a:lstStyle/>
          <a:p>
            <a:pPr algn="ctr"/>
            <a:r>
              <a:rPr lang="en-US" sz="1600" b="1" dirty="0">
                <a:latin typeface="Helvetica" pitchFamily="2" charset="0"/>
              </a:rPr>
              <a:t>16</a:t>
            </a:r>
          </a:p>
        </p:txBody>
      </p:sp>
      <p:sp>
        <p:nvSpPr>
          <p:cNvPr id="13" name="TextBox 12">
            <a:extLst>
              <a:ext uri="{FF2B5EF4-FFF2-40B4-BE49-F238E27FC236}">
                <a16:creationId xmlns:a16="http://schemas.microsoft.com/office/drawing/2014/main" id="{FC22B6E3-3336-7944-844C-845CCEF6A677}"/>
              </a:ext>
            </a:extLst>
          </p:cNvPr>
          <p:cNvSpPr txBox="1"/>
          <p:nvPr/>
        </p:nvSpPr>
        <p:spPr>
          <a:xfrm>
            <a:off x="8382000" y="4004846"/>
            <a:ext cx="412292" cy="338554"/>
          </a:xfrm>
          <a:prstGeom prst="rect">
            <a:avLst/>
          </a:prstGeom>
          <a:noFill/>
        </p:spPr>
        <p:txBody>
          <a:bodyPr wrap="square" rtlCol="0">
            <a:spAutoFit/>
          </a:bodyPr>
          <a:lstStyle/>
          <a:p>
            <a:pPr algn="ctr"/>
            <a:r>
              <a:rPr lang="en-US" sz="1600" b="1" dirty="0">
                <a:latin typeface="Helvetica" pitchFamily="2" charset="0"/>
              </a:rPr>
              <a:t>8</a:t>
            </a:r>
          </a:p>
        </p:txBody>
      </p:sp>
      <p:sp>
        <p:nvSpPr>
          <p:cNvPr id="14" name="TextBox 13">
            <a:extLst>
              <a:ext uri="{FF2B5EF4-FFF2-40B4-BE49-F238E27FC236}">
                <a16:creationId xmlns:a16="http://schemas.microsoft.com/office/drawing/2014/main" id="{782A7C99-F212-1E44-8D17-BAB657000B32}"/>
              </a:ext>
            </a:extLst>
          </p:cNvPr>
          <p:cNvSpPr txBox="1"/>
          <p:nvPr/>
        </p:nvSpPr>
        <p:spPr>
          <a:xfrm>
            <a:off x="10363200" y="5909846"/>
            <a:ext cx="412292" cy="338554"/>
          </a:xfrm>
          <a:prstGeom prst="rect">
            <a:avLst/>
          </a:prstGeom>
          <a:noFill/>
        </p:spPr>
        <p:txBody>
          <a:bodyPr wrap="square" rtlCol="0">
            <a:spAutoFit/>
          </a:bodyPr>
          <a:lstStyle/>
          <a:p>
            <a:pPr algn="ctr"/>
            <a:r>
              <a:rPr lang="en-US" sz="1600" b="1" dirty="0">
                <a:latin typeface="Helvetica" pitchFamily="2" charset="0"/>
              </a:rPr>
              <a:t>2</a:t>
            </a:r>
          </a:p>
        </p:txBody>
      </p:sp>
    </p:spTree>
    <p:extLst>
      <p:ext uri="{BB962C8B-B14F-4D97-AF65-F5344CB8AC3E}">
        <p14:creationId xmlns:p14="http://schemas.microsoft.com/office/powerpoint/2010/main" val="3275553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4D86-3206-4BCF-8FBD-39C827AB8E39}"/>
              </a:ext>
            </a:extLst>
          </p:cNvPr>
          <p:cNvSpPr>
            <a:spLocks noGrp="1"/>
          </p:cNvSpPr>
          <p:nvPr>
            <p:ph type="ctrTitle"/>
          </p:nvPr>
        </p:nvSpPr>
        <p:spPr>
          <a:xfrm>
            <a:off x="960120" y="3055203"/>
            <a:ext cx="10881360" cy="830997"/>
          </a:xfrm>
        </p:spPr>
        <p:txBody>
          <a:bodyPr/>
          <a:lstStyle/>
          <a:p>
            <a:pPr algn="ctr"/>
            <a:r>
              <a:rPr lang="en-US" sz="5400" dirty="0">
                <a:latin typeface="Helvetica" pitchFamily="2" charset="0"/>
              </a:rPr>
              <a:t>Safety and Harassment</a:t>
            </a:r>
          </a:p>
        </p:txBody>
      </p:sp>
    </p:spTree>
    <p:extLst>
      <p:ext uri="{BB962C8B-B14F-4D97-AF65-F5344CB8AC3E}">
        <p14:creationId xmlns:p14="http://schemas.microsoft.com/office/powerpoint/2010/main" val="1472952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A01519-6736-1045-BC1D-7634D16C8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553" y="1219200"/>
            <a:ext cx="11182350" cy="6408989"/>
          </a:xfrm>
          <a:prstGeom prst="rect">
            <a:avLst/>
          </a:prstGeom>
        </p:spPr>
      </p:pic>
      <p:sp>
        <p:nvSpPr>
          <p:cNvPr id="7" name="TextBox 6">
            <a:extLst>
              <a:ext uri="{FF2B5EF4-FFF2-40B4-BE49-F238E27FC236}">
                <a16:creationId xmlns:a16="http://schemas.microsoft.com/office/drawing/2014/main" id="{D6F30C68-C13E-D14F-8681-C5702829937E}"/>
              </a:ext>
            </a:extLst>
          </p:cNvPr>
          <p:cNvSpPr txBox="1"/>
          <p:nvPr/>
        </p:nvSpPr>
        <p:spPr>
          <a:xfrm>
            <a:off x="3615772" y="536448"/>
            <a:ext cx="5557933" cy="369332"/>
          </a:xfrm>
          <a:prstGeom prst="rect">
            <a:avLst/>
          </a:prstGeom>
          <a:noFill/>
        </p:spPr>
        <p:txBody>
          <a:bodyPr wrap="none" rtlCol="0">
            <a:spAutoFit/>
          </a:bodyPr>
          <a:lstStyle/>
          <a:p>
            <a:pPr algn="ctr"/>
            <a:r>
              <a:rPr lang="en-US" b="1" dirty="0">
                <a:latin typeface="Helvetica" pitchFamily="2" charset="0"/>
              </a:rPr>
              <a:t>I have been sexually harassed in the department.</a:t>
            </a:r>
          </a:p>
        </p:txBody>
      </p:sp>
      <p:sp>
        <p:nvSpPr>
          <p:cNvPr id="4" name="Rectangle 3">
            <a:extLst>
              <a:ext uri="{FF2B5EF4-FFF2-40B4-BE49-F238E27FC236}">
                <a16:creationId xmlns:a16="http://schemas.microsoft.com/office/drawing/2014/main" id="{70180F9B-88AA-7E41-9743-6690C2CD9219}"/>
              </a:ext>
            </a:extLst>
          </p:cNvPr>
          <p:cNvSpPr/>
          <p:nvPr/>
        </p:nvSpPr>
        <p:spPr>
          <a:xfrm>
            <a:off x="4648200" y="2743200"/>
            <a:ext cx="5943600" cy="1200329"/>
          </a:xfrm>
          <a:prstGeom prst="rect">
            <a:avLst/>
          </a:prstGeom>
          <a:solidFill>
            <a:schemeClr val="bg1"/>
          </a:solidFill>
          <a:ln w="57150">
            <a:solidFill>
              <a:srgbClr val="00A08A"/>
            </a:solidFill>
          </a:ln>
        </p:spPr>
        <p:txBody>
          <a:bodyPr wrap="square">
            <a:spAutoFit/>
          </a:bodyPr>
          <a:lstStyle/>
          <a:p>
            <a:pPr algn="ctr"/>
            <a:r>
              <a:rPr lang="en-US" dirty="0">
                <a:latin typeface="Helvetica" pitchFamily="2" charset="0"/>
              </a:rPr>
              <a:t>“…I marked ‘Rarely’ for the sexual harassment questions but it feels like </a:t>
            </a:r>
            <a:r>
              <a:rPr lang="en-US" b="1" dirty="0">
                <a:latin typeface="Helvetica" pitchFamily="2" charset="0"/>
              </a:rPr>
              <a:t>the fact that I’ve experienced that at all (with seemingly very few consequences to the perpetrator) is not OK</a:t>
            </a:r>
            <a:r>
              <a:rPr lang="en-US" dirty="0">
                <a:latin typeface="Helvetica" pitchFamily="2" charset="0"/>
              </a:rPr>
              <a:t>.”</a:t>
            </a:r>
          </a:p>
        </p:txBody>
      </p:sp>
      <p:sp>
        <p:nvSpPr>
          <p:cNvPr id="5" name="TextBox 4">
            <a:extLst>
              <a:ext uri="{FF2B5EF4-FFF2-40B4-BE49-F238E27FC236}">
                <a16:creationId xmlns:a16="http://schemas.microsoft.com/office/drawing/2014/main" id="{E4FCBA3C-1AF5-3D42-A1F3-409A5A2866A7}"/>
              </a:ext>
            </a:extLst>
          </p:cNvPr>
          <p:cNvSpPr txBox="1"/>
          <p:nvPr/>
        </p:nvSpPr>
        <p:spPr>
          <a:xfrm>
            <a:off x="2133600" y="7289635"/>
            <a:ext cx="9501832" cy="338554"/>
          </a:xfrm>
          <a:prstGeom prst="rect">
            <a:avLst/>
          </a:prstGeom>
          <a:solidFill>
            <a:schemeClr val="bg1"/>
          </a:solidFill>
        </p:spPr>
        <p:txBody>
          <a:bodyPr wrap="none" rtlCol="0">
            <a:spAutoFit/>
          </a:bodyPr>
          <a:lstStyle/>
          <a:p>
            <a:r>
              <a:rPr lang="en-US" sz="1600" b="1" dirty="0">
                <a:latin typeface="Helvetica" pitchFamily="2" charset="0"/>
              </a:rPr>
              <a:t>Never		   Rarely		   Sometimes	            Often	         All of the time</a:t>
            </a:r>
          </a:p>
        </p:txBody>
      </p:sp>
      <p:sp>
        <p:nvSpPr>
          <p:cNvPr id="8" name="TextBox 7">
            <a:extLst>
              <a:ext uri="{FF2B5EF4-FFF2-40B4-BE49-F238E27FC236}">
                <a16:creationId xmlns:a16="http://schemas.microsoft.com/office/drawing/2014/main" id="{7DA87202-0651-2049-B4E7-937020D0BB63}"/>
              </a:ext>
            </a:extLst>
          </p:cNvPr>
          <p:cNvSpPr txBox="1"/>
          <p:nvPr/>
        </p:nvSpPr>
        <p:spPr>
          <a:xfrm rot="16200000">
            <a:off x="-83380" y="4088226"/>
            <a:ext cx="1809406" cy="338554"/>
          </a:xfrm>
          <a:prstGeom prst="rect">
            <a:avLst/>
          </a:prstGeom>
          <a:solidFill>
            <a:schemeClr val="bg1"/>
          </a:solidFill>
        </p:spPr>
        <p:txBody>
          <a:bodyPr wrap="none" rtlCol="0">
            <a:spAutoFit/>
          </a:bodyPr>
          <a:lstStyle/>
          <a:p>
            <a:r>
              <a:rPr lang="en-US" sz="1600" b="1" dirty="0">
                <a:latin typeface="Helvetica" pitchFamily="2" charset="0"/>
              </a:rPr>
              <a:t>Total Responses</a:t>
            </a:r>
          </a:p>
        </p:txBody>
      </p:sp>
      <p:sp>
        <p:nvSpPr>
          <p:cNvPr id="9" name="TextBox 8">
            <a:extLst>
              <a:ext uri="{FF2B5EF4-FFF2-40B4-BE49-F238E27FC236}">
                <a16:creationId xmlns:a16="http://schemas.microsoft.com/office/drawing/2014/main" id="{E9C5B28F-B74C-1A4B-9538-93D8F8A7B3ED}"/>
              </a:ext>
            </a:extLst>
          </p:cNvPr>
          <p:cNvSpPr txBox="1"/>
          <p:nvPr/>
        </p:nvSpPr>
        <p:spPr>
          <a:xfrm>
            <a:off x="2286000" y="1219200"/>
            <a:ext cx="412292" cy="338554"/>
          </a:xfrm>
          <a:prstGeom prst="rect">
            <a:avLst/>
          </a:prstGeom>
          <a:noFill/>
        </p:spPr>
        <p:txBody>
          <a:bodyPr wrap="square" rtlCol="0">
            <a:spAutoFit/>
          </a:bodyPr>
          <a:lstStyle/>
          <a:p>
            <a:pPr algn="ctr"/>
            <a:r>
              <a:rPr lang="en-US" sz="1600" b="1" dirty="0">
                <a:latin typeface="Helvetica" pitchFamily="2" charset="0"/>
              </a:rPr>
              <a:t>52</a:t>
            </a:r>
          </a:p>
        </p:txBody>
      </p:sp>
      <p:sp>
        <p:nvSpPr>
          <p:cNvPr id="10" name="TextBox 9">
            <a:extLst>
              <a:ext uri="{FF2B5EF4-FFF2-40B4-BE49-F238E27FC236}">
                <a16:creationId xmlns:a16="http://schemas.microsoft.com/office/drawing/2014/main" id="{C394C36A-75D4-C947-9AE7-7F9A049387FB}"/>
              </a:ext>
            </a:extLst>
          </p:cNvPr>
          <p:cNvSpPr txBox="1"/>
          <p:nvPr/>
        </p:nvSpPr>
        <p:spPr>
          <a:xfrm>
            <a:off x="4305696" y="6367046"/>
            <a:ext cx="412292" cy="338554"/>
          </a:xfrm>
          <a:prstGeom prst="rect">
            <a:avLst/>
          </a:prstGeom>
          <a:noFill/>
        </p:spPr>
        <p:txBody>
          <a:bodyPr wrap="square" rtlCol="0">
            <a:spAutoFit/>
          </a:bodyPr>
          <a:lstStyle/>
          <a:p>
            <a:pPr algn="ctr"/>
            <a:r>
              <a:rPr lang="en-US" sz="1600" b="1" dirty="0">
                <a:latin typeface="Helvetica" pitchFamily="2" charset="0"/>
              </a:rPr>
              <a:t>3</a:t>
            </a:r>
          </a:p>
        </p:txBody>
      </p:sp>
      <p:sp>
        <p:nvSpPr>
          <p:cNvPr id="11" name="TextBox 10">
            <a:extLst>
              <a:ext uri="{FF2B5EF4-FFF2-40B4-BE49-F238E27FC236}">
                <a16:creationId xmlns:a16="http://schemas.microsoft.com/office/drawing/2014/main" id="{1D0D5DE0-F2FC-EA45-805A-E978FC9ED7BC}"/>
              </a:ext>
            </a:extLst>
          </p:cNvPr>
          <p:cNvSpPr txBox="1"/>
          <p:nvPr/>
        </p:nvSpPr>
        <p:spPr>
          <a:xfrm>
            <a:off x="6400800" y="6595646"/>
            <a:ext cx="412292" cy="338554"/>
          </a:xfrm>
          <a:prstGeom prst="rect">
            <a:avLst/>
          </a:prstGeom>
          <a:noFill/>
        </p:spPr>
        <p:txBody>
          <a:bodyPr wrap="square" rtlCol="0">
            <a:spAutoFit/>
          </a:bodyPr>
          <a:lstStyle/>
          <a:p>
            <a:pPr algn="ctr"/>
            <a:r>
              <a:rPr lang="en-US" sz="1600" b="1" dirty="0">
                <a:latin typeface="Helvetica" pitchFamily="2" charset="0"/>
              </a:rPr>
              <a:t>1</a:t>
            </a:r>
          </a:p>
        </p:txBody>
      </p:sp>
    </p:spTree>
    <p:extLst>
      <p:ext uri="{BB962C8B-B14F-4D97-AF65-F5344CB8AC3E}">
        <p14:creationId xmlns:p14="http://schemas.microsoft.com/office/powerpoint/2010/main" val="1948626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9DDFA6-8798-3347-8787-A5B4F834D2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057" y="1253026"/>
            <a:ext cx="11115485" cy="6366974"/>
          </a:xfrm>
          <a:prstGeom prst="rect">
            <a:avLst/>
          </a:prstGeom>
        </p:spPr>
      </p:pic>
      <p:sp>
        <p:nvSpPr>
          <p:cNvPr id="7" name="TextBox 6">
            <a:extLst>
              <a:ext uri="{FF2B5EF4-FFF2-40B4-BE49-F238E27FC236}">
                <a16:creationId xmlns:a16="http://schemas.microsoft.com/office/drawing/2014/main" id="{D6F30C68-C13E-D14F-8681-C5702829937E}"/>
              </a:ext>
            </a:extLst>
          </p:cNvPr>
          <p:cNvSpPr txBox="1"/>
          <p:nvPr/>
        </p:nvSpPr>
        <p:spPr>
          <a:xfrm>
            <a:off x="1730657" y="536448"/>
            <a:ext cx="9328195" cy="369332"/>
          </a:xfrm>
          <a:prstGeom prst="rect">
            <a:avLst/>
          </a:prstGeom>
          <a:noFill/>
        </p:spPr>
        <p:txBody>
          <a:bodyPr wrap="none" rtlCol="0">
            <a:spAutoFit/>
          </a:bodyPr>
          <a:lstStyle/>
          <a:p>
            <a:pPr algn="ctr"/>
            <a:r>
              <a:rPr lang="en-US" b="1" dirty="0">
                <a:latin typeface="Helvetica" pitchFamily="2" charset="0"/>
              </a:rPr>
              <a:t>I have been concerned with my physical safety around members of the department.</a:t>
            </a:r>
          </a:p>
        </p:txBody>
      </p:sp>
      <p:sp>
        <p:nvSpPr>
          <p:cNvPr id="5" name="TextBox 4">
            <a:extLst>
              <a:ext uri="{FF2B5EF4-FFF2-40B4-BE49-F238E27FC236}">
                <a16:creationId xmlns:a16="http://schemas.microsoft.com/office/drawing/2014/main" id="{E4FCBA3C-1AF5-3D42-A1F3-409A5A2866A7}"/>
              </a:ext>
            </a:extLst>
          </p:cNvPr>
          <p:cNvSpPr txBox="1"/>
          <p:nvPr/>
        </p:nvSpPr>
        <p:spPr>
          <a:xfrm>
            <a:off x="2133600" y="7289635"/>
            <a:ext cx="9501832" cy="338554"/>
          </a:xfrm>
          <a:prstGeom prst="rect">
            <a:avLst/>
          </a:prstGeom>
          <a:solidFill>
            <a:schemeClr val="bg1"/>
          </a:solidFill>
        </p:spPr>
        <p:txBody>
          <a:bodyPr wrap="none" rtlCol="0">
            <a:spAutoFit/>
          </a:bodyPr>
          <a:lstStyle/>
          <a:p>
            <a:r>
              <a:rPr lang="en-US" sz="1600" b="1" dirty="0">
                <a:latin typeface="Helvetica" pitchFamily="2" charset="0"/>
              </a:rPr>
              <a:t>Never		   Rarely		   Sometimes	            Often	         All of the time</a:t>
            </a:r>
          </a:p>
        </p:txBody>
      </p:sp>
      <p:sp>
        <p:nvSpPr>
          <p:cNvPr id="8" name="TextBox 7">
            <a:extLst>
              <a:ext uri="{FF2B5EF4-FFF2-40B4-BE49-F238E27FC236}">
                <a16:creationId xmlns:a16="http://schemas.microsoft.com/office/drawing/2014/main" id="{7DA87202-0651-2049-B4E7-937020D0BB63}"/>
              </a:ext>
            </a:extLst>
          </p:cNvPr>
          <p:cNvSpPr txBox="1"/>
          <p:nvPr/>
        </p:nvSpPr>
        <p:spPr>
          <a:xfrm rot="16200000">
            <a:off x="-7180" y="4088226"/>
            <a:ext cx="1809406" cy="338554"/>
          </a:xfrm>
          <a:prstGeom prst="rect">
            <a:avLst/>
          </a:prstGeom>
          <a:solidFill>
            <a:schemeClr val="bg1"/>
          </a:solidFill>
        </p:spPr>
        <p:txBody>
          <a:bodyPr wrap="none" rtlCol="0">
            <a:spAutoFit/>
          </a:bodyPr>
          <a:lstStyle/>
          <a:p>
            <a:r>
              <a:rPr lang="en-US" sz="1600" b="1" dirty="0">
                <a:latin typeface="Helvetica" pitchFamily="2" charset="0"/>
              </a:rPr>
              <a:t>Total Responses</a:t>
            </a:r>
          </a:p>
        </p:txBody>
      </p:sp>
      <p:sp>
        <p:nvSpPr>
          <p:cNvPr id="9" name="TextBox 8">
            <a:extLst>
              <a:ext uri="{FF2B5EF4-FFF2-40B4-BE49-F238E27FC236}">
                <a16:creationId xmlns:a16="http://schemas.microsoft.com/office/drawing/2014/main" id="{E9C5B28F-B74C-1A4B-9538-93D8F8A7B3ED}"/>
              </a:ext>
            </a:extLst>
          </p:cNvPr>
          <p:cNvSpPr txBox="1"/>
          <p:nvPr/>
        </p:nvSpPr>
        <p:spPr>
          <a:xfrm>
            <a:off x="2286000" y="1295400"/>
            <a:ext cx="412292" cy="338554"/>
          </a:xfrm>
          <a:prstGeom prst="rect">
            <a:avLst/>
          </a:prstGeom>
          <a:noFill/>
        </p:spPr>
        <p:txBody>
          <a:bodyPr wrap="square" rtlCol="0">
            <a:spAutoFit/>
          </a:bodyPr>
          <a:lstStyle/>
          <a:p>
            <a:pPr algn="ctr"/>
            <a:r>
              <a:rPr lang="en-US" sz="1600" b="1" dirty="0">
                <a:latin typeface="Helvetica" pitchFamily="2" charset="0"/>
              </a:rPr>
              <a:t>47</a:t>
            </a:r>
          </a:p>
        </p:txBody>
      </p:sp>
      <p:sp>
        <p:nvSpPr>
          <p:cNvPr id="10" name="TextBox 9">
            <a:extLst>
              <a:ext uri="{FF2B5EF4-FFF2-40B4-BE49-F238E27FC236}">
                <a16:creationId xmlns:a16="http://schemas.microsoft.com/office/drawing/2014/main" id="{C394C36A-75D4-C947-9AE7-7F9A049387FB}"/>
              </a:ext>
            </a:extLst>
          </p:cNvPr>
          <p:cNvSpPr txBox="1"/>
          <p:nvPr/>
        </p:nvSpPr>
        <p:spPr>
          <a:xfrm>
            <a:off x="4343400" y="6019800"/>
            <a:ext cx="412292" cy="338554"/>
          </a:xfrm>
          <a:prstGeom prst="rect">
            <a:avLst/>
          </a:prstGeom>
          <a:noFill/>
        </p:spPr>
        <p:txBody>
          <a:bodyPr wrap="square" rtlCol="0">
            <a:spAutoFit/>
          </a:bodyPr>
          <a:lstStyle/>
          <a:p>
            <a:pPr algn="ctr"/>
            <a:r>
              <a:rPr lang="en-US" sz="1600" b="1" dirty="0">
                <a:latin typeface="Helvetica" pitchFamily="2" charset="0"/>
              </a:rPr>
              <a:t>8</a:t>
            </a:r>
          </a:p>
        </p:txBody>
      </p:sp>
      <p:sp>
        <p:nvSpPr>
          <p:cNvPr id="11" name="TextBox 10">
            <a:extLst>
              <a:ext uri="{FF2B5EF4-FFF2-40B4-BE49-F238E27FC236}">
                <a16:creationId xmlns:a16="http://schemas.microsoft.com/office/drawing/2014/main" id="{1D0D5DE0-F2FC-EA45-805A-E978FC9ED7BC}"/>
              </a:ext>
            </a:extLst>
          </p:cNvPr>
          <p:cNvSpPr txBox="1"/>
          <p:nvPr/>
        </p:nvSpPr>
        <p:spPr>
          <a:xfrm>
            <a:off x="6400800" y="6595646"/>
            <a:ext cx="412292" cy="338554"/>
          </a:xfrm>
          <a:prstGeom prst="rect">
            <a:avLst/>
          </a:prstGeom>
          <a:noFill/>
        </p:spPr>
        <p:txBody>
          <a:bodyPr wrap="square" rtlCol="0">
            <a:spAutoFit/>
          </a:bodyPr>
          <a:lstStyle/>
          <a:p>
            <a:pPr algn="ctr"/>
            <a:r>
              <a:rPr lang="en-US" sz="1600" b="1" dirty="0">
                <a:latin typeface="Helvetica" pitchFamily="2" charset="0"/>
              </a:rPr>
              <a:t>1</a:t>
            </a:r>
          </a:p>
        </p:txBody>
      </p:sp>
      <p:sp>
        <p:nvSpPr>
          <p:cNvPr id="12" name="TextBox 11">
            <a:extLst>
              <a:ext uri="{FF2B5EF4-FFF2-40B4-BE49-F238E27FC236}">
                <a16:creationId xmlns:a16="http://schemas.microsoft.com/office/drawing/2014/main" id="{F4685230-D7D0-3F43-B802-2B11453997CD}"/>
              </a:ext>
            </a:extLst>
          </p:cNvPr>
          <p:cNvSpPr txBox="1"/>
          <p:nvPr/>
        </p:nvSpPr>
        <p:spPr>
          <a:xfrm>
            <a:off x="8426908" y="6595646"/>
            <a:ext cx="412292" cy="338554"/>
          </a:xfrm>
          <a:prstGeom prst="rect">
            <a:avLst/>
          </a:prstGeom>
          <a:noFill/>
        </p:spPr>
        <p:txBody>
          <a:bodyPr wrap="square" rtlCol="0">
            <a:spAutoFit/>
          </a:bodyPr>
          <a:lstStyle/>
          <a:p>
            <a:pPr algn="ctr"/>
            <a:r>
              <a:rPr lang="en-US" sz="1600" b="1" dirty="0">
                <a:latin typeface="Helvetica" pitchFamily="2" charset="0"/>
              </a:rPr>
              <a:t>1</a:t>
            </a:r>
          </a:p>
        </p:txBody>
      </p:sp>
    </p:spTree>
    <p:extLst>
      <p:ext uri="{BB962C8B-B14F-4D97-AF65-F5344CB8AC3E}">
        <p14:creationId xmlns:p14="http://schemas.microsoft.com/office/powerpoint/2010/main" val="1483979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F30C68-C13E-D14F-8681-C5702829937E}"/>
              </a:ext>
            </a:extLst>
          </p:cNvPr>
          <p:cNvSpPr txBox="1"/>
          <p:nvPr/>
        </p:nvSpPr>
        <p:spPr>
          <a:xfrm>
            <a:off x="1295400" y="533400"/>
            <a:ext cx="10213053" cy="369332"/>
          </a:xfrm>
          <a:prstGeom prst="rect">
            <a:avLst/>
          </a:prstGeom>
          <a:noFill/>
        </p:spPr>
        <p:txBody>
          <a:bodyPr wrap="none" rtlCol="0">
            <a:spAutoFit/>
          </a:bodyPr>
          <a:lstStyle/>
          <a:p>
            <a:pPr algn="ctr"/>
            <a:r>
              <a:rPr lang="en-US" b="1" dirty="0">
                <a:latin typeface="Helvetica" pitchFamily="2" charset="0"/>
              </a:rPr>
              <a:t>I would feel comfortable approaching someone in the department to </a:t>
            </a:r>
            <a:r>
              <a:rPr lang="en-US" b="1" u="sng" dirty="0">
                <a:latin typeface="Helvetica" pitchFamily="2" charset="0"/>
              </a:rPr>
              <a:t>file a formal complaint</a:t>
            </a:r>
            <a:r>
              <a:rPr lang="en-US" b="1" dirty="0">
                <a:latin typeface="Helvetica" pitchFamily="2" charset="0"/>
              </a:rPr>
              <a:t>.</a:t>
            </a:r>
          </a:p>
        </p:txBody>
      </p:sp>
      <p:pic>
        <p:nvPicPr>
          <p:cNvPr id="3" name="Picture 2">
            <a:extLst>
              <a:ext uri="{FF2B5EF4-FFF2-40B4-BE49-F238E27FC236}">
                <a16:creationId xmlns:a16="http://schemas.microsoft.com/office/drawing/2014/main" id="{50BA8706-4603-4841-8D3E-B4658E76C8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371600"/>
            <a:ext cx="10242550" cy="5884018"/>
          </a:xfrm>
          <a:prstGeom prst="rect">
            <a:avLst/>
          </a:prstGeom>
        </p:spPr>
      </p:pic>
      <p:sp>
        <p:nvSpPr>
          <p:cNvPr id="8" name="TextBox 7">
            <a:extLst>
              <a:ext uri="{FF2B5EF4-FFF2-40B4-BE49-F238E27FC236}">
                <a16:creationId xmlns:a16="http://schemas.microsoft.com/office/drawing/2014/main" id="{8583146E-E9D7-6043-81E8-CAD10B02AB18}"/>
              </a:ext>
            </a:extLst>
          </p:cNvPr>
          <p:cNvSpPr txBox="1"/>
          <p:nvPr/>
        </p:nvSpPr>
        <p:spPr>
          <a:xfrm>
            <a:off x="1776296" y="6963230"/>
            <a:ext cx="9499716" cy="584775"/>
          </a:xfrm>
          <a:prstGeom prst="rect">
            <a:avLst/>
          </a:prstGeom>
          <a:solidFill>
            <a:schemeClr val="bg1"/>
          </a:solidFill>
        </p:spPr>
        <p:txBody>
          <a:bodyPr wrap="none" rtlCol="0">
            <a:spAutoFit/>
          </a:bodyPr>
          <a:lstStyle/>
          <a:p>
            <a:r>
              <a:rPr lang="en-US" sz="1600" b="1" dirty="0">
                <a:latin typeface="Helvetica" pitchFamily="2" charset="0"/>
              </a:rPr>
              <a:t>Strongly          Disagree       Somewhat    Neither agree    Somewhat          Agree	Strongly</a:t>
            </a:r>
          </a:p>
          <a:p>
            <a:r>
              <a:rPr lang="en-US" sz="1600" b="1" dirty="0">
                <a:latin typeface="Helvetica" pitchFamily="2" charset="0"/>
              </a:rPr>
              <a:t>disagree		                disagree       nor disagree        agree		                  agree</a:t>
            </a:r>
          </a:p>
        </p:txBody>
      </p:sp>
      <p:sp>
        <p:nvSpPr>
          <p:cNvPr id="9" name="TextBox 8">
            <a:extLst>
              <a:ext uri="{FF2B5EF4-FFF2-40B4-BE49-F238E27FC236}">
                <a16:creationId xmlns:a16="http://schemas.microsoft.com/office/drawing/2014/main" id="{F40A6A46-A5E5-0443-BE16-131B3DA4FE5A}"/>
              </a:ext>
            </a:extLst>
          </p:cNvPr>
          <p:cNvSpPr txBox="1"/>
          <p:nvPr/>
        </p:nvSpPr>
        <p:spPr>
          <a:xfrm rot="16200000">
            <a:off x="221420" y="4144332"/>
            <a:ext cx="1809406" cy="338554"/>
          </a:xfrm>
          <a:prstGeom prst="rect">
            <a:avLst/>
          </a:prstGeom>
          <a:solidFill>
            <a:schemeClr val="bg1"/>
          </a:solidFill>
        </p:spPr>
        <p:txBody>
          <a:bodyPr wrap="none" rtlCol="0">
            <a:spAutoFit/>
          </a:bodyPr>
          <a:lstStyle/>
          <a:p>
            <a:r>
              <a:rPr lang="en-US" sz="1600" b="1" dirty="0">
                <a:latin typeface="Helvetica" pitchFamily="2" charset="0"/>
              </a:rPr>
              <a:t>Total Responses</a:t>
            </a:r>
          </a:p>
        </p:txBody>
      </p:sp>
      <p:sp>
        <p:nvSpPr>
          <p:cNvPr id="10" name="TextBox 9">
            <a:extLst>
              <a:ext uri="{FF2B5EF4-FFF2-40B4-BE49-F238E27FC236}">
                <a16:creationId xmlns:a16="http://schemas.microsoft.com/office/drawing/2014/main" id="{C37C5126-554C-4E40-82BF-39602E8B745D}"/>
              </a:ext>
            </a:extLst>
          </p:cNvPr>
          <p:cNvSpPr txBox="1"/>
          <p:nvPr/>
        </p:nvSpPr>
        <p:spPr>
          <a:xfrm>
            <a:off x="2102308" y="4843046"/>
            <a:ext cx="412292" cy="338554"/>
          </a:xfrm>
          <a:prstGeom prst="rect">
            <a:avLst/>
          </a:prstGeom>
          <a:noFill/>
        </p:spPr>
        <p:txBody>
          <a:bodyPr wrap="square" rtlCol="0">
            <a:spAutoFit/>
          </a:bodyPr>
          <a:lstStyle/>
          <a:p>
            <a:pPr algn="ctr"/>
            <a:r>
              <a:rPr lang="en-US" sz="1600" b="1" dirty="0">
                <a:latin typeface="Helvetica" pitchFamily="2" charset="0"/>
              </a:rPr>
              <a:t>4</a:t>
            </a:r>
          </a:p>
        </p:txBody>
      </p:sp>
      <p:sp>
        <p:nvSpPr>
          <p:cNvPr id="11" name="TextBox 10">
            <a:extLst>
              <a:ext uri="{FF2B5EF4-FFF2-40B4-BE49-F238E27FC236}">
                <a16:creationId xmlns:a16="http://schemas.microsoft.com/office/drawing/2014/main" id="{65544AAE-3D4A-A54C-A5DC-9B00F79EAE2E}"/>
              </a:ext>
            </a:extLst>
          </p:cNvPr>
          <p:cNvSpPr txBox="1"/>
          <p:nvPr/>
        </p:nvSpPr>
        <p:spPr>
          <a:xfrm>
            <a:off x="3505200" y="4081046"/>
            <a:ext cx="412292" cy="338554"/>
          </a:xfrm>
          <a:prstGeom prst="rect">
            <a:avLst/>
          </a:prstGeom>
          <a:noFill/>
        </p:spPr>
        <p:txBody>
          <a:bodyPr wrap="square" rtlCol="0">
            <a:spAutoFit/>
          </a:bodyPr>
          <a:lstStyle/>
          <a:p>
            <a:pPr algn="ctr"/>
            <a:r>
              <a:rPr lang="en-US" sz="1600" b="1" dirty="0">
                <a:latin typeface="Helvetica" pitchFamily="2" charset="0"/>
              </a:rPr>
              <a:t>6</a:t>
            </a:r>
          </a:p>
        </p:txBody>
      </p:sp>
      <p:sp>
        <p:nvSpPr>
          <p:cNvPr id="12" name="TextBox 11">
            <a:extLst>
              <a:ext uri="{FF2B5EF4-FFF2-40B4-BE49-F238E27FC236}">
                <a16:creationId xmlns:a16="http://schemas.microsoft.com/office/drawing/2014/main" id="{6AF6C0B8-965A-E647-BDBE-45E1C6185B15}"/>
              </a:ext>
            </a:extLst>
          </p:cNvPr>
          <p:cNvSpPr txBox="1"/>
          <p:nvPr/>
        </p:nvSpPr>
        <p:spPr>
          <a:xfrm>
            <a:off x="4800600" y="2557046"/>
            <a:ext cx="412292" cy="338554"/>
          </a:xfrm>
          <a:prstGeom prst="rect">
            <a:avLst/>
          </a:prstGeom>
          <a:noFill/>
        </p:spPr>
        <p:txBody>
          <a:bodyPr wrap="square" rtlCol="0">
            <a:spAutoFit/>
          </a:bodyPr>
          <a:lstStyle/>
          <a:p>
            <a:pPr algn="ctr"/>
            <a:r>
              <a:rPr lang="en-US" sz="1600" b="1" dirty="0">
                <a:latin typeface="Helvetica" pitchFamily="2" charset="0"/>
              </a:rPr>
              <a:t>10</a:t>
            </a:r>
          </a:p>
        </p:txBody>
      </p:sp>
      <p:sp>
        <p:nvSpPr>
          <p:cNvPr id="13" name="TextBox 12">
            <a:extLst>
              <a:ext uri="{FF2B5EF4-FFF2-40B4-BE49-F238E27FC236}">
                <a16:creationId xmlns:a16="http://schemas.microsoft.com/office/drawing/2014/main" id="{A1FD8741-61D1-2D44-BEE0-ECDC5843C092}"/>
              </a:ext>
            </a:extLst>
          </p:cNvPr>
          <p:cNvSpPr txBox="1"/>
          <p:nvPr/>
        </p:nvSpPr>
        <p:spPr>
          <a:xfrm>
            <a:off x="6188075" y="3319046"/>
            <a:ext cx="412292" cy="338554"/>
          </a:xfrm>
          <a:prstGeom prst="rect">
            <a:avLst/>
          </a:prstGeom>
          <a:noFill/>
        </p:spPr>
        <p:txBody>
          <a:bodyPr wrap="square" rtlCol="0">
            <a:spAutoFit/>
          </a:bodyPr>
          <a:lstStyle/>
          <a:p>
            <a:pPr algn="ctr"/>
            <a:r>
              <a:rPr lang="en-US" sz="1600" b="1" dirty="0">
                <a:latin typeface="Helvetica" pitchFamily="2" charset="0"/>
              </a:rPr>
              <a:t>8</a:t>
            </a:r>
          </a:p>
        </p:txBody>
      </p:sp>
      <p:sp>
        <p:nvSpPr>
          <p:cNvPr id="14" name="TextBox 13">
            <a:extLst>
              <a:ext uri="{FF2B5EF4-FFF2-40B4-BE49-F238E27FC236}">
                <a16:creationId xmlns:a16="http://schemas.microsoft.com/office/drawing/2014/main" id="{B1455873-519B-6D4E-8A68-21F6BBE6A38E}"/>
              </a:ext>
            </a:extLst>
          </p:cNvPr>
          <p:cNvSpPr txBox="1"/>
          <p:nvPr/>
        </p:nvSpPr>
        <p:spPr>
          <a:xfrm>
            <a:off x="7543800" y="1414046"/>
            <a:ext cx="412292" cy="338554"/>
          </a:xfrm>
          <a:prstGeom prst="rect">
            <a:avLst/>
          </a:prstGeom>
          <a:noFill/>
        </p:spPr>
        <p:txBody>
          <a:bodyPr wrap="square" rtlCol="0">
            <a:spAutoFit/>
          </a:bodyPr>
          <a:lstStyle/>
          <a:p>
            <a:pPr algn="ctr"/>
            <a:r>
              <a:rPr lang="en-US" sz="1600" b="1" dirty="0">
                <a:latin typeface="Helvetica" pitchFamily="2" charset="0"/>
              </a:rPr>
              <a:t>13</a:t>
            </a:r>
          </a:p>
        </p:txBody>
      </p:sp>
      <p:sp>
        <p:nvSpPr>
          <p:cNvPr id="15" name="TextBox 14">
            <a:extLst>
              <a:ext uri="{FF2B5EF4-FFF2-40B4-BE49-F238E27FC236}">
                <a16:creationId xmlns:a16="http://schemas.microsoft.com/office/drawing/2014/main" id="{1DE60EE3-587D-E043-84AF-34F0AF91CC46}"/>
              </a:ext>
            </a:extLst>
          </p:cNvPr>
          <p:cNvSpPr txBox="1"/>
          <p:nvPr/>
        </p:nvSpPr>
        <p:spPr>
          <a:xfrm>
            <a:off x="8884108" y="1795046"/>
            <a:ext cx="412292" cy="338554"/>
          </a:xfrm>
          <a:prstGeom prst="rect">
            <a:avLst/>
          </a:prstGeom>
          <a:noFill/>
        </p:spPr>
        <p:txBody>
          <a:bodyPr wrap="square" rtlCol="0">
            <a:spAutoFit/>
          </a:bodyPr>
          <a:lstStyle/>
          <a:p>
            <a:pPr algn="ctr"/>
            <a:r>
              <a:rPr lang="en-US" sz="1600" b="1" dirty="0">
                <a:latin typeface="Helvetica" pitchFamily="2" charset="0"/>
              </a:rPr>
              <a:t>12</a:t>
            </a:r>
          </a:p>
        </p:txBody>
      </p:sp>
      <p:sp>
        <p:nvSpPr>
          <p:cNvPr id="16" name="TextBox 15">
            <a:extLst>
              <a:ext uri="{FF2B5EF4-FFF2-40B4-BE49-F238E27FC236}">
                <a16:creationId xmlns:a16="http://schemas.microsoft.com/office/drawing/2014/main" id="{E44201F4-C3FE-C540-ACC4-BA483D906A78}"/>
              </a:ext>
            </a:extLst>
          </p:cNvPr>
          <p:cNvSpPr txBox="1"/>
          <p:nvPr/>
        </p:nvSpPr>
        <p:spPr>
          <a:xfrm>
            <a:off x="10255708" y="5605046"/>
            <a:ext cx="412292" cy="338554"/>
          </a:xfrm>
          <a:prstGeom prst="rect">
            <a:avLst/>
          </a:prstGeom>
          <a:noFill/>
        </p:spPr>
        <p:txBody>
          <a:bodyPr wrap="square" rtlCol="0">
            <a:spAutoFit/>
          </a:bodyPr>
          <a:lstStyle/>
          <a:p>
            <a:pPr algn="ctr"/>
            <a:r>
              <a:rPr lang="en-US" sz="1600" b="1" dirty="0">
                <a:latin typeface="Helvetica" pitchFamily="2" charset="0"/>
              </a:rPr>
              <a:t>2</a:t>
            </a:r>
          </a:p>
        </p:txBody>
      </p:sp>
    </p:spTree>
    <p:extLst>
      <p:ext uri="{BB962C8B-B14F-4D97-AF65-F5344CB8AC3E}">
        <p14:creationId xmlns:p14="http://schemas.microsoft.com/office/powerpoint/2010/main" val="615969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F30C68-C13E-D14F-8681-C5702829937E}"/>
              </a:ext>
            </a:extLst>
          </p:cNvPr>
          <p:cNvSpPr txBox="1"/>
          <p:nvPr/>
        </p:nvSpPr>
        <p:spPr>
          <a:xfrm>
            <a:off x="2942524" y="609600"/>
            <a:ext cx="6904455" cy="369332"/>
          </a:xfrm>
          <a:prstGeom prst="rect">
            <a:avLst/>
          </a:prstGeom>
          <a:noFill/>
        </p:spPr>
        <p:txBody>
          <a:bodyPr wrap="none" rtlCol="0">
            <a:spAutoFit/>
          </a:bodyPr>
          <a:lstStyle/>
          <a:p>
            <a:pPr algn="ctr"/>
            <a:r>
              <a:rPr lang="en-US" b="1" dirty="0">
                <a:latin typeface="Helvetica" pitchFamily="2" charset="0"/>
              </a:rPr>
              <a:t>I have feared retaliation if I voice a concern in the department.</a:t>
            </a:r>
          </a:p>
        </p:txBody>
      </p:sp>
      <p:pic>
        <p:nvPicPr>
          <p:cNvPr id="3" name="Picture 2">
            <a:extLst>
              <a:ext uri="{FF2B5EF4-FFF2-40B4-BE49-F238E27FC236}">
                <a16:creationId xmlns:a16="http://schemas.microsoft.com/office/drawing/2014/main" id="{CE8371FF-8563-2B4F-9A79-3DB52FC0F7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902" y="1371600"/>
            <a:ext cx="10553700" cy="6067787"/>
          </a:xfrm>
          <a:prstGeom prst="rect">
            <a:avLst/>
          </a:prstGeom>
        </p:spPr>
      </p:pic>
      <p:sp>
        <p:nvSpPr>
          <p:cNvPr id="5" name="Rectangle 4">
            <a:extLst>
              <a:ext uri="{FF2B5EF4-FFF2-40B4-BE49-F238E27FC236}">
                <a16:creationId xmlns:a16="http://schemas.microsoft.com/office/drawing/2014/main" id="{963A01B4-E448-AB49-8C53-A9F947542506}"/>
              </a:ext>
            </a:extLst>
          </p:cNvPr>
          <p:cNvSpPr/>
          <p:nvPr/>
        </p:nvSpPr>
        <p:spPr>
          <a:xfrm>
            <a:off x="6019800" y="1143000"/>
            <a:ext cx="6400800" cy="1477328"/>
          </a:xfrm>
          <a:prstGeom prst="rect">
            <a:avLst/>
          </a:prstGeom>
          <a:solidFill>
            <a:schemeClr val="bg1"/>
          </a:solidFill>
          <a:ln w="57150">
            <a:solidFill>
              <a:srgbClr val="00A08A"/>
            </a:solidFill>
          </a:ln>
        </p:spPr>
        <p:txBody>
          <a:bodyPr>
            <a:spAutoFit/>
          </a:bodyPr>
          <a:lstStyle/>
          <a:p>
            <a:pPr algn="ctr"/>
            <a:r>
              <a:rPr lang="en-US" dirty="0">
                <a:latin typeface="Helvetica" pitchFamily="2" charset="0"/>
              </a:rPr>
              <a:t>“I see as a problem that those who genuinely care about the issues may change their behaviors, whereas others "</a:t>
            </a:r>
            <a:r>
              <a:rPr lang="en-US" b="1" dirty="0">
                <a:latin typeface="Helvetica" pitchFamily="2" charset="0"/>
              </a:rPr>
              <a:t>backlash</a:t>
            </a:r>
            <a:r>
              <a:rPr lang="en-US" dirty="0">
                <a:latin typeface="Helvetica" pitchFamily="2" charset="0"/>
              </a:rPr>
              <a:t>" against the programming – e.g. after sexual harassment programming, </a:t>
            </a:r>
            <a:r>
              <a:rPr lang="en-US" b="1" dirty="0">
                <a:latin typeface="Helvetica" pitchFamily="2" charset="0"/>
              </a:rPr>
              <a:t>my lab made many jokes</a:t>
            </a:r>
            <a:r>
              <a:rPr lang="en-US" dirty="0">
                <a:latin typeface="Helvetica" pitchFamily="2" charset="0"/>
              </a:rPr>
              <a:t> about how sexual harassment is hysterical.”</a:t>
            </a:r>
          </a:p>
        </p:txBody>
      </p:sp>
      <p:sp>
        <p:nvSpPr>
          <p:cNvPr id="6" name="TextBox 5">
            <a:extLst>
              <a:ext uri="{FF2B5EF4-FFF2-40B4-BE49-F238E27FC236}">
                <a16:creationId xmlns:a16="http://schemas.microsoft.com/office/drawing/2014/main" id="{EB79911A-267D-9147-92CE-3AB5B301801E}"/>
              </a:ext>
            </a:extLst>
          </p:cNvPr>
          <p:cNvSpPr txBox="1"/>
          <p:nvPr/>
        </p:nvSpPr>
        <p:spPr>
          <a:xfrm>
            <a:off x="2362200" y="7129046"/>
            <a:ext cx="8924751" cy="338554"/>
          </a:xfrm>
          <a:prstGeom prst="rect">
            <a:avLst/>
          </a:prstGeom>
          <a:solidFill>
            <a:schemeClr val="bg1"/>
          </a:solidFill>
        </p:spPr>
        <p:txBody>
          <a:bodyPr wrap="none" rtlCol="0">
            <a:spAutoFit/>
          </a:bodyPr>
          <a:lstStyle/>
          <a:p>
            <a:r>
              <a:rPr lang="en-US" sz="1600" b="1" dirty="0">
                <a:latin typeface="Helvetica" pitchFamily="2" charset="0"/>
              </a:rPr>
              <a:t>Never		  Rarely	               Sometimes	      Often	                All of the time</a:t>
            </a:r>
          </a:p>
        </p:txBody>
      </p:sp>
      <p:sp>
        <p:nvSpPr>
          <p:cNvPr id="8" name="TextBox 7">
            <a:extLst>
              <a:ext uri="{FF2B5EF4-FFF2-40B4-BE49-F238E27FC236}">
                <a16:creationId xmlns:a16="http://schemas.microsoft.com/office/drawing/2014/main" id="{BC2F09A4-8FF9-6C4C-BB05-F48B0723F917}"/>
              </a:ext>
            </a:extLst>
          </p:cNvPr>
          <p:cNvSpPr txBox="1"/>
          <p:nvPr/>
        </p:nvSpPr>
        <p:spPr>
          <a:xfrm rot="16200000">
            <a:off x="255174" y="4164426"/>
            <a:ext cx="1809406" cy="338554"/>
          </a:xfrm>
          <a:prstGeom prst="rect">
            <a:avLst/>
          </a:prstGeom>
          <a:solidFill>
            <a:schemeClr val="bg1"/>
          </a:solidFill>
        </p:spPr>
        <p:txBody>
          <a:bodyPr wrap="none" rtlCol="0">
            <a:spAutoFit/>
          </a:bodyPr>
          <a:lstStyle/>
          <a:p>
            <a:r>
              <a:rPr lang="en-US" sz="1600" b="1" dirty="0">
                <a:latin typeface="Helvetica" pitchFamily="2" charset="0"/>
              </a:rPr>
              <a:t>Total Responses</a:t>
            </a:r>
          </a:p>
        </p:txBody>
      </p:sp>
      <p:sp>
        <p:nvSpPr>
          <p:cNvPr id="9" name="TextBox 8">
            <a:extLst>
              <a:ext uri="{FF2B5EF4-FFF2-40B4-BE49-F238E27FC236}">
                <a16:creationId xmlns:a16="http://schemas.microsoft.com/office/drawing/2014/main" id="{72B27CCD-C20B-FD40-911A-CDB65330723A}"/>
              </a:ext>
            </a:extLst>
          </p:cNvPr>
          <p:cNvSpPr txBox="1"/>
          <p:nvPr/>
        </p:nvSpPr>
        <p:spPr>
          <a:xfrm>
            <a:off x="2514600" y="1414046"/>
            <a:ext cx="412292" cy="338554"/>
          </a:xfrm>
          <a:prstGeom prst="rect">
            <a:avLst/>
          </a:prstGeom>
          <a:noFill/>
        </p:spPr>
        <p:txBody>
          <a:bodyPr wrap="square" rtlCol="0">
            <a:spAutoFit/>
          </a:bodyPr>
          <a:lstStyle/>
          <a:p>
            <a:r>
              <a:rPr lang="en-US" sz="1600" b="1" dirty="0">
                <a:latin typeface="Helvetica" pitchFamily="2" charset="0"/>
              </a:rPr>
              <a:t>16</a:t>
            </a:r>
          </a:p>
        </p:txBody>
      </p:sp>
      <p:sp>
        <p:nvSpPr>
          <p:cNvPr id="10" name="TextBox 9">
            <a:extLst>
              <a:ext uri="{FF2B5EF4-FFF2-40B4-BE49-F238E27FC236}">
                <a16:creationId xmlns:a16="http://schemas.microsoft.com/office/drawing/2014/main" id="{4C89C31F-4341-EF4C-9A2B-0933571B1DDB}"/>
              </a:ext>
            </a:extLst>
          </p:cNvPr>
          <p:cNvSpPr txBox="1"/>
          <p:nvPr/>
        </p:nvSpPr>
        <p:spPr>
          <a:xfrm>
            <a:off x="4464508" y="2362200"/>
            <a:ext cx="412292" cy="338554"/>
          </a:xfrm>
          <a:prstGeom prst="rect">
            <a:avLst/>
          </a:prstGeom>
          <a:noFill/>
        </p:spPr>
        <p:txBody>
          <a:bodyPr wrap="square" rtlCol="0">
            <a:spAutoFit/>
          </a:bodyPr>
          <a:lstStyle/>
          <a:p>
            <a:r>
              <a:rPr lang="en-US" sz="1600" b="1" dirty="0">
                <a:latin typeface="Helvetica" pitchFamily="2" charset="0"/>
              </a:rPr>
              <a:t>13</a:t>
            </a:r>
          </a:p>
        </p:txBody>
      </p:sp>
      <p:sp>
        <p:nvSpPr>
          <p:cNvPr id="11" name="TextBox 10">
            <a:extLst>
              <a:ext uri="{FF2B5EF4-FFF2-40B4-BE49-F238E27FC236}">
                <a16:creationId xmlns:a16="http://schemas.microsoft.com/office/drawing/2014/main" id="{0163ABC3-8D2F-7146-A4C6-68263BFA095D}"/>
              </a:ext>
            </a:extLst>
          </p:cNvPr>
          <p:cNvSpPr txBox="1"/>
          <p:nvPr/>
        </p:nvSpPr>
        <p:spPr>
          <a:xfrm>
            <a:off x="6400800" y="2667000"/>
            <a:ext cx="412292" cy="338554"/>
          </a:xfrm>
          <a:prstGeom prst="rect">
            <a:avLst/>
          </a:prstGeom>
          <a:noFill/>
        </p:spPr>
        <p:txBody>
          <a:bodyPr wrap="square" rtlCol="0">
            <a:spAutoFit/>
          </a:bodyPr>
          <a:lstStyle/>
          <a:p>
            <a:r>
              <a:rPr lang="en-US" sz="1600" b="1" dirty="0">
                <a:latin typeface="Helvetica" pitchFamily="2" charset="0"/>
              </a:rPr>
              <a:t>12</a:t>
            </a:r>
          </a:p>
        </p:txBody>
      </p:sp>
      <p:sp>
        <p:nvSpPr>
          <p:cNvPr id="12" name="TextBox 11">
            <a:extLst>
              <a:ext uri="{FF2B5EF4-FFF2-40B4-BE49-F238E27FC236}">
                <a16:creationId xmlns:a16="http://schemas.microsoft.com/office/drawing/2014/main" id="{B5F95DEF-B5EF-084F-81EC-E04F009640F4}"/>
              </a:ext>
            </a:extLst>
          </p:cNvPr>
          <p:cNvSpPr txBox="1"/>
          <p:nvPr/>
        </p:nvSpPr>
        <p:spPr>
          <a:xfrm>
            <a:off x="8426908" y="3623846"/>
            <a:ext cx="412292" cy="338554"/>
          </a:xfrm>
          <a:prstGeom prst="rect">
            <a:avLst/>
          </a:prstGeom>
          <a:noFill/>
        </p:spPr>
        <p:txBody>
          <a:bodyPr wrap="square" rtlCol="0">
            <a:spAutoFit/>
          </a:bodyPr>
          <a:lstStyle/>
          <a:p>
            <a:r>
              <a:rPr lang="en-US" sz="1600" b="1" dirty="0">
                <a:latin typeface="Helvetica" pitchFamily="2" charset="0"/>
              </a:rPr>
              <a:t>9</a:t>
            </a:r>
          </a:p>
        </p:txBody>
      </p:sp>
    </p:spTree>
    <p:extLst>
      <p:ext uri="{BB962C8B-B14F-4D97-AF65-F5344CB8AC3E}">
        <p14:creationId xmlns:p14="http://schemas.microsoft.com/office/powerpoint/2010/main" val="281217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F30C68-C13E-D14F-8681-C5702829937E}"/>
              </a:ext>
            </a:extLst>
          </p:cNvPr>
          <p:cNvSpPr txBox="1"/>
          <p:nvPr/>
        </p:nvSpPr>
        <p:spPr>
          <a:xfrm>
            <a:off x="3218253" y="609600"/>
            <a:ext cx="6353022" cy="369332"/>
          </a:xfrm>
          <a:prstGeom prst="rect">
            <a:avLst/>
          </a:prstGeom>
          <a:noFill/>
        </p:spPr>
        <p:txBody>
          <a:bodyPr wrap="none" rtlCol="0">
            <a:spAutoFit/>
          </a:bodyPr>
          <a:lstStyle/>
          <a:p>
            <a:pPr algn="ctr"/>
            <a:r>
              <a:rPr lang="en-US" b="1" dirty="0">
                <a:latin typeface="Helvetica" pitchFamily="2" charset="0"/>
              </a:rPr>
              <a:t>I fear retaliation </a:t>
            </a:r>
            <a:r>
              <a:rPr lang="en-US" b="1" u="sng" dirty="0">
                <a:latin typeface="Helvetica" pitchFamily="2" charset="0"/>
              </a:rPr>
              <a:t>from my advisor</a:t>
            </a:r>
            <a:r>
              <a:rPr lang="en-US" b="1" dirty="0">
                <a:latin typeface="Helvetica" pitchFamily="2" charset="0"/>
              </a:rPr>
              <a:t> when I voice concerns.</a:t>
            </a:r>
          </a:p>
        </p:txBody>
      </p:sp>
      <p:pic>
        <p:nvPicPr>
          <p:cNvPr id="4" name="Picture 3">
            <a:extLst>
              <a:ext uri="{FF2B5EF4-FFF2-40B4-BE49-F238E27FC236}">
                <a16:creationId xmlns:a16="http://schemas.microsoft.com/office/drawing/2014/main" id="{36C10758-15EA-A445-A05B-32938318E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1536" y="1219200"/>
            <a:ext cx="10286456" cy="6033954"/>
          </a:xfrm>
          <a:prstGeom prst="rect">
            <a:avLst/>
          </a:prstGeom>
        </p:spPr>
      </p:pic>
      <p:sp>
        <p:nvSpPr>
          <p:cNvPr id="6" name="TextBox 5">
            <a:extLst>
              <a:ext uri="{FF2B5EF4-FFF2-40B4-BE49-F238E27FC236}">
                <a16:creationId xmlns:a16="http://schemas.microsoft.com/office/drawing/2014/main" id="{FD1CC0B9-7F07-E246-BAB8-A1A0864E02CF}"/>
              </a:ext>
            </a:extLst>
          </p:cNvPr>
          <p:cNvSpPr txBox="1"/>
          <p:nvPr/>
        </p:nvSpPr>
        <p:spPr>
          <a:xfrm>
            <a:off x="2006484" y="6963230"/>
            <a:ext cx="9499716" cy="584775"/>
          </a:xfrm>
          <a:prstGeom prst="rect">
            <a:avLst/>
          </a:prstGeom>
          <a:solidFill>
            <a:schemeClr val="bg1"/>
          </a:solidFill>
        </p:spPr>
        <p:txBody>
          <a:bodyPr wrap="none" rtlCol="0">
            <a:spAutoFit/>
          </a:bodyPr>
          <a:lstStyle/>
          <a:p>
            <a:r>
              <a:rPr lang="en-US" sz="1600" b="1" dirty="0">
                <a:latin typeface="Helvetica" pitchFamily="2" charset="0"/>
              </a:rPr>
              <a:t>Strongly          Disagree       Somewhat    Neither agree    Somewhat          Agree	Strongly</a:t>
            </a:r>
          </a:p>
          <a:p>
            <a:r>
              <a:rPr lang="en-US" sz="1600" b="1" dirty="0">
                <a:latin typeface="Helvetica" pitchFamily="2" charset="0"/>
              </a:rPr>
              <a:t>disagree		                disagree       nor disagree        agree		                  agree</a:t>
            </a:r>
          </a:p>
        </p:txBody>
      </p:sp>
      <p:sp>
        <p:nvSpPr>
          <p:cNvPr id="8" name="TextBox 7">
            <a:extLst>
              <a:ext uri="{FF2B5EF4-FFF2-40B4-BE49-F238E27FC236}">
                <a16:creationId xmlns:a16="http://schemas.microsoft.com/office/drawing/2014/main" id="{2CEF25A6-57CB-3242-A67C-3DA68B134069}"/>
              </a:ext>
            </a:extLst>
          </p:cNvPr>
          <p:cNvSpPr txBox="1"/>
          <p:nvPr/>
        </p:nvSpPr>
        <p:spPr>
          <a:xfrm rot="16200000">
            <a:off x="407575" y="4144332"/>
            <a:ext cx="1809406" cy="338554"/>
          </a:xfrm>
          <a:prstGeom prst="rect">
            <a:avLst/>
          </a:prstGeom>
          <a:solidFill>
            <a:schemeClr val="bg1"/>
          </a:solidFill>
        </p:spPr>
        <p:txBody>
          <a:bodyPr wrap="none" rtlCol="0">
            <a:spAutoFit/>
          </a:bodyPr>
          <a:lstStyle/>
          <a:p>
            <a:r>
              <a:rPr lang="en-US" sz="1600" b="1" dirty="0">
                <a:latin typeface="Helvetica" pitchFamily="2" charset="0"/>
              </a:rPr>
              <a:t>Total Responses</a:t>
            </a:r>
          </a:p>
        </p:txBody>
      </p:sp>
      <p:sp>
        <p:nvSpPr>
          <p:cNvPr id="9" name="TextBox 8">
            <a:extLst>
              <a:ext uri="{FF2B5EF4-FFF2-40B4-BE49-F238E27FC236}">
                <a16:creationId xmlns:a16="http://schemas.microsoft.com/office/drawing/2014/main" id="{50028B8B-109B-FF47-877C-D46229DB9FF4}"/>
              </a:ext>
            </a:extLst>
          </p:cNvPr>
          <p:cNvSpPr txBox="1"/>
          <p:nvPr/>
        </p:nvSpPr>
        <p:spPr>
          <a:xfrm>
            <a:off x="2286000" y="1231232"/>
            <a:ext cx="412292" cy="338554"/>
          </a:xfrm>
          <a:prstGeom prst="rect">
            <a:avLst/>
          </a:prstGeom>
          <a:noFill/>
        </p:spPr>
        <p:txBody>
          <a:bodyPr wrap="square" rtlCol="0">
            <a:spAutoFit/>
          </a:bodyPr>
          <a:lstStyle/>
          <a:p>
            <a:r>
              <a:rPr lang="en-US" sz="1600" b="1" dirty="0">
                <a:latin typeface="Helvetica" pitchFamily="2" charset="0"/>
              </a:rPr>
              <a:t>29</a:t>
            </a:r>
          </a:p>
        </p:txBody>
      </p:sp>
      <p:sp>
        <p:nvSpPr>
          <p:cNvPr id="10" name="TextBox 9">
            <a:extLst>
              <a:ext uri="{FF2B5EF4-FFF2-40B4-BE49-F238E27FC236}">
                <a16:creationId xmlns:a16="http://schemas.microsoft.com/office/drawing/2014/main" id="{4BFC2B8A-885C-0F4A-93A5-942D347E21DC}"/>
              </a:ext>
            </a:extLst>
          </p:cNvPr>
          <p:cNvSpPr txBox="1"/>
          <p:nvPr/>
        </p:nvSpPr>
        <p:spPr>
          <a:xfrm>
            <a:off x="3657600" y="4572000"/>
            <a:ext cx="412292" cy="338554"/>
          </a:xfrm>
          <a:prstGeom prst="rect">
            <a:avLst/>
          </a:prstGeom>
          <a:noFill/>
        </p:spPr>
        <p:txBody>
          <a:bodyPr wrap="square" rtlCol="0">
            <a:spAutoFit/>
          </a:bodyPr>
          <a:lstStyle/>
          <a:p>
            <a:r>
              <a:rPr lang="en-US" sz="1600" b="1" dirty="0">
                <a:latin typeface="Helvetica" pitchFamily="2" charset="0"/>
              </a:rPr>
              <a:t>10</a:t>
            </a:r>
          </a:p>
        </p:txBody>
      </p:sp>
      <p:sp>
        <p:nvSpPr>
          <p:cNvPr id="11" name="TextBox 10">
            <a:extLst>
              <a:ext uri="{FF2B5EF4-FFF2-40B4-BE49-F238E27FC236}">
                <a16:creationId xmlns:a16="http://schemas.microsoft.com/office/drawing/2014/main" id="{85E7A123-0EA3-B44F-BD01-0217A49B38F3}"/>
              </a:ext>
            </a:extLst>
          </p:cNvPr>
          <p:cNvSpPr txBox="1"/>
          <p:nvPr/>
        </p:nvSpPr>
        <p:spPr>
          <a:xfrm>
            <a:off x="5105400" y="5833646"/>
            <a:ext cx="412292" cy="338554"/>
          </a:xfrm>
          <a:prstGeom prst="rect">
            <a:avLst/>
          </a:prstGeom>
          <a:noFill/>
        </p:spPr>
        <p:txBody>
          <a:bodyPr wrap="square" rtlCol="0">
            <a:spAutoFit/>
          </a:bodyPr>
          <a:lstStyle/>
          <a:p>
            <a:r>
              <a:rPr lang="en-US" sz="1600" b="1" dirty="0">
                <a:latin typeface="Helvetica" pitchFamily="2" charset="0"/>
              </a:rPr>
              <a:t>3</a:t>
            </a:r>
          </a:p>
        </p:txBody>
      </p:sp>
      <p:sp>
        <p:nvSpPr>
          <p:cNvPr id="12" name="TextBox 11">
            <a:extLst>
              <a:ext uri="{FF2B5EF4-FFF2-40B4-BE49-F238E27FC236}">
                <a16:creationId xmlns:a16="http://schemas.microsoft.com/office/drawing/2014/main" id="{8EB5261B-49CE-4841-9348-C09F1DD1557E}"/>
              </a:ext>
            </a:extLst>
          </p:cNvPr>
          <p:cNvSpPr txBox="1"/>
          <p:nvPr/>
        </p:nvSpPr>
        <p:spPr>
          <a:xfrm>
            <a:off x="6445708" y="5300246"/>
            <a:ext cx="412292" cy="338554"/>
          </a:xfrm>
          <a:prstGeom prst="rect">
            <a:avLst/>
          </a:prstGeom>
          <a:noFill/>
        </p:spPr>
        <p:txBody>
          <a:bodyPr wrap="square" rtlCol="0">
            <a:spAutoFit/>
          </a:bodyPr>
          <a:lstStyle/>
          <a:p>
            <a:r>
              <a:rPr lang="en-US" sz="1600" b="1" dirty="0">
                <a:latin typeface="Helvetica" pitchFamily="2" charset="0"/>
              </a:rPr>
              <a:t>6</a:t>
            </a:r>
          </a:p>
        </p:txBody>
      </p:sp>
      <p:sp>
        <p:nvSpPr>
          <p:cNvPr id="13" name="TextBox 12">
            <a:extLst>
              <a:ext uri="{FF2B5EF4-FFF2-40B4-BE49-F238E27FC236}">
                <a16:creationId xmlns:a16="http://schemas.microsoft.com/office/drawing/2014/main" id="{5CC1304C-8066-B547-9E98-BB5DFEF3D544}"/>
              </a:ext>
            </a:extLst>
          </p:cNvPr>
          <p:cNvSpPr txBox="1"/>
          <p:nvPr/>
        </p:nvSpPr>
        <p:spPr>
          <a:xfrm>
            <a:off x="7817308" y="5638800"/>
            <a:ext cx="412292" cy="338554"/>
          </a:xfrm>
          <a:prstGeom prst="rect">
            <a:avLst/>
          </a:prstGeom>
          <a:noFill/>
        </p:spPr>
        <p:txBody>
          <a:bodyPr wrap="square" rtlCol="0">
            <a:spAutoFit/>
          </a:bodyPr>
          <a:lstStyle/>
          <a:p>
            <a:r>
              <a:rPr lang="en-US" sz="1600" b="1" dirty="0">
                <a:latin typeface="Helvetica" pitchFamily="2" charset="0"/>
              </a:rPr>
              <a:t>4</a:t>
            </a:r>
          </a:p>
        </p:txBody>
      </p:sp>
      <p:sp>
        <p:nvSpPr>
          <p:cNvPr id="14" name="TextBox 13">
            <a:extLst>
              <a:ext uri="{FF2B5EF4-FFF2-40B4-BE49-F238E27FC236}">
                <a16:creationId xmlns:a16="http://schemas.microsoft.com/office/drawing/2014/main" id="{7D5D957C-B865-524D-9F34-02318087D55C}"/>
              </a:ext>
            </a:extLst>
          </p:cNvPr>
          <p:cNvSpPr txBox="1"/>
          <p:nvPr/>
        </p:nvSpPr>
        <p:spPr>
          <a:xfrm>
            <a:off x="9144000" y="6172200"/>
            <a:ext cx="412292" cy="338554"/>
          </a:xfrm>
          <a:prstGeom prst="rect">
            <a:avLst/>
          </a:prstGeom>
          <a:noFill/>
        </p:spPr>
        <p:txBody>
          <a:bodyPr wrap="square" rtlCol="0">
            <a:spAutoFit/>
          </a:bodyPr>
          <a:lstStyle/>
          <a:p>
            <a:r>
              <a:rPr lang="en-US" sz="1600" b="1" dirty="0">
                <a:latin typeface="Helvetica" pitchFamily="2" charset="0"/>
              </a:rPr>
              <a:t>1</a:t>
            </a:r>
          </a:p>
        </p:txBody>
      </p:sp>
      <p:sp>
        <p:nvSpPr>
          <p:cNvPr id="15" name="TextBox 14">
            <a:extLst>
              <a:ext uri="{FF2B5EF4-FFF2-40B4-BE49-F238E27FC236}">
                <a16:creationId xmlns:a16="http://schemas.microsoft.com/office/drawing/2014/main" id="{52DC0325-DC53-EC45-BD1C-8F81F56D483E}"/>
              </a:ext>
            </a:extLst>
          </p:cNvPr>
          <p:cNvSpPr txBox="1"/>
          <p:nvPr/>
        </p:nvSpPr>
        <p:spPr>
          <a:xfrm>
            <a:off x="10515600" y="5986046"/>
            <a:ext cx="412292" cy="338554"/>
          </a:xfrm>
          <a:prstGeom prst="rect">
            <a:avLst/>
          </a:prstGeom>
          <a:noFill/>
        </p:spPr>
        <p:txBody>
          <a:bodyPr wrap="square" rtlCol="0">
            <a:spAutoFit/>
          </a:bodyPr>
          <a:lstStyle/>
          <a:p>
            <a:r>
              <a:rPr lang="en-US" sz="1600" b="1" dirty="0">
                <a:latin typeface="Helvetica" pitchFamily="2" charset="0"/>
              </a:rPr>
              <a:t>2</a:t>
            </a:r>
          </a:p>
        </p:txBody>
      </p:sp>
    </p:spTree>
    <p:extLst>
      <p:ext uri="{BB962C8B-B14F-4D97-AF65-F5344CB8AC3E}">
        <p14:creationId xmlns:p14="http://schemas.microsoft.com/office/powerpoint/2010/main" val="1316020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 name="object 118"/>
          <p:cNvSpPr txBox="1"/>
          <p:nvPr/>
        </p:nvSpPr>
        <p:spPr>
          <a:xfrm>
            <a:off x="2667000" y="7176289"/>
            <a:ext cx="729743" cy="228268"/>
          </a:xfrm>
          <a:prstGeom prst="rect">
            <a:avLst/>
          </a:prstGeom>
        </p:spPr>
        <p:txBody>
          <a:bodyPr vert="horz" wrap="square" lIns="0" tIns="12700" rIns="0" bIns="0" rtlCol="0">
            <a:spAutoFit/>
          </a:bodyPr>
          <a:lstStyle/>
          <a:p>
            <a:pPr marL="12700">
              <a:lnSpc>
                <a:spcPct val="100000"/>
              </a:lnSpc>
              <a:spcBef>
                <a:spcPts val="100"/>
              </a:spcBef>
            </a:pPr>
            <a:r>
              <a:rPr sz="1400" b="1" dirty="0">
                <a:latin typeface="Helvetica" pitchFamily="2" charset="0"/>
                <a:cs typeface="Arial"/>
              </a:rPr>
              <a:t>Clinical</a:t>
            </a:r>
            <a:endParaRPr sz="1400" dirty="0">
              <a:latin typeface="Helvetica" pitchFamily="2" charset="0"/>
              <a:cs typeface="Arial"/>
            </a:endParaRPr>
          </a:p>
        </p:txBody>
      </p:sp>
      <p:sp>
        <p:nvSpPr>
          <p:cNvPr id="119" name="object 119"/>
          <p:cNvSpPr txBox="1"/>
          <p:nvPr/>
        </p:nvSpPr>
        <p:spPr>
          <a:xfrm>
            <a:off x="4953000" y="7176289"/>
            <a:ext cx="757235" cy="228268"/>
          </a:xfrm>
          <a:prstGeom prst="rect">
            <a:avLst/>
          </a:prstGeom>
        </p:spPr>
        <p:txBody>
          <a:bodyPr vert="horz" wrap="square" lIns="0" tIns="12700" rIns="0" bIns="0" rtlCol="0">
            <a:spAutoFit/>
          </a:bodyPr>
          <a:lstStyle/>
          <a:p>
            <a:pPr marL="12700">
              <a:lnSpc>
                <a:spcPct val="100000"/>
              </a:lnSpc>
              <a:spcBef>
                <a:spcPts val="100"/>
              </a:spcBef>
            </a:pPr>
            <a:r>
              <a:rPr sz="1400" b="1" dirty="0">
                <a:latin typeface="Helvetica" pitchFamily="2" charset="0"/>
                <a:cs typeface="Arial"/>
              </a:rPr>
              <a:t>Social</a:t>
            </a:r>
            <a:endParaRPr sz="1400" dirty="0">
              <a:latin typeface="Helvetica" pitchFamily="2" charset="0"/>
              <a:cs typeface="Arial"/>
            </a:endParaRPr>
          </a:p>
        </p:txBody>
      </p:sp>
      <p:sp>
        <p:nvSpPr>
          <p:cNvPr id="120" name="object 120"/>
          <p:cNvSpPr txBox="1"/>
          <p:nvPr/>
        </p:nvSpPr>
        <p:spPr>
          <a:xfrm>
            <a:off x="6400800" y="7175018"/>
            <a:ext cx="2051685" cy="443711"/>
          </a:xfrm>
          <a:prstGeom prst="rect">
            <a:avLst/>
          </a:prstGeom>
        </p:spPr>
        <p:txBody>
          <a:bodyPr vert="horz" wrap="square" lIns="0" tIns="12700" rIns="0" bIns="0" rtlCol="0">
            <a:spAutoFit/>
          </a:bodyPr>
          <a:lstStyle/>
          <a:p>
            <a:pPr marL="12700" algn="ctr">
              <a:lnSpc>
                <a:spcPct val="100000"/>
              </a:lnSpc>
              <a:spcBef>
                <a:spcPts val="100"/>
              </a:spcBef>
            </a:pPr>
            <a:r>
              <a:rPr sz="1400" b="1" dirty="0">
                <a:latin typeface="Helvetica" pitchFamily="2" charset="0"/>
                <a:cs typeface="Arial"/>
              </a:rPr>
              <a:t>Cognition and Neural</a:t>
            </a:r>
            <a:r>
              <a:rPr sz="1400" b="1" spc="-90" dirty="0">
                <a:latin typeface="Helvetica" pitchFamily="2" charset="0"/>
                <a:cs typeface="Arial"/>
              </a:rPr>
              <a:t> </a:t>
            </a:r>
            <a:r>
              <a:rPr sz="1400" b="1" dirty="0">
                <a:latin typeface="Helvetica" pitchFamily="2" charset="0"/>
                <a:cs typeface="Arial"/>
              </a:rPr>
              <a:t>Systems</a:t>
            </a:r>
            <a:endParaRPr sz="1400" dirty="0">
              <a:latin typeface="Helvetica" pitchFamily="2" charset="0"/>
              <a:cs typeface="Arial"/>
            </a:endParaRPr>
          </a:p>
        </p:txBody>
      </p:sp>
      <p:sp>
        <p:nvSpPr>
          <p:cNvPr id="121" name="object 121"/>
          <p:cNvSpPr txBox="1"/>
          <p:nvPr/>
        </p:nvSpPr>
        <p:spPr>
          <a:xfrm>
            <a:off x="9144000" y="7176289"/>
            <a:ext cx="914400" cy="443711"/>
          </a:xfrm>
          <a:prstGeom prst="rect">
            <a:avLst/>
          </a:prstGeom>
        </p:spPr>
        <p:txBody>
          <a:bodyPr vert="horz" wrap="square" lIns="0" tIns="12700" rIns="0" bIns="0" rtlCol="0">
            <a:spAutoFit/>
          </a:bodyPr>
          <a:lstStyle/>
          <a:p>
            <a:pPr marL="12700" algn="ctr">
              <a:lnSpc>
                <a:spcPct val="100000"/>
              </a:lnSpc>
              <a:spcBef>
                <a:spcPts val="100"/>
              </a:spcBef>
            </a:pPr>
            <a:r>
              <a:rPr lang="en-US" sz="1400" b="1" dirty="0">
                <a:latin typeface="Helvetica" pitchFamily="2" charset="0"/>
                <a:cs typeface="Arial"/>
              </a:rPr>
              <a:t>Did not disclose</a:t>
            </a:r>
            <a:endParaRPr sz="1400" dirty="0">
              <a:latin typeface="Helvetica" pitchFamily="2" charset="0"/>
              <a:cs typeface="Arial"/>
            </a:endParaRPr>
          </a:p>
        </p:txBody>
      </p:sp>
      <p:sp>
        <p:nvSpPr>
          <p:cNvPr id="123" name="object 123"/>
          <p:cNvSpPr txBox="1"/>
          <p:nvPr/>
        </p:nvSpPr>
        <p:spPr>
          <a:xfrm>
            <a:off x="1143000" y="3550439"/>
            <a:ext cx="205184" cy="1434465"/>
          </a:xfrm>
          <a:prstGeom prst="rect">
            <a:avLst/>
          </a:prstGeom>
        </p:spPr>
        <p:txBody>
          <a:bodyPr vert="vert270" wrap="square" lIns="0" tIns="0" rIns="0" bIns="0" rtlCol="0">
            <a:spAutoFit/>
          </a:bodyPr>
          <a:lstStyle/>
          <a:p>
            <a:pPr marL="12700">
              <a:lnSpc>
                <a:spcPts val="1645"/>
              </a:lnSpc>
            </a:pPr>
            <a:r>
              <a:rPr sz="1400" b="1" spc="-25" dirty="0">
                <a:latin typeface="Helvetica" pitchFamily="2" charset="0"/>
                <a:cs typeface="Arial"/>
              </a:rPr>
              <a:t>Total</a:t>
            </a:r>
            <a:r>
              <a:rPr sz="1400" b="1" spc="-75" dirty="0">
                <a:latin typeface="Helvetica" pitchFamily="2" charset="0"/>
                <a:cs typeface="Arial"/>
              </a:rPr>
              <a:t> </a:t>
            </a:r>
            <a:r>
              <a:rPr sz="1400" b="1" dirty="0">
                <a:latin typeface="Helvetica" pitchFamily="2" charset="0"/>
                <a:cs typeface="Arial"/>
              </a:rPr>
              <a:t>Responses</a:t>
            </a:r>
            <a:endParaRPr sz="1400" dirty="0">
              <a:latin typeface="Helvetica" pitchFamily="2" charset="0"/>
              <a:cs typeface="Arial"/>
            </a:endParaRPr>
          </a:p>
        </p:txBody>
      </p:sp>
      <p:sp>
        <p:nvSpPr>
          <p:cNvPr id="4" name="TextBox 3">
            <a:extLst>
              <a:ext uri="{FF2B5EF4-FFF2-40B4-BE49-F238E27FC236}">
                <a16:creationId xmlns:a16="http://schemas.microsoft.com/office/drawing/2014/main" id="{B5AF2544-68B6-9543-8A97-5F183229D41B}"/>
              </a:ext>
            </a:extLst>
          </p:cNvPr>
          <p:cNvSpPr txBox="1"/>
          <p:nvPr/>
        </p:nvSpPr>
        <p:spPr>
          <a:xfrm>
            <a:off x="4893745" y="558564"/>
            <a:ext cx="2866490" cy="400110"/>
          </a:xfrm>
          <a:prstGeom prst="rect">
            <a:avLst/>
          </a:prstGeom>
          <a:noFill/>
        </p:spPr>
        <p:txBody>
          <a:bodyPr wrap="none" rtlCol="0">
            <a:spAutoFit/>
          </a:bodyPr>
          <a:lstStyle/>
          <a:p>
            <a:r>
              <a:rPr lang="en-US" sz="2000" b="1" dirty="0">
                <a:latin typeface="Helvetica" pitchFamily="2" charset="0"/>
              </a:rPr>
              <a:t>Response Breakdown</a:t>
            </a:r>
          </a:p>
        </p:txBody>
      </p:sp>
      <p:pic>
        <p:nvPicPr>
          <p:cNvPr id="7" name="Picture 6">
            <a:extLst>
              <a:ext uri="{FF2B5EF4-FFF2-40B4-BE49-F238E27FC236}">
                <a16:creationId xmlns:a16="http://schemas.microsoft.com/office/drawing/2014/main" id="{0374D071-6C8F-AC46-82CF-33CB7E95A2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032" y="1721639"/>
            <a:ext cx="9455181" cy="5429566"/>
          </a:xfrm>
          <a:prstGeom prst="rect">
            <a:avLst/>
          </a:prstGeom>
        </p:spPr>
      </p:pic>
      <p:sp>
        <p:nvSpPr>
          <p:cNvPr id="8" name="TextBox 7">
            <a:extLst>
              <a:ext uri="{FF2B5EF4-FFF2-40B4-BE49-F238E27FC236}">
                <a16:creationId xmlns:a16="http://schemas.microsoft.com/office/drawing/2014/main" id="{94F786E7-8925-2B40-9DD7-7FABF00EFDE8}"/>
              </a:ext>
            </a:extLst>
          </p:cNvPr>
          <p:cNvSpPr txBox="1"/>
          <p:nvPr/>
        </p:nvSpPr>
        <p:spPr>
          <a:xfrm>
            <a:off x="2803271" y="1905000"/>
            <a:ext cx="457200" cy="338554"/>
          </a:xfrm>
          <a:prstGeom prst="rect">
            <a:avLst/>
          </a:prstGeom>
          <a:noFill/>
        </p:spPr>
        <p:txBody>
          <a:bodyPr wrap="square" rtlCol="0">
            <a:spAutoFit/>
          </a:bodyPr>
          <a:lstStyle/>
          <a:p>
            <a:pPr algn="ctr"/>
            <a:r>
              <a:rPr lang="en-US" sz="1600" b="1" dirty="0">
                <a:latin typeface="Helvetica" pitchFamily="2" charset="0"/>
              </a:rPr>
              <a:t>22</a:t>
            </a:r>
          </a:p>
        </p:txBody>
      </p:sp>
      <p:sp>
        <p:nvSpPr>
          <p:cNvPr id="58" name="TextBox 57">
            <a:extLst>
              <a:ext uri="{FF2B5EF4-FFF2-40B4-BE49-F238E27FC236}">
                <a16:creationId xmlns:a16="http://schemas.microsoft.com/office/drawing/2014/main" id="{3D1AF611-C85B-244C-A49C-EF0C2BDE42CD}"/>
              </a:ext>
            </a:extLst>
          </p:cNvPr>
          <p:cNvSpPr txBox="1"/>
          <p:nvPr/>
        </p:nvSpPr>
        <p:spPr>
          <a:xfrm>
            <a:off x="5029200" y="5224046"/>
            <a:ext cx="457200" cy="338554"/>
          </a:xfrm>
          <a:prstGeom prst="rect">
            <a:avLst/>
          </a:prstGeom>
          <a:noFill/>
        </p:spPr>
        <p:txBody>
          <a:bodyPr wrap="square" rtlCol="0">
            <a:spAutoFit/>
          </a:bodyPr>
          <a:lstStyle/>
          <a:p>
            <a:pPr algn="ctr"/>
            <a:r>
              <a:rPr lang="en-US" sz="1600" b="1" dirty="0">
                <a:latin typeface="Helvetica" pitchFamily="2" charset="0"/>
              </a:rPr>
              <a:t>6</a:t>
            </a:r>
          </a:p>
        </p:txBody>
      </p:sp>
      <p:sp>
        <p:nvSpPr>
          <p:cNvPr id="59" name="TextBox 58">
            <a:extLst>
              <a:ext uri="{FF2B5EF4-FFF2-40B4-BE49-F238E27FC236}">
                <a16:creationId xmlns:a16="http://schemas.microsoft.com/office/drawing/2014/main" id="{6155E5F1-3AC4-434F-97CA-31A075D9FE12}"/>
              </a:ext>
            </a:extLst>
          </p:cNvPr>
          <p:cNvSpPr txBox="1"/>
          <p:nvPr/>
        </p:nvSpPr>
        <p:spPr>
          <a:xfrm>
            <a:off x="7198042" y="2514600"/>
            <a:ext cx="457200" cy="338554"/>
          </a:xfrm>
          <a:prstGeom prst="rect">
            <a:avLst/>
          </a:prstGeom>
          <a:noFill/>
        </p:spPr>
        <p:txBody>
          <a:bodyPr wrap="square" rtlCol="0">
            <a:spAutoFit/>
          </a:bodyPr>
          <a:lstStyle/>
          <a:p>
            <a:pPr algn="ctr"/>
            <a:r>
              <a:rPr lang="en-US" sz="1600" b="1" dirty="0">
                <a:latin typeface="Helvetica" pitchFamily="2" charset="0"/>
              </a:rPr>
              <a:t>19</a:t>
            </a:r>
          </a:p>
        </p:txBody>
      </p:sp>
      <p:sp>
        <p:nvSpPr>
          <p:cNvPr id="60" name="TextBox 59">
            <a:extLst>
              <a:ext uri="{FF2B5EF4-FFF2-40B4-BE49-F238E27FC236}">
                <a16:creationId xmlns:a16="http://schemas.microsoft.com/office/drawing/2014/main" id="{6CE595DE-1D0F-B54B-BF9F-E6B26527FF33}"/>
              </a:ext>
            </a:extLst>
          </p:cNvPr>
          <p:cNvSpPr txBox="1"/>
          <p:nvPr/>
        </p:nvSpPr>
        <p:spPr>
          <a:xfrm>
            <a:off x="9372600" y="3335923"/>
            <a:ext cx="457200" cy="338554"/>
          </a:xfrm>
          <a:prstGeom prst="rect">
            <a:avLst/>
          </a:prstGeom>
          <a:noFill/>
        </p:spPr>
        <p:txBody>
          <a:bodyPr wrap="square" rtlCol="0">
            <a:spAutoFit/>
          </a:bodyPr>
          <a:lstStyle/>
          <a:p>
            <a:pPr algn="ctr"/>
            <a:r>
              <a:rPr lang="en-US" sz="1600" b="1" dirty="0">
                <a:latin typeface="Helvetica" pitchFamily="2" charset="0"/>
              </a:rPr>
              <a:t>16</a:t>
            </a:r>
          </a:p>
        </p:txBody>
      </p:sp>
      <p:sp>
        <p:nvSpPr>
          <p:cNvPr id="61" name="TextBox 60">
            <a:extLst>
              <a:ext uri="{FF2B5EF4-FFF2-40B4-BE49-F238E27FC236}">
                <a16:creationId xmlns:a16="http://schemas.microsoft.com/office/drawing/2014/main" id="{D00B7E0A-A70B-9F41-808B-164BB8DB917D}"/>
              </a:ext>
            </a:extLst>
          </p:cNvPr>
          <p:cNvSpPr txBox="1"/>
          <p:nvPr/>
        </p:nvSpPr>
        <p:spPr>
          <a:xfrm>
            <a:off x="4121093" y="1155099"/>
            <a:ext cx="4237057" cy="369332"/>
          </a:xfrm>
          <a:prstGeom prst="rect">
            <a:avLst/>
          </a:prstGeom>
          <a:noFill/>
        </p:spPr>
        <p:txBody>
          <a:bodyPr wrap="none" rtlCol="0">
            <a:spAutoFit/>
          </a:bodyPr>
          <a:lstStyle/>
          <a:p>
            <a:r>
              <a:rPr lang="en-US" b="1" dirty="0">
                <a:latin typeface="Helvetica" pitchFamily="2" charset="0"/>
              </a:rPr>
              <a:t>63</a:t>
            </a:r>
            <a:r>
              <a:rPr lang="en-US" dirty="0">
                <a:latin typeface="Helvetica" pitchFamily="2" charset="0"/>
              </a:rPr>
              <a:t> responses [ 57 complete responses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98E52-2036-48C8-B492-71B49E74A38B}"/>
              </a:ext>
            </a:extLst>
          </p:cNvPr>
          <p:cNvSpPr>
            <a:spLocks noGrp="1"/>
          </p:cNvSpPr>
          <p:nvPr>
            <p:ph type="ctrTitle"/>
          </p:nvPr>
        </p:nvSpPr>
        <p:spPr>
          <a:xfrm>
            <a:off x="960120" y="3053765"/>
            <a:ext cx="10881360" cy="830997"/>
          </a:xfrm>
        </p:spPr>
        <p:txBody>
          <a:bodyPr/>
          <a:lstStyle/>
          <a:p>
            <a:pPr algn="ctr"/>
            <a:r>
              <a:rPr lang="en-US" sz="5400" dirty="0">
                <a:latin typeface="Helvetica" pitchFamily="2" charset="0"/>
              </a:rPr>
              <a:t>Future Directions</a:t>
            </a:r>
          </a:p>
        </p:txBody>
      </p:sp>
    </p:spTree>
    <p:extLst>
      <p:ext uri="{BB962C8B-B14F-4D97-AF65-F5344CB8AC3E}">
        <p14:creationId xmlns:p14="http://schemas.microsoft.com/office/powerpoint/2010/main" val="1129700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A83B32A4-28FE-1F48-A984-EE685866B458}"/>
              </a:ext>
            </a:extLst>
          </p:cNvPr>
          <p:cNvSpPr txBox="1"/>
          <p:nvPr/>
        </p:nvSpPr>
        <p:spPr>
          <a:xfrm>
            <a:off x="6477000" y="914400"/>
            <a:ext cx="5334000" cy="5940088"/>
          </a:xfrm>
          <a:prstGeom prst="rect">
            <a:avLst/>
          </a:prstGeom>
          <a:noFill/>
        </p:spPr>
        <p:txBody>
          <a:bodyPr wrap="square" rtlCol="0">
            <a:spAutoFit/>
          </a:bodyPr>
          <a:lstStyle/>
          <a:p>
            <a:pPr algn="ctr"/>
            <a:r>
              <a:rPr lang="en-US" sz="2000" dirty="0">
                <a:latin typeface="Helvetica" pitchFamily="2" charset="0"/>
              </a:rPr>
              <a:t>“Actively </a:t>
            </a:r>
            <a:r>
              <a:rPr lang="en-US" sz="2000" b="1" dirty="0">
                <a:latin typeface="Helvetica" pitchFamily="2" charset="0"/>
              </a:rPr>
              <a:t>recruit </a:t>
            </a:r>
            <a:r>
              <a:rPr lang="en-US" sz="2000" dirty="0">
                <a:latin typeface="Helvetica" pitchFamily="2" charset="0"/>
              </a:rPr>
              <a:t>more diverse students and faculty &amp; work to </a:t>
            </a:r>
            <a:r>
              <a:rPr lang="en-US" sz="2000" b="1" dirty="0">
                <a:latin typeface="Helvetica" pitchFamily="2" charset="0"/>
              </a:rPr>
              <a:t>retain</a:t>
            </a:r>
            <a:r>
              <a:rPr lang="en-US" sz="2000" dirty="0">
                <a:latin typeface="Helvetica" pitchFamily="2" charset="0"/>
              </a:rPr>
              <a:t> them.”</a:t>
            </a:r>
          </a:p>
          <a:p>
            <a:pPr algn="ctr"/>
            <a:endParaRPr lang="en-US" sz="2000" dirty="0">
              <a:latin typeface="Helvetica" pitchFamily="2" charset="0"/>
            </a:endParaRPr>
          </a:p>
          <a:p>
            <a:pPr algn="ctr"/>
            <a:r>
              <a:rPr lang="en-US" sz="2000" dirty="0">
                <a:latin typeface="Helvetica" pitchFamily="2" charset="0"/>
              </a:rPr>
              <a:t>-----</a:t>
            </a:r>
          </a:p>
          <a:p>
            <a:pPr algn="ctr"/>
            <a:endParaRPr lang="en-US" sz="2000" dirty="0">
              <a:latin typeface="Helvetica" pitchFamily="2" charset="0"/>
            </a:endParaRPr>
          </a:p>
          <a:p>
            <a:pPr algn="ctr"/>
            <a:r>
              <a:rPr lang="en-US" sz="2000" dirty="0">
                <a:latin typeface="Helvetica" pitchFamily="2" charset="0"/>
              </a:rPr>
              <a:t>“Host a </a:t>
            </a:r>
            <a:r>
              <a:rPr lang="en-US" sz="2000" b="1" dirty="0">
                <a:latin typeface="Helvetica" pitchFamily="2" charset="0"/>
              </a:rPr>
              <a:t>diversity weekend</a:t>
            </a:r>
            <a:r>
              <a:rPr lang="en-US" sz="2000" dirty="0">
                <a:latin typeface="Helvetica" pitchFamily="2" charset="0"/>
              </a:rPr>
              <a:t>.”</a:t>
            </a:r>
          </a:p>
          <a:p>
            <a:pPr algn="ctr"/>
            <a:endParaRPr lang="en-US" sz="2000" dirty="0">
              <a:latin typeface="Helvetica" pitchFamily="2" charset="0"/>
            </a:endParaRPr>
          </a:p>
          <a:p>
            <a:pPr algn="ctr"/>
            <a:r>
              <a:rPr lang="en-US" sz="2000" dirty="0">
                <a:latin typeface="Helvetica" pitchFamily="2" charset="0"/>
              </a:rPr>
              <a:t>-----</a:t>
            </a:r>
          </a:p>
          <a:p>
            <a:pPr algn="ctr"/>
            <a:endParaRPr lang="en-US" sz="2000" dirty="0">
              <a:latin typeface="Helvetica" pitchFamily="2" charset="0"/>
            </a:endParaRPr>
          </a:p>
          <a:p>
            <a:pPr algn="ctr"/>
            <a:r>
              <a:rPr lang="en-US" sz="2000" dirty="0">
                <a:latin typeface="Helvetica" pitchFamily="2" charset="0"/>
              </a:rPr>
              <a:t>“Consider the </a:t>
            </a:r>
            <a:r>
              <a:rPr lang="en-US" sz="2000" b="1" dirty="0">
                <a:latin typeface="Helvetica" pitchFamily="2" charset="0"/>
              </a:rPr>
              <a:t>barriers applicants have overcome </a:t>
            </a:r>
            <a:r>
              <a:rPr lang="en-US" sz="2000" dirty="0">
                <a:latin typeface="Helvetica" pitchFamily="2" charset="0"/>
              </a:rPr>
              <a:t>to get to this point, and give </a:t>
            </a:r>
            <a:r>
              <a:rPr lang="en-US" sz="2000" b="1" dirty="0">
                <a:latin typeface="Helvetica" pitchFamily="2" charset="0"/>
              </a:rPr>
              <a:t>less weight to things like GPA and GRE scores</a:t>
            </a:r>
            <a:r>
              <a:rPr lang="en-US" sz="2000" dirty="0">
                <a:latin typeface="Helvetica" pitchFamily="2" charset="0"/>
              </a:rPr>
              <a:t> that are not necessarily a fair representation of underrepresented students' potential to be successful in grad school.”</a:t>
            </a:r>
          </a:p>
          <a:p>
            <a:pPr algn="ctr"/>
            <a:endParaRPr lang="en-US" sz="2000" dirty="0">
              <a:latin typeface="Helvetica" pitchFamily="2" charset="0"/>
            </a:endParaRPr>
          </a:p>
          <a:p>
            <a:pPr algn="ctr"/>
            <a:r>
              <a:rPr lang="en-US" sz="2000" dirty="0">
                <a:latin typeface="Helvetica" pitchFamily="2" charset="0"/>
              </a:rPr>
              <a:t>-----</a:t>
            </a:r>
          </a:p>
          <a:p>
            <a:pPr algn="ctr"/>
            <a:endParaRPr lang="en-US" sz="2000" dirty="0">
              <a:latin typeface="Helvetica" pitchFamily="2" charset="0"/>
            </a:endParaRPr>
          </a:p>
          <a:p>
            <a:pPr algn="ctr"/>
            <a:r>
              <a:rPr lang="en-US" sz="2000" dirty="0">
                <a:latin typeface="Helvetica" pitchFamily="2" charset="0"/>
              </a:rPr>
              <a:t>“</a:t>
            </a:r>
            <a:r>
              <a:rPr lang="en-US" sz="2000" b="1" dirty="0">
                <a:latin typeface="Helvetica" pitchFamily="2" charset="0"/>
              </a:rPr>
              <a:t>Eliminate</a:t>
            </a:r>
            <a:r>
              <a:rPr lang="en-US" sz="2000" dirty="0">
                <a:latin typeface="Helvetica" pitchFamily="2" charset="0"/>
              </a:rPr>
              <a:t> the consideration of GRE scores.”</a:t>
            </a:r>
          </a:p>
        </p:txBody>
      </p:sp>
      <p:pic>
        <p:nvPicPr>
          <p:cNvPr id="17" name="Picture 16">
            <a:extLst>
              <a:ext uri="{FF2B5EF4-FFF2-40B4-BE49-F238E27FC236}">
                <a16:creationId xmlns:a16="http://schemas.microsoft.com/office/drawing/2014/main" id="{24707835-1DDC-1D49-BF62-1F4F658A8787}"/>
              </a:ext>
            </a:extLst>
          </p:cNvPr>
          <p:cNvPicPr>
            <a:picLocks noChangeAspect="1"/>
          </p:cNvPicPr>
          <p:nvPr/>
        </p:nvPicPr>
        <p:blipFill rotWithShape="1">
          <a:blip r:embed="rId2">
            <a:extLst>
              <a:ext uri="{28A0092B-C50C-407E-A947-70E740481C1C}">
                <a14:useLocalDpi xmlns:a14="http://schemas.microsoft.com/office/drawing/2010/main" val="0"/>
              </a:ext>
            </a:extLst>
          </a:blip>
          <a:srcRect b="32231"/>
          <a:stretch/>
        </p:blipFill>
        <p:spPr>
          <a:xfrm>
            <a:off x="533399" y="229267"/>
            <a:ext cx="4461241" cy="1751933"/>
          </a:xfrm>
          <a:prstGeom prst="rect">
            <a:avLst/>
          </a:prstGeom>
          <a:ln>
            <a:solidFill>
              <a:schemeClr val="tx1"/>
            </a:solidFill>
          </a:ln>
        </p:spPr>
      </p:pic>
      <p:pic>
        <p:nvPicPr>
          <p:cNvPr id="23" name="Picture 22">
            <a:extLst>
              <a:ext uri="{FF2B5EF4-FFF2-40B4-BE49-F238E27FC236}">
                <a16:creationId xmlns:a16="http://schemas.microsoft.com/office/drawing/2014/main" id="{74B1D8A3-82D9-E241-AE33-99EEA060D105}"/>
              </a:ext>
            </a:extLst>
          </p:cNvPr>
          <p:cNvPicPr>
            <a:picLocks noChangeAspect="1"/>
          </p:cNvPicPr>
          <p:nvPr/>
        </p:nvPicPr>
        <p:blipFill rotWithShape="1">
          <a:blip r:embed="rId3">
            <a:extLst>
              <a:ext uri="{28A0092B-C50C-407E-A947-70E740481C1C}">
                <a14:useLocalDpi xmlns:a14="http://schemas.microsoft.com/office/drawing/2010/main" val="0"/>
              </a:ext>
            </a:extLst>
          </a:blip>
          <a:srcRect t="-1" b="47671"/>
          <a:stretch/>
        </p:blipFill>
        <p:spPr>
          <a:xfrm>
            <a:off x="533399" y="6331750"/>
            <a:ext cx="3955166" cy="1248726"/>
          </a:xfrm>
          <a:prstGeom prst="rect">
            <a:avLst/>
          </a:prstGeom>
          <a:ln>
            <a:solidFill>
              <a:schemeClr val="tx1"/>
            </a:solidFill>
          </a:ln>
        </p:spPr>
      </p:pic>
      <p:pic>
        <p:nvPicPr>
          <p:cNvPr id="21" name="Picture 20">
            <a:extLst>
              <a:ext uri="{FF2B5EF4-FFF2-40B4-BE49-F238E27FC236}">
                <a16:creationId xmlns:a16="http://schemas.microsoft.com/office/drawing/2014/main" id="{9BE9EE05-1AF1-8D49-824F-77B0128D2996}"/>
              </a:ext>
            </a:extLst>
          </p:cNvPr>
          <p:cNvPicPr>
            <a:picLocks noChangeAspect="1"/>
          </p:cNvPicPr>
          <p:nvPr/>
        </p:nvPicPr>
        <p:blipFill rotWithShape="1">
          <a:blip r:embed="rId4">
            <a:extLst>
              <a:ext uri="{28A0092B-C50C-407E-A947-70E740481C1C}">
                <a14:useLocalDpi xmlns:a14="http://schemas.microsoft.com/office/drawing/2010/main" val="0"/>
              </a:ext>
            </a:extLst>
          </a:blip>
          <a:srcRect b="7891"/>
          <a:stretch/>
        </p:blipFill>
        <p:spPr>
          <a:xfrm>
            <a:off x="537410" y="3623075"/>
            <a:ext cx="3624965" cy="2514600"/>
          </a:xfrm>
          <a:prstGeom prst="rect">
            <a:avLst/>
          </a:prstGeom>
          <a:ln>
            <a:solidFill>
              <a:schemeClr val="tx1"/>
            </a:solidFill>
          </a:ln>
        </p:spPr>
      </p:pic>
      <p:pic>
        <p:nvPicPr>
          <p:cNvPr id="19" name="Picture 18">
            <a:extLst>
              <a:ext uri="{FF2B5EF4-FFF2-40B4-BE49-F238E27FC236}">
                <a16:creationId xmlns:a16="http://schemas.microsoft.com/office/drawing/2014/main" id="{870CFBC3-4C10-4B4E-8A6F-182CE555E914}"/>
              </a:ext>
            </a:extLst>
          </p:cNvPr>
          <p:cNvPicPr>
            <a:picLocks noChangeAspect="1"/>
          </p:cNvPicPr>
          <p:nvPr/>
        </p:nvPicPr>
        <p:blipFill rotWithShape="1">
          <a:blip r:embed="rId5">
            <a:extLst>
              <a:ext uri="{28A0092B-C50C-407E-A947-70E740481C1C}">
                <a14:useLocalDpi xmlns:a14="http://schemas.microsoft.com/office/drawing/2010/main" val="0"/>
              </a:ext>
            </a:extLst>
          </a:blip>
          <a:srcRect b="53427"/>
          <a:stretch/>
        </p:blipFill>
        <p:spPr>
          <a:xfrm>
            <a:off x="533400" y="2209800"/>
            <a:ext cx="4953000" cy="1219200"/>
          </a:xfrm>
          <a:prstGeom prst="rect">
            <a:avLst/>
          </a:prstGeom>
          <a:ln>
            <a:solidFill>
              <a:schemeClr val="tx1"/>
            </a:solidFill>
          </a:ln>
        </p:spPr>
      </p:pic>
    </p:spTree>
    <p:extLst>
      <p:ext uri="{BB962C8B-B14F-4D97-AF65-F5344CB8AC3E}">
        <p14:creationId xmlns:p14="http://schemas.microsoft.com/office/powerpoint/2010/main" val="774291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F30C68-C13E-D14F-8681-C5702829937E}"/>
              </a:ext>
            </a:extLst>
          </p:cNvPr>
          <p:cNvSpPr txBox="1"/>
          <p:nvPr/>
        </p:nvSpPr>
        <p:spPr>
          <a:xfrm>
            <a:off x="2262921" y="609600"/>
            <a:ext cx="8263802" cy="369332"/>
          </a:xfrm>
          <a:prstGeom prst="rect">
            <a:avLst/>
          </a:prstGeom>
          <a:noFill/>
        </p:spPr>
        <p:txBody>
          <a:bodyPr wrap="none" rtlCol="0">
            <a:spAutoFit/>
          </a:bodyPr>
          <a:lstStyle/>
          <a:p>
            <a:pPr algn="ctr"/>
            <a:r>
              <a:rPr lang="en-US" b="1" dirty="0">
                <a:latin typeface="Helvetica" pitchFamily="2" charset="0"/>
              </a:rPr>
              <a:t>Do you believe that mentor/mentees should sign mentorship agreements?</a:t>
            </a:r>
          </a:p>
        </p:txBody>
      </p:sp>
      <p:pic>
        <p:nvPicPr>
          <p:cNvPr id="4" name="Picture 3">
            <a:extLst>
              <a:ext uri="{FF2B5EF4-FFF2-40B4-BE49-F238E27FC236}">
                <a16:creationId xmlns:a16="http://schemas.microsoft.com/office/drawing/2014/main" id="{0B71DD0B-9063-6748-A50C-81145E15B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447800"/>
            <a:ext cx="9944100" cy="5828533"/>
          </a:xfrm>
          <a:prstGeom prst="rect">
            <a:avLst/>
          </a:prstGeom>
        </p:spPr>
      </p:pic>
      <p:sp>
        <p:nvSpPr>
          <p:cNvPr id="5" name="Rectangle 4">
            <a:extLst>
              <a:ext uri="{FF2B5EF4-FFF2-40B4-BE49-F238E27FC236}">
                <a16:creationId xmlns:a16="http://schemas.microsoft.com/office/drawing/2014/main" id="{019E0662-B92B-C246-A676-B132167A7B9D}"/>
              </a:ext>
            </a:extLst>
          </p:cNvPr>
          <p:cNvSpPr/>
          <p:nvPr/>
        </p:nvSpPr>
        <p:spPr>
          <a:xfrm>
            <a:off x="5257800" y="2057400"/>
            <a:ext cx="5410200" cy="923330"/>
          </a:xfrm>
          <a:prstGeom prst="rect">
            <a:avLst/>
          </a:prstGeom>
          <a:solidFill>
            <a:schemeClr val="bg1"/>
          </a:solidFill>
          <a:ln w="57150">
            <a:solidFill>
              <a:srgbClr val="00A08A"/>
            </a:solidFill>
          </a:ln>
        </p:spPr>
        <p:txBody>
          <a:bodyPr wrap="square">
            <a:spAutoFit/>
          </a:bodyPr>
          <a:lstStyle/>
          <a:p>
            <a:pPr algn="ctr"/>
            <a:r>
              <a:rPr lang="en-US" dirty="0">
                <a:latin typeface="Helvetica" pitchFamily="2" charset="0"/>
              </a:rPr>
              <a:t>“Mentorship agreements will only work if it is </a:t>
            </a:r>
          </a:p>
          <a:p>
            <a:pPr algn="ctr"/>
            <a:r>
              <a:rPr lang="en-US" b="1" dirty="0">
                <a:latin typeface="Helvetica" pitchFamily="2" charset="0"/>
              </a:rPr>
              <a:t>truly bi-directional</a:t>
            </a:r>
            <a:r>
              <a:rPr lang="en-US" dirty="0">
                <a:latin typeface="Helvetica" pitchFamily="2" charset="0"/>
              </a:rPr>
              <a:t>. Having the graduate student feel like it is all on them is not beneficial.”</a:t>
            </a:r>
          </a:p>
        </p:txBody>
      </p:sp>
      <p:sp>
        <p:nvSpPr>
          <p:cNvPr id="6" name="TextBox 5">
            <a:extLst>
              <a:ext uri="{FF2B5EF4-FFF2-40B4-BE49-F238E27FC236}">
                <a16:creationId xmlns:a16="http://schemas.microsoft.com/office/drawing/2014/main" id="{A8B316FA-3962-674D-A15F-932252911006}"/>
              </a:ext>
            </a:extLst>
          </p:cNvPr>
          <p:cNvSpPr txBox="1"/>
          <p:nvPr/>
        </p:nvSpPr>
        <p:spPr>
          <a:xfrm>
            <a:off x="1992815" y="6976646"/>
            <a:ext cx="8930650" cy="584775"/>
          </a:xfrm>
          <a:prstGeom prst="rect">
            <a:avLst/>
          </a:prstGeom>
          <a:solidFill>
            <a:schemeClr val="bg1"/>
          </a:solidFill>
        </p:spPr>
        <p:txBody>
          <a:bodyPr wrap="none" rtlCol="0">
            <a:spAutoFit/>
          </a:bodyPr>
          <a:lstStyle/>
          <a:p>
            <a:r>
              <a:rPr lang="en-US" sz="1600" b="1" dirty="0">
                <a:latin typeface="Helvetica" pitchFamily="2" charset="0"/>
              </a:rPr>
              <a:t>Definitely yes	Probably yes        Might or might 	Probably not	 Definitely not</a:t>
            </a:r>
          </a:p>
          <a:p>
            <a:r>
              <a:rPr lang="en-US" sz="1600" b="1" dirty="0">
                <a:latin typeface="Helvetica" pitchFamily="2" charset="0"/>
              </a:rPr>
              <a:t>				        not</a:t>
            </a:r>
          </a:p>
        </p:txBody>
      </p:sp>
      <p:sp>
        <p:nvSpPr>
          <p:cNvPr id="8" name="TextBox 7">
            <a:extLst>
              <a:ext uri="{FF2B5EF4-FFF2-40B4-BE49-F238E27FC236}">
                <a16:creationId xmlns:a16="http://schemas.microsoft.com/office/drawing/2014/main" id="{5161FBF1-1C08-B249-A17E-EC3EF92B2C7B}"/>
              </a:ext>
            </a:extLst>
          </p:cNvPr>
          <p:cNvSpPr txBox="1"/>
          <p:nvPr/>
        </p:nvSpPr>
        <p:spPr>
          <a:xfrm rot="16200000">
            <a:off x="297620" y="4164426"/>
            <a:ext cx="1809406" cy="338554"/>
          </a:xfrm>
          <a:prstGeom prst="rect">
            <a:avLst/>
          </a:prstGeom>
          <a:solidFill>
            <a:schemeClr val="bg1"/>
          </a:solidFill>
        </p:spPr>
        <p:txBody>
          <a:bodyPr wrap="none" rtlCol="0">
            <a:spAutoFit/>
          </a:bodyPr>
          <a:lstStyle/>
          <a:p>
            <a:r>
              <a:rPr lang="en-US" sz="1600" b="1" dirty="0">
                <a:latin typeface="Helvetica" pitchFamily="2" charset="0"/>
              </a:rPr>
              <a:t>Total Responses</a:t>
            </a:r>
          </a:p>
        </p:txBody>
      </p:sp>
      <p:sp>
        <p:nvSpPr>
          <p:cNvPr id="9" name="TextBox 8">
            <a:extLst>
              <a:ext uri="{FF2B5EF4-FFF2-40B4-BE49-F238E27FC236}">
                <a16:creationId xmlns:a16="http://schemas.microsoft.com/office/drawing/2014/main" id="{80A514D7-3513-C944-95A7-4F9C43BE8F2D}"/>
              </a:ext>
            </a:extLst>
          </p:cNvPr>
          <p:cNvSpPr txBox="1"/>
          <p:nvPr/>
        </p:nvSpPr>
        <p:spPr>
          <a:xfrm>
            <a:off x="2514600" y="1462087"/>
            <a:ext cx="412292" cy="338554"/>
          </a:xfrm>
          <a:prstGeom prst="rect">
            <a:avLst/>
          </a:prstGeom>
          <a:noFill/>
        </p:spPr>
        <p:txBody>
          <a:bodyPr wrap="square" rtlCol="0">
            <a:spAutoFit/>
          </a:bodyPr>
          <a:lstStyle/>
          <a:p>
            <a:r>
              <a:rPr lang="en-US" sz="1600" b="1" dirty="0">
                <a:latin typeface="Helvetica" pitchFamily="2" charset="0"/>
              </a:rPr>
              <a:t>22</a:t>
            </a:r>
          </a:p>
        </p:txBody>
      </p:sp>
      <p:sp>
        <p:nvSpPr>
          <p:cNvPr id="10" name="TextBox 9">
            <a:extLst>
              <a:ext uri="{FF2B5EF4-FFF2-40B4-BE49-F238E27FC236}">
                <a16:creationId xmlns:a16="http://schemas.microsoft.com/office/drawing/2014/main" id="{CE74BDC5-8582-9148-A13C-1D9FAD897CC9}"/>
              </a:ext>
            </a:extLst>
          </p:cNvPr>
          <p:cNvSpPr txBox="1"/>
          <p:nvPr/>
        </p:nvSpPr>
        <p:spPr>
          <a:xfrm>
            <a:off x="4343400" y="3242846"/>
            <a:ext cx="412292" cy="338554"/>
          </a:xfrm>
          <a:prstGeom prst="rect">
            <a:avLst/>
          </a:prstGeom>
          <a:noFill/>
        </p:spPr>
        <p:txBody>
          <a:bodyPr wrap="square" rtlCol="0">
            <a:spAutoFit/>
          </a:bodyPr>
          <a:lstStyle/>
          <a:p>
            <a:r>
              <a:rPr lang="en-US" sz="1600" b="1" dirty="0">
                <a:latin typeface="Helvetica" pitchFamily="2" charset="0"/>
              </a:rPr>
              <a:t>13</a:t>
            </a:r>
          </a:p>
        </p:txBody>
      </p:sp>
      <p:sp>
        <p:nvSpPr>
          <p:cNvPr id="11" name="TextBox 10">
            <a:extLst>
              <a:ext uri="{FF2B5EF4-FFF2-40B4-BE49-F238E27FC236}">
                <a16:creationId xmlns:a16="http://schemas.microsoft.com/office/drawing/2014/main" id="{2F0E18BF-F543-9048-8296-9DB8F84DDB73}"/>
              </a:ext>
            </a:extLst>
          </p:cNvPr>
          <p:cNvSpPr txBox="1"/>
          <p:nvPr/>
        </p:nvSpPr>
        <p:spPr>
          <a:xfrm>
            <a:off x="6188676" y="3238083"/>
            <a:ext cx="412292" cy="338554"/>
          </a:xfrm>
          <a:prstGeom prst="rect">
            <a:avLst/>
          </a:prstGeom>
          <a:noFill/>
        </p:spPr>
        <p:txBody>
          <a:bodyPr wrap="square" rtlCol="0">
            <a:spAutoFit/>
          </a:bodyPr>
          <a:lstStyle/>
          <a:p>
            <a:r>
              <a:rPr lang="en-US" sz="1600" b="1" dirty="0">
                <a:latin typeface="Helvetica" pitchFamily="2" charset="0"/>
              </a:rPr>
              <a:t>13</a:t>
            </a:r>
          </a:p>
        </p:txBody>
      </p:sp>
      <p:sp>
        <p:nvSpPr>
          <p:cNvPr id="12" name="TextBox 11">
            <a:extLst>
              <a:ext uri="{FF2B5EF4-FFF2-40B4-BE49-F238E27FC236}">
                <a16:creationId xmlns:a16="http://schemas.microsoft.com/office/drawing/2014/main" id="{ED1490C6-9F7D-0C40-8588-97DF9BC52C08}"/>
              </a:ext>
            </a:extLst>
          </p:cNvPr>
          <p:cNvSpPr txBox="1"/>
          <p:nvPr/>
        </p:nvSpPr>
        <p:spPr>
          <a:xfrm>
            <a:off x="8001000" y="5486400"/>
            <a:ext cx="412292" cy="338554"/>
          </a:xfrm>
          <a:prstGeom prst="rect">
            <a:avLst/>
          </a:prstGeom>
          <a:noFill/>
        </p:spPr>
        <p:txBody>
          <a:bodyPr wrap="square" rtlCol="0">
            <a:spAutoFit/>
          </a:bodyPr>
          <a:lstStyle/>
          <a:p>
            <a:r>
              <a:rPr lang="en-US" sz="1600" b="1" dirty="0">
                <a:latin typeface="Helvetica" pitchFamily="2" charset="0"/>
              </a:rPr>
              <a:t>4</a:t>
            </a:r>
          </a:p>
        </p:txBody>
      </p:sp>
    </p:spTree>
    <p:extLst>
      <p:ext uri="{BB962C8B-B14F-4D97-AF65-F5344CB8AC3E}">
        <p14:creationId xmlns:p14="http://schemas.microsoft.com/office/powerpoint/2010/main" val="2522839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F30C68-C13E-D14F-8681-C5702829937E}"/>
              </a:ext>
            </a:extLst>
          </p:cNvPr>
          <p:cNvSpPr txBox="1"/>
          <p:nvPr/>
        </p:nvSpPr>
        <p:spPr>
          <a:xfrm>
            <a:off x="2301345" y="609600"/>
            <a:ext cx="8186986" cy="369332"/>
          </a:xfrm>
          <a:prstGeom prst="rect">
            <a:avLst/>
          </a:prstGeom>
          <a:noFill/>
        </p:spPr>
        <p:txBody>
          <a:bodyPr wrap="none" rtlCol="0">
            <a:spAutoFit/>
          </a:bodyPr>
          <a:lstStyle/>
          <a:p>
            <a:pPr algn="ctr"/>
            <a:r>
              <a:rPr lang="en-US" b="1" dirty="0">
                <a:latin typeface="Helvetica" pitchFamily="2" charset="0"/>
              </a:rPr>
              <a:t>I would like to have a formal system to evaluate my advisor’s mentorship.</a:t>
            </a:r>
          </a:p>
        </p:txBody>
      </p:sp>
      <p:pic>
        <p:nvPicPr>
          <p:cNvPr id="3" name="Picture 2">
            <a:extLst>
              <a:ext uri="{FF2B5EF4-FFF2-40B4-BE49-F238E27FC236}">
                <a16:creationId xmlns:a16="http://schemas.microsoft.com/office/drawing/2014/main" id="{A57658DA-73AF-1444-9D06-8142C2A48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485" y="1524000"/>
            <a:ext cx="9782705" cy="5618224"/>
          </a:xfrm>
          <a:prstGeom prst="rect">
            <a:avLst/>
          </a:prstGeom>
        </p:spPr>
      </p:pic>
      <p:sp>
        <p:nvSpPr>
          <p:cNvPr id="2" name="Rectangle 1">
            <a:extLst>
              <a:ext uri="{FF2B5EF4-FFF2-40B4-BE49-F238E27FC236}">
                <a16:creationId xmlns:a16="http://schemas.microsoft.com/office/drawing/2014/main" id="{A1612613-7EB1-3341-92E7-08179B567E81}"/>
              </a:ext>
            </a:extLst>
          </p:cNvPr>
          <p:cNvSpPr/>
          <p:nvPr/>
        </p:nvSpPr>
        <p:spPr>
          <a:xfrm>
            <a:off x="2133600" y="2209800"/>
            <a:ext cx="3642255" cy="2031325"/>
          </a:xfrm>
          <a:prstGeom prst="rect">
            <a:avLst/>
          </a:prstGeom>
          <a:solidFill>
            <a:schemeClr val="bg1"/>
          </a:solidFill>
          <a:ln w="57150">
            <a:solidFill>
              <a:srgbClr val="C3954E"/>
            </a:solidFill>
          </a:ln>
        </p:spPr>
        <p:txBody>
          <a:bodyPr wrap="square">
            <a:spAutoFit/>
          </a:bodyPr>
          <a:lstStyle/>
          <a:p>
            <a:pPr algn="ctr"/>
            <a:r>
              <a:rPr lang="en-US" b="1" dirty="0">
                <a:latin typeface="Helvetica" pitchFamily="2" charset="0"/>
              </a:rPr>
              <a:t>TA/professor relationships too!</a:t>
            </a:r>
          </a:p>
          <a:p>
            <a:pPr algn="ctr"/>
            <a:endParaRPr lang="en-US" dirty="0">
              <a:latin typeface="Helvetica" pitchFamily="2" charset="0"/>
            </a:endParaRPr>
          </a:p>
          <a:p>
            <a:pPr algn="ctr"/>
            <a:r>
              <a:rPr lang="en-US" dirty="0">
                <a:latin typeface="Helvetica" pitchFamily="2" charset="0"/>
              </a:rPr>
              <a:t>“There is no </a:t>
            </a:r>
            <a:r>
              <a:rPr lang="en-US" b="1" dirty="0">
                <a:latin typeface="Helvetica" pitchFamily="2" charset="0"/>
              </a:rPr>
              <a:t>formal mechanism to evaluate our TA professors</a:t>
            </a:r>
            <a:r>
              <a:rPr lang="en-US" dirty="0">
                <a:latin typeface="Helvetica" pitchFamily="2" charset="0"/>
              </a:rPr>
              <a:t>. This makes the TA-professor relationship ripe for abuse and unethical behavior.”</a:t>
            </a:r>
          </a:p>
        </p:txBody>
      </p:sp>
      <p:sp>
        <p:nvSpPr>
          <p:cNvPr id="5" name="TextBox 4">
            <a:extLst>
              <a:ext uri="{FF2B5EF4-FFF2-40B4-BE49-F238E27FC236}">
                <a16:creationId xmlns:a16="http://schemas.microsoft.com/office/drawing/2014/main" id="{198629A3-22AA-8848-AAC7-8864E76D486D}"/>
              </a:ext>
            </a:extLst>
          </p:cNvPr>
          <p:cNvSpPr txBox="1"/>
          <p:nvPr/>
        </p:nvSpPr>
        <p:spPr>
          <a:xfrm>
            <a:off x="2161674" y="6849836"/>
            <a:ext cx="9098966" cy="584775"/>
          </a:xfrm>
          <a:prstGeom prst="rect">
            <a:avLst/>
          </a:prstGeom>
          <a:solidFill>
            <a:schemeClr val="bg1"/>
          </a:solidFill>
        </p:spPr>
        <p:txBody>
          <a:bodyPr wrap="none" rtlCol="0">
            <a:spAutoFit/>
          </a:bodyPr>
          <a:lstStyle/>
          <a:p>
            <a:r>
              <a:rPr lang="en-US" sz="1600" b="1" dirty="0">
                <a:latin typeface="Helvetica" pitchFamily="2" charset="0"/>
              </a:rPr>
              <a:t>Strongly        Disagree      Somewhat    Neither agree  Somewhat        Agree	         Strongly</a:t>
            </a:r>
          </a:p>
          <a:p>
            <a:r>
              <a:rPr lang="en-US" sz="1600" b="1" dirty="0">
                <a:latin typeface="Helvetica" pitchFamily="2" charset="0"/>
              </a:rPr>
              <a:t>disagree		              disagree     nor disagree       agree		            agree</a:t>
            </a:r>
          </a:p>
        </p:txBody>
      </p:sp>
      <p:sp>
        <p:nvSpPr>
          <p:cNvPr id="6" name="TextBox 5">
            <a:extLst>
              <a:ext uri="{FF2B5EF4-FFF2-40B4-BE49-F238E27FC236}">
                <a16:creationId xmlns:a16="http://schemas.microsoft.com/office/drawing/2014/main" id="{D2E1902B-5AC1-A046-8362-D27CBBDD31DB}"/>
              </a:ext>
            </a:extLst>
          </p:cNvPr>
          <p:cNvSpPr txBox="1"/>
          <p:nvPr/>
        </p:nvSpPr>
        <p:spPr>
          <a:xfrm rot="16200000">
            <a:off x="636175" y="3935826"/>
            <a:ext cx="1809406" cy="338554"/>
          </a:xfrm>
          <a:prstGeom prst="rect">
            <a:avLst/>
          </a:prstGeom>
          <a:solidFill>
            <a:schemeClr val="bg1"/>
          </a:solidFill>
        </p:spPr>
        <p:txBody>
          <a:bodyPr wrap="none" rtlCol="0">
            <a:spAutoFit/>
          </a:bodyPr>
          <a:lstStyle/>
          <a:p>
            <a:r>
              <a:rPr lang="en-US" sz="1600" b="1" dirty="0">
                <a:latin typeface="Helvetica" pitchFamily="2" charset="0"/>
              </a:rPr>
              <a:t>Total Responses</a:t>
            </a:r>
          </a:p>
        </p:txBody>
      </p:sp>
      <p:sp>
        <p:nvSpPr>
          <p:cNvPr id="8" name="TextBox 7">
            <a:extLst>
              <a:ext uri="{FF2B5EF4-FFF2-40B4-BE49-F238E27FC236}">
                <a16:creationId xmlns:a16="http://schemas.microsoft.com/office/drawing/2014/main" id="{7541D1F5-D60E-D54F-B590-87B5DBCB4283}"/>
              </a:ext>
            </a:extLst>
          </p:cNvPr>
          <p:cNvSpPr txBox="1"/>
          <p:nvPr/>
        </p:nvSpPr>
        <p:spPr>
          <a:xfrm>
            <a:off x="2559508" y="4843046"/>
            <a:ext cx="412292" cy="338554"/>
          </a:xfrm>
          <a:prstGeom prst="rect">
            <a:avLst/>
          </a:prstGeom>
          <a:noFill/>
        </p:spPr>
        <p:txBody>
          <a:bodyPr wrap="square" rtlCol="0">
            <a:spAutoFit/>
          </a:bodyPr>
          <a:lstStyle/>
          <a:p>
            <a:r>
              <a:rPr lang="en-US" sz="1600" b="1" dirty="0">
                <a:latin typeface="Helvetica" pitchFamily="2" charset="0"/>
              </a:rPr>
              <a:t>4</a:t>
            </a:r>
          </a:p>
        </p:txBody>
      </p:sp>
      <p:sp>
        <p:nvSpPr>
          <p:cNvPr id="10" name="TextBox 9">
            <a:extLst>
              <a:ext uri="{FF2B5EF4-FFF2-40B4-BE49-F238E27FC236}">
                <a16:creationId xmlns:a16="http://schemas.microsoft.com/office/drawing/2014/main" id="{C3344C4C-09CD-AE46-A1A1-26250D9F76C7}"/>
              </a:ext>
            </a:extLst>
          </p:cNvPr>
          <p:cNvSpPr txBox="1"/>
          <p:nvPr/>
        </p:nvSpPr>
        <p:spPr>
          <a:xfrm>
            <a:off x="6369508" y="1524000"/>
            <a:ext cx="412292" cy="338554"/>
          </a:xfrm>
          <a:prstGeom prst="rect">
            <a:avLst/>
          </a:prstGeom>
          <a:noFill/>
        </p:spPr>
        <p:txBody>
          <a:bodyPr wrap="none" rtlCol="0">
            <a:spAutoFit/>
          </a:bodyPr>
          <a:lstStyle/>
          <a:p>
            <a:r>
              <a:rPr lang="en-US" sz="1600" b="1" dirty="0">
                <a:latin typeface="Helvetica" pitchFamily="2" charset="0"/>
              </a:rPr>
              <a:t>13</a:t>
            </a:r>
          </a:p>
        </p:txBody>
      </p:sp>
      <p:sp>
        <p:nvSpPr>
          <p:cNvPr id="12" name="TextBox 11">
            <a:extLst>
              <a:ext uri="{FF2B5EF4-FFF2-40B4-BE49-F238E27FC236}">
                <a16:creationId xmlns:a16="http://schemas.microsoft.com/office/drawing/2014/main" id="{52214AE1-FD84-E640-B8B9-E0934670E640}"/>
              </a:ext>
            </a:extLst>
          </p:cNvPr>
          <p:cNvSpPr txBox="1"/>
          <p:nvPr/>
        </p:nvSpPr>
        <p:spPr>
          <a:xfrm>
            <a:off x="8997920" y="3352800"/>
            <a:ext cx="298480" cy="338554"/>
          </a:xfrm>
          <a:prstGeom prst="rect">
            <a:avLst/>
          </a:prstGeom>
          <a:noFill/>
        </p:spPr>
        <p:txBody>
          <a:bodyPr wrap="none" rtlCol="0">
            <a:spAutoFit/>
          </a:bodyPr>
          <a:lstStyle/>
          <a:p>
            <a:r>
              <a:rPr lang="en-US" sz="1600" b="1" dirty="0">
                <a:latin typeface="Helvetica" pitchFamily="2" charset="0"/>
              </a:rPr>
              <a:t>8</a:t>
            </a:r>
          </a:p>
        </p:txBody>
      </p:sp>
      <p:sp>
        <p:nvSpPr>
          <p:cNvPr id="13" name="TextBox 12">
            <a:extLst>
              <a:ext uri="{FF2B5EF4-FFF2-40B4-BE49-F238E27FC236}">
                <a16:creationId xmlns:a16="http://schemas.microsoft.com/office/drawing/2014/main" id="{D60A0813-6C66-564C-BBB4-69582546B9C1}"/>
              </a:ext>
            </a:extLst>
          </p:cNvPr>
          <p:cNvSpPr txBox="1"/>
          <p:nvPr/>
        </p:nvSpPr>
        <p:spPr>
          <a:xfrm>
            <a:off x="3821677" y="5166642"/>
            <a:ext cx="412292" cy="338554"/>
          </a:xfrm>
          <a:prstGeom prst="rect">
            <a:avLst/>
          </a:prstGeom>
          <a:noFill/>
        </p:spPr>
        <p:txBody>
          <a:bodyPr wrap="square" rtlCol="0">
            <a:spAutoFit/>
          </a:bodyPr>
          <a:lstStyle/>
          <a:p>
            <a:r>
              <a:rPr lang="en-US" sz="1600" b="1" dirty="0">
                <a:latin typeface="Helvetica" pitchFamily="2" charset="0"/>
              </a:rPr>
              <a:t>3</a:t>
            </a:r>
          </a:p>
        </p:txBody>
      </p:sp>
      <p:sp>
        <p:nvSpPr>
          <p:cNvPr id="14" name="TextBox 13">
            <a:extLst>
              <a:ext uri="{FF2B5EF4-FFF2-40B4-BE49-F238E27FC236}">
                <a16:creationId xmlns:a16="http://schemas.microsoft.com/office/drawing/2014/main" id="{4245CC0B-C550-1D4C-AB7C-4C5783EDC7EA}"/>
              </a:ext>
            </a:extLst>
          </p:cNvPr>
          <p:cNvSpPr txBox="1"/>
          <p:nvPr/>
        </p:nvSpPr>
        <p:spPr>
          <a:xfrm>
            <a:off x="5105400" y="5526905"/>
            <a:ext cx="412292" cy="338554"/>
          </a:xfrm>
          <a:prstGeom prst="rect">
            <a:avLst/>
          </a:prstGeom>
          <a:noFill/>
        </p:spPr>
        <p:txBody>
          <a:bodyPr wrap="square" rtlCol="0">
            <a:spAutoFit/>
          </a:bodyPr>
          <a:lstStyle/>
          <a:p>
            <a:r>
              <a:rPr lang="en-US" sz="1600" b="1" dirty="0">
                <a:latin typeface="Helvetica" pitchFamily="2" charset="0"/>
              </a:rPr>
              <a:t>2</a:t>
            </a:r>
          </a:p>
        </p:txBody>
      </p:sp>
      <p:sp>
        <p:nvSpPr>
          <p:cNvPr id="15" name="TextBox 14">
            <a:extLst>
              <a:ext uri="{FF2B5EF4-FFF2-40B4-BE49-F238E27FC236}">
                <a16:creationId xmlns:a16="http://schemas.microsoft.com/office/drawing/2014/main" id="{C08FDCC2-5D9F-BF4B-914A-A4E522505E03}"/>
              </a:ext>
            </a:extLst>
          </p:cNvPr>
          <p:cNvSpPr txBox="1"/>
          <p:nvPr/>
        </p:nvSpPr>
        <p:spPr>
          <a:xfrm>
            <a:off x="7620000" y="1905000"/>
            <a:ext cx="412292" cy="338554"/>
          </a:xfrm>
          <a:prstGeom prst="rect">
            <a:avLst/>
          </a:prstGeom>
          <a:noFill/>
        </p:spPr>
        <p:txBody>
          <a:bodyPr wrap="none" rtlCol="0">
            <a:spAutoFit/>
          </a:bodyPr>
          <a:lstStyle/>
          <a:p>
            <a:r>
              <a:rPr lang="en-US" sz="1600" b="1" dirty="0">
                <a:latin typeface="Helvetica" pitchFamily="2" charset="0"/>
              </a:rPr>
              <a:t>12</a:t>
            </a:r>
          </a:p>
        </p:txBody>
      </p:sp>
      <p:sp>
        <p:nvSpPr>
          <p:cNvPr id="16" name="TextBox 15">
            <a:extLst>
              <a:ext uri="{FF2B5EF4-FFF2-40B4-BE49-F238E27FC236}">
                <a16:creationId xmlns:a16="http://schemas.microsoft.com/office/drawing/2014/main" id="{D99BEFA5-7285-C84A-A625-44FBDC4D5382}"/>
              </a:ext>
            </a:extLst>
          </p:cNvPr>
          <p:cNvSpPr txBox="1"/>
          <p:nvPr/>
        </p:nvSpPr>
        <p:spPr>
          <a:xfrm>
            <a:off x="10255708" y="1533228"/>
            <a:ext cx="412292" cy="338554"/>
          </a:xfrm>
          <a:prstGeom prst="rect">
            <a:avLst/>
          </a:prstGeom>
          <a:noFill/>
        </p:spPr>
        <p:txBody>
          <a:bodyPr wrap="none" rtlCol="0">
            <a:spAutoFit/>
          </a:bodyPr>
          <a:lstStyle/>
          <a:p>
            <a:r>
              <a:rPr lang="en-US" sz="1600" b="1" dirty="0">
                <a:latin typeface="Helvetica" pitchFamily="2" charset="0"/>
              </a:rPr>
              <a:t>13</a:t>
            </a:r>
          </a:p>
        </p:txBody>
      </p:sp>
    </p:spTree>
    <p:extLst>
      <p:ext uri="{BB962C8B-B14F-4D97-AF65-F5344CB8AC3E}">
        <p14:creationId xmlns:p14="http://schemas.microsoft.com/office/powerpoint/2010/main" val="1972632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F30C68-C13E-D14F-8681-C5702829937E}"/>
              </a:ext>
            </a:extLst>
          </p:cNvPr>
          <p:cNvSpPr txBox="1"/>
          <p:nvPr/>
        </p:nvSpPr>
        <p:spPr>
          <a:xfrm>
            <a:off x="1820407" y="609600"/>
            <a:ext cx="9148851" cy="369332"/>
          </a:xfrm>
          <a:prstGeom prst="rect">
            <a:avLst/>
          </a:prstGeom>
          <a:noFill/>
        </p:spPr>
        <p:txBody>
          <a:bodyPr wrap="none" rtlCol="0">
            <a:spAutoFit/>
          </a:bodyPr>
          <a:lstStyle/>
          <a:p>
            <a:pPr algn="ctr"/>
            <a:r>
              <a:rPr lang="en-US" b="1" dirty="0">
                <a:latin typeface="Helvetica" pitchFamily="2" charset="0"/>
              </a:rPr>
              <a:t>How would you rate your experience as a TA in terms of treatment by professors?</a:t>
            </a:r>
          </a:p>
        </p:txBody>
      </p:sp>
      <p:pic>
        <p:nvPicPr>
          <p:cNvPr id="3" name="Picture 2">
            <a:extLst>
              <a:ext uri="{FF2B5EF4-FFF2-40B4-BE49-F238E27FC236}">
                <a16:creationId xmlns:a16="http://schemas.microsoft.com/office/drawing/2014/main" id="{128FE211-8699-3F46-B3B3-8B976438DF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241" y="1219200"/>
            <a:ext cx="10635181" cy="6146800"/>
          </a:xfrm>
          <a:prstGeom prst="rect">
            <a:avLst/>
          </a:prstGeom>
        </p:spPr>
      </p:pic>
      <p:sp>
        <p:nvSpPr>
          <p:cNvPr id="2" name="Rectangle 1">
            <a:extLst>
              <a:ext uri="{FF2B5EF4-FFF2-40B4-BE49-F238E27FC236}">
                <a16:creationId xmlns:a16="http://schemas.microsoft.com/office/drawing/2014/main" id="{8327CFCD-63FD-C147-BF4A-9A384EC134F3}"/>
              </a:ext>
            </a:extLst>
          </p:cNvPr>
          <p:cNvSpPr/>
          <p:nvPr/>
        </p:nvSpPr>
        <p:spPr>
          <a:xfrm>
            <a:off x="5867400" y="1447800"/>
            <a:ext cx="6400800" cy="3139321"/>
          </a:xfrm>
          <a:prstGeom prst="rect">
            <a:avLst/>
          </a:prstGeom>
          <a:solidFill>
            <a:schemeClr val="bg1"/>
          </a:solidFill>
          <a:ln w="57150">
            <a:solidFill>
              <a:srgbClr val="FC0D1B"/>
            </a:solidFill>
          </a:ln>
        </p:spPr>
        <p:txBody>
          <a:bodyPr>
            <a:spAutoFit/>
          </a:bodyPr>
          <a:lstStyle/>
          <a:p>
            <a:pPr algn="ctr"/>
            <a:r>
              <a:rPr lang="en-US" dirty="0">
                <a:latin typeface="Helvetica" pitchFamily="2" charset="0"/>
              </a:rPr>
              <a:t>“YES! Thank you for asking because </a:t>
            </a:r>
            <a:r>
              <a:rPr lang="en-US" b="1" dirty="0">
                <a:latin typeface="Helvetica" pitchFamily="2" charset="0"/>
              </a:rPr>
              <a:t>NO ONE has</a:t>
            </a:r>
            <a:r>
              <a:rPr lang="en-US" dirty="0">
                <a:latin typeface="Helvetica" pitchFamily="2" charset="0"/>
              </a:rPr>
              <a:t>. I am never respected by the teachers. They are rude, yell over email, expect the task they want done to be done ASAP. I have been asked to guest lecture without notice, ridiculed for "writing bad test questions” and treated with disrespect. It is disgusting. </a:t>
            </a:r>
            <a:r>
              <a:rPr lang="en-US" b="1" dirty="0">
                <a:latin typeface="Helvetica" pitchFamily="2" charset="0"/>
              </a:rPr>
              <a:t>There needs to be [a way] for us to evaluate them</a:t>
            </a:r>
            <a:r>
              <a:rPr lang="en-US" dirty="0">
                <a:latin typeface="Helvetica" pitchFamily="2" charset="0"/>
              </a:rPr>
              <a:t>. Also, </a:t>
            </a:r>
            <a:r>
              <a:rPr lang="en-US" b="1" dirty="0">
                <a:latin typeface="Helvetica" pitchFamily="2" charset="0"/>
              </a:rPr>
              <a:t>grad students intentionally don’t sign up for certain TA spots [because] the profs are SO TERRIBLE</a:t>
            </a:r>
            <a:r>
              <a:rPr lang="en-US" dirty="0">
                <a:latin typeface="Helvetica" pitchFamily="2" charset="0"/>
              </a:rPr>
              <a:t>.</a:t>
            </a:r>
            <a:r>
              <a:rPr lang="en-US" b="1" dirty="0">
                <a:latin typeface="Helvetica" pitchFamily="2" charset="0"/>
              </a:rPr>
              <a:t> </a:t>
            </a:r>
            <a:r>
              <a:rPr lang="en-US" dirty="0">
                <a:latin typeface="Helvetica" pitchFamily="2" charset="0"/>
              </a:rPr>
              <a:t>Why is my "boss" messaging me on the weekend? Why am I being yelled at over email? NO. Not [appropriate]. Have boundaries and don’t treat me terribly.”</a:t>
            </a:r>
          </a:p>
        </p:txBody>
      </p:sp>
      <p:sp>
        <p:nvSpPr>
          <p:cNvPr id="5" name="TextBox 4">
            <a:extLst>
              <a:ext uri="{FF2B5EF4-FFF2-40B4-BE49-F238E27FC236}">
                <a16:creationId xmlns:a16="http://schemas.microsoft.com/office/drawing/2014/main" id="{44FA6A92-CB9D-DB41-87FE-746DC9F1048E}"/>
              </a:ext>
            </a:extLst>
          </p:cNvPr>
          <p:cNvSpPr txBox="1"/>
          <p:nvPr/>
        </p:nvSpPr>
        <p:spPr>
          <a:xfrm>
            <a:off x="2118660" y="7027446"/>
            <a:ext cx="9296135" cy="584775"/>
          </a:xfrm>
          <a:prstGeom prst="rect">
            <a:avLst/>
          </a:prstGeom>
          <a:solidFill>
            <a:schemeClr val="bg1"/>
          </a:solidFill>
        </p:spPr>
        <p:txBody>
          <a:bodyPr wrap="none" rtlCol="0">
            <a:spAutoFit/>
          </a:bodyPr>
          <a:lstStyle/>
          <a:p>
            <a:r>
              <a:rPr lang="en-US" sz="1600" b="1" dirty="0">
                <a:latin typeface="Helvetica" pitchFamily="2" charset="0"/>
              </a:rPr>
              <a:t>Extremely	Somewhat             Neither satisfied	      Somewhat	         Extremely</a:t>
            </a:r>
          </a:p>
          <a:p>
            <a:r>
              <a:rPr lang="en-US" sz="1600" b="1" dirty="0">
                <a:latin typeface="Helvetica" pitchFamily="2" charset="0"/>
              </a:rPr>
              <a:t> satisfied		  satisfied	nor dissatisfied	     dissatisfied	        dissatisfied</a:t>
            </a:r>
          </a:p>
        </p:txBody>
      </p:sp>
      <p:sp>
        <p:nvSpPr>
          <p:cNvPr id="6" name="TextBox 5">
            <a:extLst>
              <a:ext uri="{FF2B5EF4-FFF2-40B4-BE49-F238E27FC236}">
                <a16:creationId xmlns:a16="http://schemas.microsoft.com/office/drawing/2014/main" id="{FD9928C7-C05E-0D46-86CD-439186ED7890}"/>
              </a:ext>
            </a:extLst>
          </p:cNvPr>
          <p:cNvSpPr txBox="1"/>
          <p:nvPr/>
        </p:nvSpPr>
        <p:spPr>
          <a:xfrm rot="16200000">
            <a:off x="221420" y="4088226"/>
            <a:ext cx="1809406" cy="338554"/>
          </a:xfrm>
          <a:prstGeom prst="rect">
            <a:avLst/>
          </a:prstGeom>
          <a:solidFill>
            <a:schemeClr val="bg1"/>
          </a:solidFill>
        </p:spPr>
        <p:txBody>
          <a:bodyPr wrap="none" rtlCol="0">
            <a:spAutoFit/>
          </a:bodyPr>
          <a:lstStyle/>
          <a:p>
            <a:r>
              <a:rPr lang="en-US" sz="1600" b="1" dirty="0">
                <a:latin typeface="Helvetica" pitchFamily="2" charset="0"/>
              </a:rPr>
              <a:t>Total Responses</a:t>
            </a:r>
          </a:p>
        </p:txBody>
      </p:sp>
      <p:sp>
        <p:nvSpPr>
          <p:cNvPr id="8" name="TextBox 7">
            <a:extLst>
              <a:ext uri="{FF2B5EF4-FFF2-40B4-BE49-F238E27FC236}">
                <a16:creationId xmlns:a16="http://schemas.microsoft.com/office/drawing/2014/main" id="{96988390-D491-284D-9C3F-B1CF379D8218}"/>
              </a:ext>
            </a:extLst>
          </p:cNvPr>
          <p:cNvSpPr txBox="1"/>
          <p:nvPr/>
        </p:nvSpPr>
        <p:spPr>
          <a:xfrm>
            <a:off x="2514600" y="1981200"/>
            <a:ext cx="412292" cy="338554"/>
          </a:xfrm>
          <a:prstGeom prst="rect">
            <a:avLst/>
          </a:prstGeom>
          <a:noFill/>
        </p:spPr>
        <p:txBody>
          <a:bodyPr wrap="square" rtlCol="0">
            <a:spAutoFit/>
          </a:bodyPr>
          <a:lstStyle/>
          <a:p>
            <a:r>
              <a:rPr lang="en-US" sz="1600" b="1" dirty="0">
                <a:latin typeface="Helvetica" pitchFamily="2" charset="0"/>
              </a:rPr>
              <a:t>19</a:t>
            </a:r>
          </a:p>
        </p:txBody>
      </p:sp>
      <p:sp>
        <p:nvSpPr>
          <p:cNvPr id="9" name="TextBox 8">
            <a:extLst>
              <a:ext uri="{FF2B5EF4-FFF2-40B4-BE49-F238E27FC236}">
                <a16:creationId xmlns:a16="http://schemas.microsoft.com/office/drawing/2014/main" id="{DF73BADF-9C8D-794B-A3DC-C956F91E7DCA}"/>
              </a:ext>
            </a:extLst>
          </p:cNvPr>
          <p:cNvSpPr txBox="1"/>
          <p:nvPr/>
        </p:nvSpPr>
        <p:spPr>
          <a:xfrm>
            <a:off x="4464508" y="1261646"/>
            <a:ext cx="412292" cy="338554"/>
          </a:xfrm>
          <a:prstGeom prst="rect">
            <a:avLst/>
          </a:prstGeom>
          <a:noFill/>
        </p:spPr>
        <p:txBody>
          <a:bodyPr wrap="square" rtlCol="0">
            <a:spAutoFit/>
          </a:bodyPr>
          <a:lstStyle/>
          <a:p>
            <a:r>
              <a:rPr lang="en-US" sz="1600" b="1" dirty="0">
                <a:latin typeface="Helvetica" pitchFamily="2" charset="0"/>
              </a:rPr>
              <a:t>22</a:t>
            </a:r>
          </a:p>
        </p:txBody>
      </p:sp>
      <p:sp>
        <p:nvSpPr>
          <p:cNvPr id="10" name="TextBox 9">
            <a:extLst>
              <a:ext uri="{FF2B5EF4-FFF2-40B4-BE49-F238E27FC236}">
                <a16:creationId xmlns:a16="http://schemas.microsoft.com/office/drawing/2014/main" id="{7102E4FE-BCE5-0C4A-B3EF-B248839398F3}"/>
              </a:ext>
            </a:extLst>
          </p:cNvPr>
          <p:cNvSpPr txBox="1"/>
          <p:nvPr/>
        </p:nvSpPr>
        <p:spPr>
          <a:xfrm>
            <a:off x="6445708" y="4572000"/>
            <a:ext cx="412292" cy="338554"/>
          </a:xfrm>
          <a:prstGeom prst="rect">
            <a:avLst/>
          </a:prstGeom>
          <a:noFill/>
        </p:spPr>
        <p:txBody>
          <a:bodyPr wrap="square" rtlCol="0">
            <a:spAutoFit/>
          </a:bodyPr>
          <a:lstStyle/>
          <a:p>
            <a:r>
              <a:rPr lang="en-US" sz="1600" b="1" dirty="0">
                <a:latin typeface="Helvetica" pitchFamily="2" charset="0"/>
              </a:rPr>
              <a:t>8</a:t>
            </a:r>
          </a:p>
        </p:txBody>
      </p:sp>
      <p:sp>
        <p:nvSpPr>
          <p:cNvPr id="11" name="TextBox 10">
            <a:extLst>
              <a:ext uri="{FF2B5EF4-FFF2-40B4-BE49-F238E27FC236}">
                <a16:creationId xmlns:a16="http://schemas.microsoft.com/office/drawing/2014/main" id="{BE1C3CF0-E57F-0E40-BF44-B85420400D6C}"/>
              </a:ext>
            </a:extLst>
          </p:cNvPr>
          <p:cNvSpPr txBox="1"/>
          <p:nvPr/>
        </p:nvSpPr>
        <p:spPr>
          <a:xfrm>
            <a:off x="8426908" y="5986046"/>
            <a:ext cx="412292" cy="338554"/>
          </a:xfrm>
          <a:prstGeom prst="rect">
            <a:avLst/>
          </a:prstGeom>
          <a:noFill/>
        </p:spPr>
        <p:txBody>
          <a:bodyPr wrap="square" rtlCol="0">
            <a:spAutoFit/>
          </a:bodyPr>
          <a:lstStyle/>
          <a:p>
            <a:r>
              <a:rPr lang="en-US" sz="1600" b="1" dirty="0">
                <a:latin typeface="Helvetica" pitchFamily="2" charset="0"/>
              </a:rPr>
              <a:t>2</a:t>
            </a:r>
          </a:p>
        </p:txBody>
      </p:sp>
      <p:sp>
        <p:nvSpPr>
          <p:cNvPr id="12" name="TextBox 11">
            <a:extLst>
              <a:ext uri="{FF2B5EF4-FFF2-40B4-BE49-F238E27FC236}">
                <a16:creationId xmlns:a16="http://schemas.microsoft.com/office/drawing/2014/main" id="{8B43A3ED-6498-6E42-8E39-2D2192BF56D0}"/>
              </a:ext>
            </a:extLst>
          </p:cNvPr>
          <p:cNvSpPr txBox="1"/>
          <p:nvPr/>
        </p:nvSpPr>
        <p:spPr>
          <a:xfrm>
            <a:off x="10331908" y="5757446"/>
            <a:ext cx="412292" cy="338554"/>
          </a:xfrm>
          <a:prstGeom prst="rect">
            <a:avLst/>
          </a:prstGeom>
          <a:noFill/>
        </p:spPr>
        <p:txBody>
          <a:bodyPr wrap="square" rtlCol="0">
            <a:spAutoFit/>
          </a:bodyPr>
          <a:lstStyle/>
          <a:p>
            <a:r>
              <a:rPr lang="en-US" sz="1600" b="1" dirty="0">
                <a:latin typeface="Helvetica" pitchFamily="2" charset="0"/>
              </a:rPr>
              <a:t>3</a:t>
            </a:r>
          </a:p>
        </p:txBody>
      </p:sp>
    </p:spTree>
    <p:extLst>
      <p:ext uri="{BB962C8B-B14F-4D97-AF65-F5344CB8AC3E}">
        <p14:creationId xmlns:p14="http://schemas.microsoft.com/office/powerpoint/2010/main" val="2809066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F30C68-C13E-D14F-8681-C5702829937E}"/>
              </a:ext>
            </a:extLst>
          </p:cNvPr>
          <p:cNvSpPr txBox="1"/>
          <p:nvPr/>
        </p:nvSpPr>
        <p:spPr>
          <a:xfrm>
            <a:off x="3149821" y="609600"/>
            <a:ext cx="6490046" cy="369332"/>
          </a:xfrm>
          <a:prstGeom prst="rect">
            <a:avLst/>
          </a:prstGeom>
          <a:noFill/>
        </p:spPr>
        <p:txBody>
          <a:bodyPr wrap="none" rtlCol="0">
            <a:spAutoFit/>
          </a:bodyPr>
          <a:lstStyle/>
          <a:p>
            <a:pPr algn="ctr"/>
            <a:r>
              <a:rPr lang="en-US" b="1" dirty="0">
                <a:latin typeface="Helvetica" pitchFamily="2" charset="0"/>
              </a:rPr>
              <a:t>Would you benefit from a weekly graduate writing group?</a:t>
            </a:r>
          </a:p>
        </p:txBody>
      </p:sp>
      <p:pic>
        <p:nvPicPr>
          <p:cNvPr id="4" name="Picture 3">
            <a:extLst>
              <a:ext uri="{FF2B5EF4-FFF2-40B4-BE49-F238E27FC236}">
                <a16:creationId xmlns:a16="http://schemas.microsoft.com/office/drawing/2014/main" id="{932A8274-19F7-AD40-B7BF-2052724CA5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769" y="1295400"/>
            <a:ext cx="10090150" cy="5920760"/>
          </a:xfrm>
          <a:prstGeom prst="rect">
            <a:avLst/>
          </a:prstGeom>
        </p:spPr>
      </p:pic>
      <p:sp>
        <p:nvSpPr>
          <p:cNvPr id="6" name="TextBox 5">
            <a:extLst>
              <a:ext uri="{FF2B5EF4-FFF2-40B4-BE49-F238E27FC236}">
                <a16:creationId xmlns:a16="http://schemas.microsoft.com/office/drawing/2014/main" id="{7764F8CB-9F65-434F-AE58-B3F2978BC290}"/>
              </a:ext>
            </a:extLst>
          </p:cNvPr>
          <p:cNvSpPr txBox="1"/>
          <p:nvPr/>
        </p:nvSpPr>
        <p:spPr>
          <a:xfrm>
            <a:off x="2178970" y="6900446"/>
            <a:ext cx="8930650" cy="584775"/>
          </a:xfrm>
          <a:prstGeom prst="rect">
            <a:avLst/>
          </a:prstGeom>
          <a:solidFill>
            <a:schemeClr val="bg1"/>
          </a:solidFill>
        </p:spPr>
        <p:txBody>
          <a:bodyPr wrap="none" rtlCol="0">
            <a:spAutoFit/>
          </a:bodyPr>
          <a:lstStyle/>
          <a:p>
            <a:r>
              <a:rPr lang="en-US" sz="1600" b="1" dirty="0">
                <a:latin typeface="Helvetica" pitchFamily="2" charset="0"/>
              </a:rPr>
              <a:t>Definitely yes	Probably yes        Might or might 	Probably not	 Definitely not</a:t>
            </a:r>
          </a:p>
          <a:p>
            <a:r>
              <a:rPr lang="en-US" sz="1600" b="1" dirty="0">
                <a:latin typeface="Helvetica" pitchFamily="2" charset="0"/>
              </a:rPr>
              <a:t>				        not</a:t>
            </a:r>
          </a:p>
        </p:txBody>
      </p:sp>
      <p:sp>
        <p:nvSpPr>
          <p:cNvPr id="8" name="TextBox 7">
            <a:extLst>
              <a:ext uri="{FF2B5EF4-FFF2-40B4-BE49-F238E27FC236}">
                <a16:creationId xmlns:a16="http://schemas.microsoft.com/office/drawing/2014/main" id="{E849B97F-06AA-BF4A-BB54-3DDAC024DDD3}"/>
              </a:ext>
            </a:extLst>
          </p:cNvPr>
          <p:cNvSpPr txBox="1"/>
          <p:nvPr/>
        </p:nvSpPr>
        <p:spPr>
          <a:xfrm rot="16200000">
            <a:off x="483775" y="4012026"/>
            <a:ext cx="1809406" cy="338554"/>
          </a:xfrm>
          <a:prstGeom prst="rect">
            <a:avLst/>
          </a:prstGeom>
          <a:solidFill>
            <a:schemeClr val="bg1"/>
          </a:solidFill>
        </p:spPr>
        <p:txBody>
          <a:bodyPr wrap="none" rtlCol="0">
            <a:spAutoFit/>
          </a:bodyPr>
          <a:lstStyle/>
          <a:p>
            <a:r>
              <a:rPr lang="en-US" sz="1600" b="1" dirty="0">
                <a:latin typeface="Helvetica" pitchFamily="2" charset="0"/>
              </a:rPr>
              <a:t>Total Responses</a:t>
            </a:r>
          </a:p>
        </p:txBody>
      </p:sp>
      <p:sp>
        <p:nvSpPr>
          <p:cNvPr id="9" name="TextBox 8">
            <a:extLst>
              <a:ext uri="{FF2B5EF4-FFF2-40B4-BE49-F238E27FC236}">
                <a16:creationId xmlns:a16="http://schemas.microsoft.com/office/drawing/2014/main" id="{13DC1980-09B7-AB42-962B-47E92ACF409D}"/>
              </a:ext>
            </a:extLst>
          </p:cNvPr>
          <p:cNvSpPr txBox="1"/>
          <p:nvPr/>
        </p:nvSpPr>
        <p:spPr>
          <a:xfrm>
            <a:off x="2705496" y="1295400"/>
            <a:ext cx="412292" cy="338554"/>
          </a:xfrm>
          <a:prstGeom prst="rect">
            <a:avLst/>
          </a:prstGeom>
          <a:noFill/>
        </p:spPr>
        <p:txBody>
          <a:bodyPr wrap="none" rtlCol="0">
            <a:spAutoFit/>
          </a:bodyPr>
          <a:lstStyle/>
          <a:p>
            <a:r>
              <a:rPr lang="en-US" sz="1600" b="1" dirty="0">
                <a:latin typeface="Helvetica" pitchFamily="2" charset="0"/>
              </a:rPr>
              <a:t>16</a:t>
            </a:r>
          </a:p>
        </p:txBody>
      </p:sp>
      <p:sp>
        <p:nvSpPr>
          <p:cNvPr id="10" name="TextBox 9">
            <a:extLst>
              <a:ext uri="{FF2B5EF4-FFF2-40B4-BE49-F238E27FC236}">
                <a16:creationId xmlns:a16="http://schemas.microsoft.com/office/drawing/2014/main" id="{C14406E4-E934-5246-971C-A54AEABEDB43}"/>
              </a:ext>
            </a:extLst>
          </p:cNvPr>
          <p:cNvSpPr txBox="1"/>
          <p:nvPr/>
        </p:nvSpPr>
        <p:spPr>
          <a:xfrm>
            <a:off x="4495800" y="2252246"/>
            <a:ext cx="412292" cy="338554"/>
          </a:xfrm>
          <a:prstGeom prst="rect">
            <a:avLst/>
          </a:prstGeom>
          <a:noFill/>
        </p:spPr>
        <p:txBody>
          <a:bodyPr wrap="none" rtlCol="0">
            <a:spAutoFit/>
          </a:bodyPr>
          <a:lstStyle/>
          <a:p>
            <a:r>
              <a:rPr lang="en-US" sz="1600" b="1" dirty="0">
                <a:latin typeface="Helvetica" pitchFamily="2" charset="0"/>
              </a:rPr>
              <a:t>13</a:t>
            </a:r>
          </a:p>
        </p:txBody>
      </p:sp>
      <p:sp>
        <p:nvSpPr>
          <p:cNvPr id="11" name="TextBox 10">
            <a:extLst>
              <a:ext uri="{FF2B5EF4-FFF2-40B4-BE49-F238E27FC236}">
                <a16:creationId xmlns:a16="http://schemas.microsoft.com/office/drawing/2014/main" id="{C3026FC5-848B-A747-9B30-F7CFA656F6B9}"/>
              </a:ext>
            </a:extLst>
          </p:cNvPr>
          <p:cNvSpPr txBox="1"/>
          <p:nvPr/>
        </p:nvSpPr>
        <p:spPr>
          <a:xfrm>
            <a:off x="6369508" y="2557046"/>
            <a:ext cx="412292" cy="338554"/>
          </a:xfrm>
          <a:prstGeom prst="rect">
            <a:avLst/>
          </a:prstGeom>
          <a:noFill/>
        </p:spPr>
        <p:txBody>
          <a:bodyPr wrap="none" rtlCol="0">
            <a:spAutoFit/>
          </a:bodyPr>
          <a:lstStyle/>
          <a:p>
            <a:r>
              <a:rPr lang="en-US" sz="1600" b="1" dirty="0">
                <a:latin typeface="Helvetica" pitchFamily="2" charset="0"/>
              </a:rPr>
              <a:t>12</a:t>
            </a:r>
          </a:p>
        </p:txBody>
      </p:sp>
      <p:sp>
        <p:nvSpPr>
          <p:cNvPr id="12" name="TextBox 11">
            <a:extLst>
              <a:ext uri="{FF2B5EF4-FFF2-40B4-BE49-F238E27FC236}">
                <a16:creationId xmlns:a16="http://schemas.microsoft.com/office/drawing/2014/main" id="{034A0CC6-2686-FF48-AABA-976B80FF0A9D}"/>
              </a:ext>
            </a:extLst>
          </p:cNvPr>
          <p:cNvSpPr txBox="1"/>
          <p:nvPr/>
        </p:nvSpPr>
        <p:spPr>
          <a:xfrm>
            <a:off x="8312120" y="4107448"/>
            <a:ext cx="298480" cy="338554"/>
          </a:xfrm>
          <a:prstGeom prst="rect">
            <a:avLst/>
          </a:prstGeom>
          <a:noFill/>
        </p:spPr>
        <p:txBody>
          <a:bodyPr wrap="none" rtlCol="0">
            <a:spAutoFit/>
          </a:bodyPr>
          <a:lstStyle/>
          <a:p>
            <a:r>
              <a:rPr lang="en-US" sz="1600" b="1" dirty="0">
                <a:latin typeface="Helvetica" pitchFamily="2" charset="0"/>
              </a:rPr>
              <a:t>7</a:t>
            </a:r>
          </a:p>
        </p:txBody>
      </p:sp>
      <p:sp>
        <p:nvSpPr>
          <p:cNvPr id="13" name="TextBox 12">
            <a:extLst>
              <a:ext uri="{FF2B5EF4-FFF2-40B4-BE49-F238E27FC236}">
                <a16:creationId xmlns:a16="http://schemas.microsoft.com/office/drawing/2014/main" id="{79064A39-0878-5147-B15D-B7DE1597D760}"/>
              </a:ext>
            </a:extLst>
          </p:cNvPr>
          <p:cNvSpPr txBox="1"/>
          <p:nvPr/>
        </p:nvSpPr>
        <p:spPr>
          <a:xfrm>
            <a:off x="10134600" y="4446002"/>
            <a:ext cx="298480" cy="338554"/>
          </a:xfrm>
          <a:prstGeom prst="rect">
            <a:avLst/>
          </a:prstGeom>
          <a:noFill/>
        </p:spPr>
        <p:txBody>
          <a:bodyPr wrap="none" rtlCol="0">
            <a:spAutoFit/>
          </a:bodyPr>
          <a:lstStyle/>
          <a:p>
            <a:r>
              <a:rPr lang="en-US" sz="1600" b="1" dirty="0">
                <a:latin typeface="Helvetica" pitchFamily="2" charset="0"/>
              </a:rPr>
              <a:t>6</a:t>
            </a:r>
          </a:p>
        </p:txBody>
      </p:sp>
    </p:spTree>
    <p:extLst>
      <p:ext uri="{BB962C8B-B14F-4D97-AF65-F5344CB8AC3E}">
        <p14:creationId xmlns:p14="http://schemas.microsoft.com/office/powerpoint/2010/main" val="1543062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5D105A-A24B-6E43-9F31-E3D19B30E279}"/>
              </a:ext>
            </a:extLst>
          </p:cNvPr>
          <p:cNvSpPr/>
          <p:nvPr/>
        </p:nvSpPr>
        <p:spPr>
          <a:xfrm>
            <a:off x="2705100" y="2438400"/>
            <a:ext cx="7391400" cy="2554545"/>
          </a:xfrm>
          <a:prstGeom prst="rect">
            <a:avLst/>
          </a:prstGeom>
        </p:spPr>
        <p:txBody>
          <a:bodyPr wrap="square">
            <a:spAutoFit/>
          </a:bodyPr>
          <a:lstStyle/>
          <a:p>
            <a:pPr algn="ctr"/>
            <a:r>
              <a:rPr lang="en-US" sz="2000" dirty="0">
                <a:latin typeface="Helvetica" pitchFamily="2" charset="0"/>
              </a:rPr>
              <a:t>“I think there are a lot of </a:t>
            </a:r>
            <a:r>
              <a:rPr lang="en-US" sz="2000" b="1" dirty="0">
                <a:latin typeface="Helvetica" pitchFamily="2" charset="0"/>
              </a:rPr>
              <a:t>subcultures</a:t>
            </a:r>
            <a:r>
              <a:rPr lang="en-US" sz="2000" dirty="0">
                <a:latin typeface="Helvetica" pitchFamily="2" charset="0"/>
              </a:rPr>
              <a:t> in our department. It was hard to answer these questions because </a:t>
            </a:r>
            <a:r>
              <a:rPr lang="en-US" sz="2000" b="1" dirty="0">
                <a:solidFill>
                  <a:srgbClr val="C3954E"/>
                </a:solidFill>
                <a:latin typeface="Helvetica" pitchFamily="2" charset="0"/>
              </a:rPr>
              <a:t>even though I overall feel extremely positively about the department, I feel less positive about my lab</a:t>
            </a:r>
            <a:r>
              <a:rPr lang="en-US" sz="2000" dirty="0">
                <a:latin typeface="Helvetica" pitchFamily="2" charset="0"/>
              </a:rPr>
              <a:t>. I also feel that my </a:t>
            </a:r>
            <a:r>
              <a:rPr lang="en-US" sz="2000" b="1" dirty="0">
                <a:latin typeface="Helvetica" pitchFamily="2" charset="0"/>
              </a:rPr>
              <a:t>difficulties have come from other students</a:t>
            </a:r>
            <a:r>
              <a:rPr lang="en-US" sz="2000" dirty="0">
                <a:latin typeface="Helvetica" pitchFamily="2" charset="0"/>
              </a:rPr>
              <a:t> rather than faculty. In fact, I have found faculty to be extremely responsive and kind for all of my concerns, but students have caused me some feelings of difficulty in the department."</a:t>
            </a:r>
          </a:p>
        </p:txBody>
      </p:sp>
    </p:spTree>
    <p:extLst>
      <p:ext uri="{BB962C8B-B14F-4D97-AF65-F5344CB8AC3E}">
        <p14:creationId xmlns:p14="http://schemas.microsoft.com/office/powerpoint/2010/main" val="19308152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684C5-E0A4-294A-AE7C-2C66F96D41AB}"/>
              </a:ext>
            </a:extLst>
          </p:cNvPr>
          <p:cNvSpPr txBox="1">
            <a:spLocks/>
          </p:cNvSpPr>
          <p:nvPr/>
        </p:nvSpPr>
        <p:spPr>
          <a:xfrm>
            <a:off x="990600" y="2895601"/>
            <a:ext cx="10881360" cy="990600"/>
          </a:xfrm>
          <a:prstGeom prst="rect">
            <a:avLst/>
          </a:prstGeom>
        </p:spPr>
        <p:txBody>
          <a:bodyPr/>
          <a:lstStyle>
            <a:lvl1pPr>
              <a:defRPr>
                <a:latin typeface="+mj-lt"/>
                <a:ea typeface="+mj-ea"/>
                <a:cs typeface="+mj-cs"/>
              </a:defRPr>
            </a:lvl1pPr>
          </a:lstStyle>
          <a:p>
            <a:pPr algn="ctr"/>
            <a:r>
              <a:rPr lang="en-US" sz="5400" kern="0" dirty="0">
                <a:solidFill>
                  <a:sysClr val="windowText" lastClr="000000"/>
                </a:solidFill>
                <a:latin typeface="Helvetica" pitchFamily="2" charset="0"/>
              </a:rPr>
              <a:t>Thank you!</a:t>
            </a:r>
          </a:p>
        </p:txBody>
      </p:sp>
    </p:spTree>
    <p:extLst>
      <p:ext uri="{BB962C8B-B14F-4D97-AF65-F5344CB8AC3E}">
        <p14:creationId xmlns:p14="http://schemas.microsoft.com/office/powerpoint/2010/main" val="2878928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58239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875C2-F04C-429C-BE15-99B6E3067F85}"/>
              </a:ext>
            </a:extLst>
          </p:cNvPr>
          <p:cNvSpPr>
            <a:spLocks noGrp="1"/>
          </p:cNvSpPr>
          <p:nvPr>
            <p:ph type="ctrTitle"/>
          </p:nvPr>
        </p:nvSpPr>
        <p:spPr>
          <a:xfrm>
            <a:off x="960120" y="3088271"/>
            <a:ext cx="10881360" cy="830997"/>
          </a:xfrm>
        </p:spPr>
        <p:txBody>
          <a:bodyPr/>
          <a:lstStyle/>
          <a:p>
            <a:pPr algn="ctr"/>
            <a:r>
              <a:rPr lang="en-US" sz="5400" dirty="0">
                <a:latin typeface="Helvetica" pitchFamily="2" charset="0"/>
              </a:rPr>
              <a:t>Funding</a:t>
            </a:r>
          </a:p>
        </p:txBody>
      </p:sp>
    </p:spTree>
    <p:extLst>
      <p:ext uri="{BB962C8B-B14F-4D97-AF65-F5344CB8AC3E}">
        <p14:creationId xmlns:p14="http://schemas.microsoft.com/office/powerpoint/2010/main" val="24124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730D-4A7D-41AB-9C6D-3C6F3EEA6957}"/>
              </a:ext>
            </a:extLst>
          </p:cNvPr>
          <p:cNvSpPr>
            <a:spLocks noGrp="1"/>
          </p:cNvSpPr>
          <p:nvPr>
            <p:ph type="ctrTitle"/>
          </p:nvPr>
        </p:nvSpPr>
        <p:spPr>
          <a:xfrm>
            <a:off x="960120" y="3064347"/>
            <a:ext cx="10881360" cy="830997"/>
          </a:xfrm>
        </p:spPr>
        <p:txBody>
          <a:bodyPr/>
          <a:lstStyle/>
          <a:p>
            <a:pPr algn="ctr"/>
            <a:r>
              <a:rPr lang="en-US" sz="5400" dirty="0">
                <a:latin typeface="Helvetica" pitchFamily="2" charset="0"/>
              </a:rPr>
              <a:t>COVID-19 Response</a:t>
            </a:r>
          </a:p>
        </p:txBody>
      </p:sp>
    </p:spTree>
    <p:extLst>
      <p:ext uri="{BB962C8B-B14F-4D97-AF65-F5344CB8AC3E}">
        <p14:creationId xmlns:p14="http://schemas.microsoft.com/office/powerpoint/2010/main" val="41163298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204" y="7090536"/>
            <a:ext cx="5715000" cy="0"/>
          </a:xfrm>
          <a:custGeom>
            <a:avLst/>
            <a:gdLst/>
            <a:ahLst/>
            <a:cxnLst/>
            <a:rect l="l" t="t" r="r" b="b"/>
            <a:pathLst>
              <a:path w="5715000">
                <a:moveTo>
                  <a:pt x="0" y="0"/>
                </a:moveTo>
                <a:lnTo>
                  <a:pt x="5715000" y="0"/>
                </a:lnTo>
              </a:path>
            </a:pathLst>
          </a:custGeom>
          <a:ln w="6731">
            <a:solidFill>
              <a:srgbClr val="EBEBEB"/>
            </a:solidFill>
          </a:ln>
        </p:spPr>
        <p:txBody>
          <a:bodyPr wrap="square" lIns="0" tIns="0" rIns="0" bIns="0" rtlCol="0"/>
          <a:lstStyle/>
          <a:p>
            <a:endParaRPr/>
          </a:p>
        </p:txBody>
      </p:sp>
      <p:sp>
        <p:nvSpPr>
          <p:cNvPr id="3" name="object 3"/>
          <p:cNvSpPr/>
          <p:nvPr/>
        </p:nvSpPr>
        <p:spPr>
          <a:xfrm>
            <a:off x="5941567" y="6763384"/>
            <a:ext cx="389890" cy="0"/>
          </a:xfrm>
          <a:custGeom>
            <a:avLst/>
            <a:gdLst/>
            <a:ahLst/>
            <a:cxnLst/>
            <a:rect l="l" t="t" r="r" b="b"/>
            <a:pathLst>
              <a:path w="389889">
                <a:moveTo>
                  <a:pt x="0" y="0"/>
                </a:moveTo>
                <a:lnTo>
                  <a:pt x="389635" y="0"/>
                </a:lnTo>
              </a:path>
            </a:pathLst>
          </a:custGeom>
          <a:ln w="6731">
            <a:solidFill>
              <a:srgbClr val="EBEBEB"/>
            </a:solidFill>
          </a:ln>
        </p:spPr>
        <p:txBody>
          <a:bodyPr wrap="square" lIns="0" tIns="0" rIns="0" bIns="0" rtlCol="0"/>
          <a:lstStyle/>
          <a:p>
            <a:endParaRPr/>
          </a:p>
        </p:txBody>
      </p:sp>
      <p:sp>
        <p:nvSpPr>
          <p:cNvPr id="4" name="object 4"/>
          <p:cNvSpPr/>
          <p:nvPr/>
        </p:nvSpPr>
        <p:spPr>
          <a:xfrm>
            <a:off x="3343783" y="6763384"/>
            <a:ext cx="260350" cy="0"/>
          </a:xfrm>
          <a:custGeom>
            <a:avLst/>
            <a:gdLst/>
            <a:ahLst/>
            <a:cxnLst/>
            <a:rect l="l" t="t" r="r" b="b"/>
            <a:pathLst>
              <a:path w="260350">
                <a:moveTo>
                  <a:pt x="0" y="0"/>
                </a:moveTo>
                <a:lnTo>
                  <a:pt x="259841" y="0"/>
                </a:lnTo>
              </a:path>
            </a:pathLst>
          </a:custGeom>
          <a:ln w="6731">
            <a:solidFill>
              <a:srgbClr val="EBEBEB"/>
            </a:solidFill>
          </a:ln>
        </p:spPr>
        <p:txBody>
          <a:bodyPr wrap="square" lIns="0" tIns="0" rIns="0" bIns="0" rtlCol="0"/>
          <a:lstStyle/>
          <a:p>
            <a:endParaRPr/>
          </a:p>
        </p:txBody>
      </p:sp>
      <p:sp>
        <p:nvSpPr>
          <p:cNvPr id="5" name="object 5"/>
          <p:cNvSpPr/>
          <p:nvPr/>
        </p:nvSpPr>
        <p:spPr>
          <a:xfrm>
            <a:off x="616204" y="6763384"/>
            <a:ext cx="389890" cy="0"/>
          </a:xfrm>
          <a:custGeom>
            <a:avLst/>
            <a:gdLst/>
            <a:ahLst/>
            <a:cxnLst/>
            <a:rect l="l" t="t" r="r" b="b"/>
            <a:pathLst>
              <a:path w="389890">
                <a:moveTo>
                  <a:pt x="0" y="0"/>
                </a:moveTo>
                <a:lnTo>
                  <a:pt x="389636" y="0"/>
                </a:lnTo>
              </a:path>
            </a:pathLst>
          </a:custGeom>
          <a:ln w="6731">
            <a:solidFill>
              <a:srgbClr val="EBEBEB"/>
            </a:solidFill>
          </a:ln>
        </p:spPr>
        <p:txBody>
          <a:bodyPr wrap="square" lIns="0" tIns="0" rIns="0" bIns="0" rtlCol="0"/>
          <a:lstStyle/>
          <a:p>
            <a:endParaRPr/>
          </a:p>
        </p:txBody>
      </p:sp>
      <p:sp>
        <p:nvSpPr>
          <p:cNvPr id="6" name="object 6"/>
          <p:cNvSpPr/>
          <p:nvPr/>
        </p:nvSpPr>
        <p:spPr>
          <a:xfrm>
            <a:off x="5941567" y="6436105"/>
            <a:ext cx="389890" cy="0"/>
          </a:xfrm>
          <a:custGeom>
            <a:avLst/>
            <a:gdLst/>
            <a:ahLst/>
            <a:cxnLst/>
            <a:rect l="l" t="t" r="r" b="b"/>
            <a:pathLst>
              <a:path w="389889">
                <a:moveTo>
                  <a:pt x="0" y="0"/>
                </a:moveTo>
                <a:lnTo>
                  <a:pt x="389635" y="0"/>
                </a:lnTo>
              </a:path>
            </a:pathLst>
          </a:custGeom>
          <a:ln w="6731">
            <a:solidFill>
              <a:srgbClr val="EBEBEB"/>
            </a:solidFill>
          </a:ln>
        </p:spPr>
        <p:txBody>
          <a:bodyPr wrap="square" lIns="0" tIns="0" rIns="0" bIns="0" rtlCol="0"/>
          <a:lstStyle/>
          <a:p>
            <a:endParaRPr/>
          </a:p>
        </p:txBody>
      </p:sp>
      <p:sp>
        <p:nvSpPr>
          <p:cNvPr id="7" name="object 7"/>
          <p:cNvSpPr/>
          <p:nvPr/>
        </p:nvSpPr>
        <p:spPr>
          <a:xfrm>
            <a:off x="3343783" y="6436105"/>
            <a:ext cx="260350" cy="0"/>
          </a:xfrm>
          <a:custGeom>
            <a:avLst/>
            <a:gdLst/>
            <a:ahLst/>
            <a:cxnLst/>
            <a:rect l="l" t="t" r="r" b="b"/>
            <a:pathLst>
              <a:path w="260350">
                <a:moveTo>
                  <a:pt x="0" y="0"/>
                </a:moveTo>
                <a:lnTo>
                  <a:pt x="259841" y="0"/>
                </a:lnTo>
              </a:path>
            </a:pathLst>
          </a:custGeom>
          <a:ln w="6731">
            <a:solidFill>
              <a:srgbClr val="EBEBEB"/>
            </a:solidFill>
          </a:ln>
        </p:spPr>
        <p:txBody>
          <a:bodyPr wrap="square" lIns="0" tIns="0" rIns="0" bIns="0" rtlCol="0"/>
          <a:lstStyle/>
          <a:p>
            <a:endParaRPr/>
          </a:p>
        </p:txBody>
      </p:sp>
      <p:sp>
        <p:nvSpPr>
          <p:cNvPr id="8" name="object 8"/>
          <p:cNvSpPr/>
          <p:nvPr/>
        </p:nvSpPr>
        <p:spPr>
          <a:xfrm>
            <a:off x="616204" y="6436105"/>
            <a:ext cx="389890" cy="0"/>
          </a:xfrm>
          <a:custGeom>
            <a:avLst/>
            <a:gdLst/>
            <a:ahLst/>
            <a:cxnLst/>
            <a:rect l="l" t="t" r="r" b="b"/>
            <a:pathLst>
              <a:path w="389890">
                <a:moveTo>
                  <a:pt x="0" y="0"/>
                </a:moveTo>
                <a:lnTo>
                  <a:pt x="389636" y="0"/>
                </a:lnTo>
              </a:path>
            </a:pathLst>
          </a:custGeom>
          <a:ln w="6731">
            <a:solidFill>
              <a:srgbClr val="EBEBEB"/>
            </a:solidFill>
          </a:ln>
        </p:spPr>
        <p:txBody>
          <a:bodyPr wrap="square" lIns="0" tIns="0" rIns="0" bIns="0" rtlCol="0"/>
          <a:lstStyle/>
          <a:p>
            <a:endParaRPr/>
          </a:p>
        </p:txBody>
      </p:sp>
      <p:sp>
        <p:nvSpPr>
          <p:cNvPr id="9" name="object 9"/>
          <p:cNvSpPr/>
          <p:nvPr/>
        </p:nvSpPr>
        <p:spPr>
          <a:xfrm>
            <a:off x="5941567" y="6108827"/>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10" name="object 10"/>
          <p:cNvSpPr/>
          <p:nvPr/>
        </p:nvSpPr>
        <p:spPr>
          <a:xfrm>
            <a:off x="3343783" y="6108827"/>
            <a:ext cx="260350" cy="0"/>
          </a:xfrm>
          <a:custGeom>
            <a:avLst/>
            <a:gdLst/>
            <a:ahLst/>
            <a:cxnLst/>
            <a:rect l="l" t="t" r="r" b="b"/>
            <a:pathLst>
              <a:path w="260350">
                <a:moveTo>
                  <a:pt x="0" y="0"/>
                </a:moveTo>
                <a:lnTo>
                  <a:pt x="259841" y="0"/>
                </a:lnTo>
              </a:path>
            </a:pathLst>
          </a:custGeom>
          <a:ln w="6730">
            <a:solidFill>
              <a:srgbClr val="EBEBEB"/>
            </a:solidFill>
          </a:ln>
        </p:spPr>
        <p:txBody>
          <a:bodyPr wrap="square" lIns="0" tIns="0" rIns="0" bIns="0" rtlCol="0"/>
          <a:lstStyle/>
          <a:p>
            <a:endParaRPr/>
          </a:p>
        </p:txBody>
      </p:sp>
      <p:sp>
        <p:nvSpPr>
          <p:cNvPr id="11" name="object 11"/>
          <p:cNvSpPr/>
          <p:nvPr/>
        </p:nvSpPr>
        <p:spPr>
          <a:xfrm>
            <a:off x="616204" y="6108827"/>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12" name="object 12"/>
          <p:cNvSpPr/>
          <p:nvPr/>
        </p:nvSpPr>
        <p:spPr>
          <a:xfrm>
            <a:off x="5941567" y="5781675"/>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13" name="object 13"/>
          <p:cNvSpPr/>
          <p:nvPr/>
        </p:nvSpPr>
        <p:spPr>
          <a:xfrm>
            <a:off x="3343783" y="5781675"/>
            <a:ext cx="260350" cy="0"/>
          </a:xfrm>
          <a:custGeom>
            <a:avLst/>
            <a:gdLst/>
            <a:ahLst/>
            <a:cxnLst/>
            <a:rect l="l" t="t" r="r" b="b"/>
            <a:pathLst>
              <a:path w="260350">
                <a:moveTo>
                  <a:pt x="0" y="0"/>
                </a:moveTo>
                <a:lnTo>
                  <a:pt x="259841" y="0"/>
                </a:lnTo>
              </a:path>
            </a:pathLst>
          </a:custGeom>
          <a:ln w="6730">
            <a:solidFill>
              <a:srgbClr val="EBEBEB"/>
            </a:solidFill>
          </a:ln>
        </p:spPr>
        <p:txBody>
          <a:bodyPr wrap="square" lIns="0" tIns="0" rIns="0" bIns="0" rtlCol="0"/>
          <a:lstStyle/>
          <a:p>
            <a:endParaRPr/>
          </a:p>
        </p:txBody>
      </p:sp>
      <p:sp>
        <p:nvSpPr>
          <p:cNvPr id="14" name="object 14"/>
          <p:cNvSpPr/>
          <p:nvPr/>
        </p:nvSpPr>
        <p:spPr>
          <a:xfrm>
            <a:off x="616204" y="5781675"/>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15" name="object 15"/>
          <p:cNvSpPr/>
          <p:nvPr/>
        </p:nvSpPr>
        <p:spPr>
          <a:xfrm>
            <a:off x="5941567" y="5454396"/>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16" name="object 16"/>
          <p:cNvSpPr/>
          <p:nvPr/>
        </p:nvSpPr>
        <p:spPr>
          <a:xfrm>
            <a:off x="3343783" y="5454396"/>
            <a:ext cx="260350" cy="0"/>
          </a:xfrm>
          <a:custGeom>
            <a:avLst/>
            <a:gdLst/>
            <a:ahLst/>
            <a:cxnLst/>
            <a:rect l="l" t="t" r="r" b="b"/>
            <a:pathLst>
              <a:path w="260350">
                <a:moveTo>
                  <a:pt x="0" y="0"/>
                </a:moveTo>
                <a:lnTo>
                  <a:pt x="259841" y="0"/>
                </a:lnTo>
              </a:path>
            </a:pathLst>
          </a:custGeom>
          <a:ln w="6730">
            <a:solidFill>
              <a:srgbClr val="EBEBEB"/>
            </a:solidFill>
          </a:ln>
        </p:spPr>
        <p:txBody>
          <a:bodyPr wrap="square" lIns="0" tIns="0" rIns="0" bIns="0" rtlCol="0"/>
          <a:lstStyle/>
          <a:p>
            <a:endParaRPr/>
          </a:p>
        </p:txBody>
      </p:sp>
      <p:sp>
        <p:nvSpPr>
          <p:cNvPr id="17" name="object 17"/>
          <p:cNvSpPr/>
          <p:nvPr/>
        </p:nvSpPr>
        <p:spPr>
          <a:xfrm>
            <a:off x="616204" y="5454396"/>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18" name="object 18"/>
          <p:cNvSpPr/>
          <p:nvPr/>
        </p:nvSpPr>
        <p:spPr>
          <a:xfrm>
            <a:off x="5941567" y="5127244"/>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19" name="object 19"/>
          <p:cNvSpPr/>
          <p:nvPr/>
        </p:nvSpPr>
        <p:spPr>
          <a:xfrm>
            <a:off x="3343783" y="5127244"/>
            <a:ext cx="260350" cy="0"/>
          </a:xfrm>
          <a:custGeom>
            <a:avLst/>
            <a:gdLst/>
            <a:ahLst/>
            <a:cxnLst/>
            <a:rect l="l" t="t" r="r" b="b"/>
            <a:pathLst>
              <a:path w="260350">
                <a:moveTo>
                  <a:pt x="0" y="0"/>
                </a:moveTo>
                <a:lnTo>
                  <a:pt x="259841" y="0"/>
                </a:lnTo>
              </a:path>
            </a:pathLst>
          </a:custGeom>
          <a:ln w="6730">
            <a:solidFill>
              <a:srgbClr val="EBEBEB"/>
            </a:solidFill>
          </a:ln>
        </p:spPr>
        <p:txBody>
          <a:bodyPr wrap="square" lIns="0" tIns="0" rIns="0" bIns="0" rtlCol="0"/>
          <a:lstStyle/>
          <a:p>
            <a:endParaRPr/>
          </a:p>
        </p:txBody>
      </p:sp>
      <p:sp>
        <p:nvSpPr>
          <p:cNvPr id="20" name="object 20"/>
          <p:cNvSpPr/>
          <p:nvPr/>
        </p:nvSpPr>
        <p:spPr>
          <a:xfrm>
            <a:off x="616204" y="5127244"/>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21" name="object 21"/>
          <p:cNvSpPr/>
          <p:nvPr/>
        </p:nvSpPr>
        <p:spPr>
          <a:xfrm>
            <a:off x="5941567" y="4799965"/>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22" name="object 22"/>
          <p:cNvSpPr/>
          <p:nvPr/>
        </p:nvSpPr>
        <p:spPr>
          <a:xfrm>
            <a:off x="3343783" y="4799965"/>
            <a:ext cx="260350" cy="0"/>
          </a:xfrm>
          <a:custGeom>
            <a:avLst/>
            <a:gdLst/>
            <a:ahLst/>
            <a:cxnLst/>
            <a:rect l="l" t="t" r="r" b="b"/>
            <a:pathLst>
              <a:path w="260350">
                <a:moveTo>
                  <a:pt x="0" y="0"/>
                </a:moveTo>
                <a:lnTo>
                  <a:pt x="259841" y="0"/>
                </a:lnTo>
              </a:path>
            </a:pathLst>
          </a:custGeom>
          <a:ln w="6730">
            <a:solidFill>
              <a:srgbClr val="EBEBEB"/>
            </a:solidFill>
          </a:ln>
        </p:spPr>
        <p:txBody>
          <a:bodyPr wrap="square" lIns="0" tIns="0" rIns="0" bIns="0" rtlCol="0"/>
          <a:lstStyle/>
          <a:p>
            <a:endParaRPr/>
          </a:p>
        </p:txBody>
      </p:sp>
      <p:sp>
        <p:nvSpPr>
          <p:cNvPr id="23" name="object 23"/>
          <p:cNvSpPr/>
          <p:nvPr/>
        </p:nvSpPr>
        <p:spPr>
          <a:xfrm>
            <a:off x="616204" y="4799965"/>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24" name="object 24"/>
          <p:cNvSpPr/>
          <p:nvPr/>
        </p:nvSpPr>
        <p:spPr>
          <a:xfrm>
            <a:off x="5941567" y="4472685"/>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25" name="object 25"/>
          <p:cNvSpPr/>
          <p:nvPr/>
        </p:nvSpPr>
        <p:spPr>
          <a:xfrm>
            <a:off x="3343783" y="4472685"/>
            <a:ext cx="260350" cy="0"/>
          </a:xfrm>
          <a:custGeom>
            <a:avLst/>
            <a:gdLst/>
            <a:ahLst/>
            <a:cxnLst/>
            <a:rect l="l" t="t" r="r" b="b"/>
            <a:pathLst>
              <a:path w="260350">
                <a:moveTo>
                  <a:pt x="0" y="0"/>
                </a:moveTo>
                <a:lnTo>
                  <a:pt x="259841" y="0"/>
                </a:lnTo>
              </a:path>
            </a:pathLst>
          </a:custGeom>
          <a:ln w="6730">
            <a:solidFill>
              <a:srgbClr val="EBEBEB"/>
            </a:solidFill>
          </a:ln>
        </p:spPr>
        <p:txBody>
          <a:bodyPr wrap="square" lIns="0" tIns="0" rIns="0" bIns="0" rtlCol="0"/>
          <a:lstStyle/>
          <a:p>
            <a:endParaRPr/>
          </a:p>
        </p:txBody>
      </p:sp>
      <p:sp>
        <p:nvSpPr>
          <p:cNvPr id="26" name="object 26"/>
          <p:cNvSpPr/>
          <p:nvPr/>
        </p:nvSpPr>
        <p:spPr>
          <a:xfrm>
            <a:off x="616204" y="4472685"/>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27" name="object 27"/>
          <p:cNvSpPr/>
          <p:nvPr/>
        </p:nvSpPr>
        <p:spPr>
          <a:xfrm>
            <a:off x="5941567" y="4145534"/>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28" name="object 28"/>
          <p:cNvSpPr/>
          <p:nvPr/>
        </p:nvSpPr>
        <p:spPr>
          <a:xfrm>
            <a:off x="3343783" y="4145534"/>
            <a:ext cx="260350" cy="0"/>
          </a:xfrm>
          <a:custGeom>
            <a:avLst/>
            <a:gdLst/>
            <a:ahLst/>
            <a:cxnLst/>
            <a:rect l="l" t="t" r="r" b="b"/>
            <a:pathLst>
              <a:path w="260350">
                <a:moveTo>
                  <a:pt x="0" y="0"/>
                </a:moveTo>
                <a:lnTo>
                  <a:pt x="259841" y="0"/>
                </a:lnTo>
              </a:path>
            </a:pathLst>
          </a:custGeom>
          <a:ln w="6730">
            <a:solidFill>
              <a:srgbClr val="EBEBEB"/>
            </a:solidFill>
          </a:ln>
        </p:spPr>
        <p:txBody>
          <a:bodyPr wrap="square" lIns="0" tIns="0" rIns="0" bIns="0" rtlCol="0"/>
          <a:lstStyle/>
          <a:p>
            <a:endParaRPr/>
          </a:p>
        </p:txBody>
      </p:sp>
      <p:sp>
        <p:nvSpPr>
          <p:cNvPr id="29" name="object 29"/>
          <p:cNvSpPr/>
          <p:nvPr/>
        </p:nvSpPr>
        <p:spPr>
          <a:xfrm>
            <a:off x="616204" y="4145534"/>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30" name="object 30"/>
          <p:cNvSpPr/>
          <p:nvPr/>
        </p:nvSpPr>
        <p:spPr>
          <a:xfrm>
            <a:off x="5941567" y="3818254"/>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31" name="object 31"/>
          <p:cNvSpPr/>
          <p:nvPr/>
        </p:nvSpPr>
        <p:spPr>
          <a:xfrm>
            <a:off x="3343783" y="3818254"/>
            <a:ext cx="260350" cy="0"/>
          </a:xfrm>
          <a:custGeom>
            <a:avLst/>
            <a:gdLst/>
            <a:ahLst/>
            <a:cxnLst/>
            <a:rect l="l" t="t" r="r" b="b"/>
            <a:pathLst>
              <a:path w="260350">
                <a:moveTo>
                  <a:pt x="0" y="0"/>
                </a:moveTo>
                <a:lnTo>
                  <a:pt x="259841" y="0"/>
                </a:lnTo>
              </a:path>
            </a:pathLst>
          </a:custGeom>
          <a:ln w="6730">
            <a:solidFill>
              <a:srgbClr val="EBEBEB"/>
            </a:solidFill>
          </a:ln>
        </p:spPr>
        <p:txBody>
          <a:bodyPr wrap="square" lIns="0" tIns="0" rIns="0" bIns="0" rtlCol="0"/>
          <a:lstStyle/>
          <a:p>
            <a:endParaRPr/>
          </a:p>
        </p:txBody>
      </p:sp>
      <p:sp>
        <p:nvSpPr>
          <p:cNvPr id="32" name="object 32"/>
          <p:cNvSpPr/>
          <p:nvPr/>
        </p:nvSpPr>
        <p:spPr>
          <a:xfrm>
            <a:off x="616204" y="3818254"/>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33" name="object 33"/>
          <p:cNvSpPr/>
          <p:nvPr/>
        </p:nvSpPr>
        <p:spPr>
          <a:xfrm>
            <a:off x="5941567" y="3491103"/>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34" name="object 34"/>
          <p:cNvSpPr/>
          <p:nvPr/>
        </p:nvSpPr>
        <p:spPr>
          <a:xfrm>
            <a:off x="3343783" y="3491103"/>
            <a:ext cx="260350" cy="0"/>
          </a:xfrm>
          <a:custGeom>
            <a:avLst/>
            <a:gdLst/>
            <a:ahLst/>
            <a:cxnLst/>
            <a:rect l="l" t="t" r="r" b="b"/>
            <a:pathLst>
              <a:path w="260350">
                <a:moveTo>
                  <a:pt x="0" y="0"/>
                </a:moveTo>
                <a:lnTo>
                  <a:pt x="259841" y="0"/>
                </a:lnTo>
              </a:path>
            </a:pathLst>
          </a:custGeom>
          <a:ln w="6730">
            <a:solidFill>
              <a:srgbClr val="EBEBEB"/>
            </a:solidFill>
          </a:ln>
        </p:spPr>
        <p:txBody>
          <a:bodyPr wrap="square" lIns="0" tIns="0" rIns="0" bIns="0" rtlCol="0"/>
          <a:lstStyle/>
          <a:p>
            <a:endParaRPr/>
          </a:p>
        </p:txBody>
      </p:sp>
      <p:sp>
        <p:nvSpPr>
          <p:cNvPr id="35" name="object 35"/>
          <p:cNvSpPr/>
          <p:nvPr/>
        </p:nvSpPr>
        <p:spPr>
          <a:xfrm>
            <a:off x="616204" y="3491103"/>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36" name="object 36"/>
          <p:cNvSpPr/>
          <p:nvPr/>
        </p:nvSpPr>
        <p:spPr>
          <a:xfrm>
            <a:off x="5941567" y="3163823"/>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37" name="object 37"/>
          <p:cNvSpPr/>
          <p:nvPr/>
        </p:nvSpPr>
        <p:spPr>
          <a:xfrm>
            <a:off x="616204" y="3163823"/>
            <a:ext cx="2987675" cy="0"/>
          </a:xfrm>
          <a:custGeom>
            <a:avLst/>
            <a:gdLst/>
            <a:ahLst/>
            <a:cxnLst/>
            <a:rect l="l" t="t" r="r" b="b"/>
            <a:pathLst>
              <a:path w="2987675">
                <a:moveTo>
                  <a:pt x="0" y="0"/>
                </a:moveTo>
                <a:lnTo>
                  <a:pt x="2987421" y="0"/>
                </a:lnTo>
              </a:path>
            </a:pathLst>
          </a:custGeom>
          <a:ln w="6730">
            <a:solidFill>
              <a:srgbClr val="EBEBEB"/>
            </a:solidFill>
          </a:ln>
        </p:spPr>
        <p:txBody>
          <a:bodyPr wrap="square" lIns="0" tIns="0" rIns="0" bIns="0" rtlCol="0"/>
          <a:lstStyle/>
          <a:p>
            <a:endParaRPr/>
          </a:p>
        </p:txBody>
      </p:sp>
      <p:sp>
        <p:nvSpPr>
          <p:cNvPr id="38" name="object 38"/>
          <p:cNvSpPr/>
          <p:nvPr/>
        </p:nvSpPr>
        <p:spPr>
          <a:xfrm>
            <a:off x="5941567" y="2836545"/>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39" name="object 39"/>
          <p:cNvSpPr/>
          <p:nvPr/>
        </p:nvSpPr>
        <p:spPr>
          <a:xfrm>
            <a:off x="616204" y="2836545"/>
            <a:ext cx="2987675" cy="0"/>
          </a:xfrm>
          <a:custGeom>
            <a:avLst/>
            <a:gdLst/>
            <a:ahLst/>
            <a:cxnLst/>
            <a:rect l="l" t="t" r="r" b="b"/>
            <a:pathLst>
              <a:path w="2987675">
                <a:moveTo>
                  <a:pt x="0" y="0"/>
                </a:moveTo>
                <a:lnTo>
                  <a:pt x="2987421" y="0"/>
                </a:lnTo>
              </a:path>
            </a:pathLst>
          </a:custGeom>
          <a:ln w="6730">
            <a:solidFill>
              <a:srgbClr val="EBEBEB"/>
            </a:solidFill>
          </a:ln>
        </p:spPr>
        <p:txBody>
          <a:bodyPr wrap="square" lIns="0" tIns="0" rIns="0" bIns="0" rtlCol="0"/>
          <a:lstStyle/>
          <a:p>
            <a:endParaRPr/>
          </a:p>
        </p:txBody>
      </p:sp>
      <p:sp>
        <p:nvSpPr>
          <p:cNvPr id="40" name="object 40"/>
          <p:cNvSpPr/>
          <p:nvPr/>
        </p:nvSpPr>
        <p:spPr>
          <a:xfrm>
            <a:off x="5941567" y="2509392"/>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41" name="object 41"/>
          <p:cNvSpPr/>
          <p:nvPr/>
        </p:nvSpPr>
        <p:spPr>
          <a:xfrm>
            <a:off x="616204" y="2509392"/>
            <a:ext cx="2987675" cy="0"/>
          </a:xfrm>
          <a:custGeom>
            <a:avLst/>
            <a:gdLst/>
            <a:ahLst/>
            <a:cxnLst/>
            <a:rect l="l" t="t" r="r" b="b"/>
            <a:pathLst>
              <a:path w="2987675">
                <a:moveTo>
                  <a:pt x="0" y="0"/>
                </a:moveTo>
                <a:lnTo>
                  <a:pt x="2987421" y="0"/>
                </a:lnTo>
              </a:path>
            </a:pathLst>
          </a:custGeom>
          <a:ln w="6730">
            <a:solidFill>
              <a:srgbClr val="EBEBEB"/>
            </a:solidFill>
          </a:ln>
        </p:spPr>
        <p:txBody>
          <a:bodyPr wrap="square" lIns="0" tIns="0" rIns="0" bIns="0" rtlCol="0"/>
          <a:lstStyle/>
          <a:p>
            <a:endParaRPr/>
          </a:p>
        </p:txBody>
      </p:sp>
      <p:sp>
        <p:nvSpPr>
          <p:cNvPr id="42" name="object 42"/>
          <p:cNvSpPr/>
          <p:nvPr/>
        </p:nvSpPr>
        <p:spPr>
          <a:xfrm>
            <a:off x="5941567" y="2182114"/>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43" name="object 43"/>
          <p:cNvSpPr/>
          <p:nvPr/>
        </p:nvSpPr>
        <p:spPr>
          <a:xfrm>
            <a:off x="616204" y="2182114"/>
            <a:ext cx="2987675" cy="0"/>
          </a:xfrm>
          <a:custGeom>
            <a:avLst/>
            <a:gdLst/>
            <a:ahLst/>
            <a:cxnLst/>
            <a:rect l="l" t="t" r="r" b="b"/>
            <a:pathLst>
              <a:path w="2987675">
                <a:moveTo>
                  <a:pt x="0" y="0"/>
                </a:moveTo>
                <a:lnTo>
                  <a:pt x="2987421" y="0"/>
                </a:lnTo>
              </a:path>
            </a:pathLst>
          </a:custGeom>
          <a:ln w="6730">
            <a:solidFill>
              <a:srgbClr val="EBEBEB"/>
            </a:solidFill>
          </a:ln>
        </p:spPr>
        <p:txBody>
          <a:bodyPr wrap="square" lIns="0" tIns="0" rIns="0" bIns="0" rtlCol="0"/>
          <a:lstStyle/>
          <a:p>
            <a:endParaRPr/>
          </a:p>
        </p:txBody>
      </p:sp>
      <p:sp>
        <p:nvSpPr>
          <p:cNvPr id="44" name="object 44"/>
          <p:cNvSpPr/>
          <p:nvPr/>
        </p:nvSpPr>
        <p:spPr>
          <a:xfrm>
            <a:off x="5941567" y="1854961"/>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45" name="object 45"/>
          <p:cNvSpPr/>
          <p:nvPr/>
        </p:nvSpPr>
        <p:spPr>
          <a:xfrm>
            <a:off x="616204" y="1854961"/>
            <a:ext cx="2987675" cy="0"/>
          </a:xfrm>
          <a:custGeom>
            <a:avLst/>
            <a:gdLst/>
            <a:ahLst/>
            <a:cxnLst/>
            <a:rect l="l" t="t" r="r" b="b"/>
            <a:pathLst>
              <a:path w="2987675">
                <a:moveTo>
                  <a:pt x="0" y="0"/>
                </a:moveTo>
                <a:lnTo>
                  <a:pt x="2987421" y="0"/>
                </a:lnTo>
              </a:path>
            </a:pathLst>
          </a:custGeom>
          <a:ln w="6730">
            <a:solidFill>
              <a:srgbClr val="EBEBEB"/>
            </a:solidFill>
          </a:ln>
        </p:spPr>
        <p:txBody>
          <a:bodyPr wrap="square" lIns="0" tIns="0" rIns="0" bIns="0" rtlCol="0"/>
          <a:lstStyle/>
          <a:p>
            <a:endParaRPr/>
          </a:p>
        </p:txBody>
      </p:sp>
      <p:sp>
        <p:nvSpPr>
          <p:cNvPr id="46" name="object 46"/>
          <p:cNvSpPr/>
          <p:nvPr/>
        </p:nvSpPr>
        <p:spPr>
          <a:xfrm>
            <a:off x="5941567" y="1527683"/>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47" name="object 47"/>
          <p:cNvSpPr/>
          <p:nvPr/>
        </p:nvSpPr>
        <p:spPr>
          <a:xfrm>
            <a:off x="616204" y="1527683"/>
            <a:ext cx="2987675" cy="0"/>
          </a:xfrm>
          <a:custGeom>
            <a:avLst/>
            <a:gdLst/>
            <a:ahLst/>
            <a:cxnLst/>
            <a:rect l="l" t="t" r="r" b="b"/>
            <a:pathLst>
              <a:path w="2987675">
                <a:moveTo>
                  <a:pt x="0" y="0"/>
                </a:moveTo>
                <a:lnTo>
                  <a:pt x="2987421" y="0"/>
                </a:lnTo>
              </a:path>
            </a:pathLst>
          </a:custGeom>
          <a:ln w="6730">
            <a:solidFill>
              <a:srgbClr val="EBEBEB"/>
            </a:solidFill>
          </a:ln>
        </p:spPr>
        <p:txBody>
          <a:bodyPr wrap="square" lIns="0" tIns="0" rIns="0" bIns="0" rtlCol="0"/>
          <a:lstStyle/>
          <a:p>
            <a:endParaRPr/>
          </a:p>
        </p:txBody>
      </p:sp>
      <p:sp>
        <p:nvSpPr>
          <p:cNvPr id="48" name="object 48"/>
          <p:cNvSpPr/>
          <p:nvPr/>
        </p:nvSpPr>
        <p:spPr>
          <a:xfrm>
            <a:off x="5941567" y="1200403"/>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49" name="object 49"/>
          <p:cNvSpPr/>
          <p:nvPr/>
        </p:nvSpPr>
        <p:spPr>
          <a:xfrm>
            <a:off x="616204" y="1200403"/>
            <a:ext cx="2987675" cy="0"/>
          </a:xfrm>
          <a:custGeom>
            <a:avLst/>
            <a:gdLst/>
            <a:ahLst/>
            <a:cxnLst/>
            <a:rect l="l" t="t" r="r" b="b"/>
            <a:pathLst>
              <a:path w="2987675">
                <a:moveTo>
                  <a:pt x="0" y="0"/>
                </a:moveTo>
                <a:lnTo>
                  <a:pt x="2987421" y="0"/>
                </a:lnTo>
              </a:path>
            </a:pathLst>
          </a:custGeom>
          <a:ln w="6730">
            <a:solidFill>
              <a:srgbClr val="EBEBEB"/>
            </a:solidFill>
          </a:ln>
        </p:spPr>
        <p:txBody>
          <a:bodyPr wrap="square" lIns="0" tIns="0" rIns="0" bIns="0" rtlCol="0"/>
          <a:lstStyle/>
          <a:p>
            <a:endParaRPr/>
          </a:p>
        </p:txBody>
      </p:sp>
      <p:sp>
        <p:nvSpPr>
          <p:cNvPr id="50" name="object 50"/>
          <p:cNvSpPr/>
          <p:nvPr/>
        </p:nvSpPr>
        <p:spPr>
          <a:xfrm>
            <a:off x="616204" y="873252"/>
            <a:ext cx="5715000" cy="0"/>
          </a:xfrm>
          <a:custGeom>
            <a:avLst/>
            <a:gdLst/>
            <a:ahLst/>
            <a:cxnLst/>
            <a:rect l="l" t="t" r="r" b="b"/>
            <a:pathLst>
              <a:path w="5715000">
                <a:moveTo>
                  <a:pt x="0" y="0"/>
                </a:moveTo>
                <a:lnTo>
                  <a:pt x="5715000" y="0"/>
                </a:lnTo>
              </a:path>
            </a:pathLst>
          </a:custGeom>
          <a:ln w="6731">
            <a:solidFill>
              <a:srgbClr val="EBEBEB"/>
            </a:solidFill>
          </a:ln>
        </p:spPr>
        <p:txBody>
          <a:bodyPr wrap="square" lIns="0" tIns="0" rIns="0" bIns="0" rtlCol="0"/>
          <a:lstStyle/>
          <a:p>
            <a:endParaRPr/>
          </a:p>
        </p:txBody>
      </p:sp>
      <p:sp>
        <p:nvSpPr>
          <p:cNvPr id="51" name="object 51"/>
          <p:cNvSpPr/>
          <p:nvPr/>
        </p:nvSpPr>
        <p:spPr>
          <a:xfrm>
            <a:off x="616204" y="6926960"/>
            <a:ext cx="5715000" cy="0"/>
          </a:xfrm>
          <a:custGeom>
            <a:avLst/>
            <a:gdLst/>
            <a:ahLst/>
            <a:cxnLst/>
            <a:rect l="l" t="t" r="r" b="b"/>
            <a:pathLst>
              <a:path w="5715000">
                <a:moveTo>
                  <a:pt x="0" y="0"/>
                </a:moveTo>
                <a:lnTo>
                  <a:pt x="5715000" y="0"/>
                </a:lnTo>
              </a:path>
            </a:pathLst>
          </a:custGeom>
          <a:ln w="13589">
            <a:solidFill>
              <a:srgbClr val="EBEBEB"/>
            </a:solidFill>
          </a:ln>
        </p:spPr>
        <p:txBody>
          <a:bodyPr wrap="square" lIns="0" tIns="0" rIns="0" bIns="0" rtlCol="0"/>
          <a:lstStyle/>
          <a:p>
            <a:endParaRPr/>
          </a:p>
        </p:txBody>
      </p:sp>
      <p:sp>
        <p:nvSpPr>
          <p:cNvPr id="52" name="object 52"/>
          <p:cNvSpPr/>
          <p:nvPr/>
        </p:nvSpPr>
        <p:spPr>
          <a:xfrm>
            <a:off x="5941567" y="6599681"/>
            <a:ext cx="389890" cy="0"/>
          </a:xfrm>
          <a:custGeom>
            <a:avLst/>
            <a:gdLst/>
            <a:ahLst/>
            <a:cxnLst/>
            <a:rect l="l" t="t" r="r" b="b"/>
            <a:pathLst>
              <a:path w="389889">
                <a:moveTo>
                  <a:pt x="0" y="0"/>
                </a:moveTo>
                <a:lnTo>
                  <a:pt x="389635" y="0"/>
                </a:lnTo>
              </a:path>
            </a:pathLst>
          </a:custGeom>
          <a:ln w="13588">
            <a:solidFill>
              <a:srgbClr val="EBEBEB"/>
            </a:solidFill>
          </a:ln>
        </p:spPr>
        <p:txBody>
          <a:bodyPr wrap="square" lIns="0" tIns="0" rIns="0" bIns="0" rtlCol="0"/>
          <a:lstStyle/>
          <a:p>
            <a:endParaRPr/>
          </a:p>
        </p:txBody>
      </p:sp>
      <p:sp>
        <p:nvSpPr>
          <p:cNvPr id="53" name="object 53"/>
          <p:cNvSpPr/>
          <p:nvPr/>
        </p:nvSpPr>
        <p:spPr>
          <a:xfrm>
            <a:off x="3343783" y="6599681"/>
            <a:ext cx="260350" cy="0"/>
          </a:xfrm>
          <a:custGeom>
            <a:avLst/>
            <a:gdLst/>
            <a:ahLst/>
            <a:cxnLst/>
            <a:rect l="l" t="t" r="r" b="b"/>
            <a:pathLst>
              <a:path w="260350">
                <a:moveTo>
                  <a:pt x="0" y="0"/>
                </a:moveTo>
                <a:lnTo>
                  <a:pt x="259841" y="0"/>
                </a:lnTo>
              </a:path>
            </a:pathLst>
          </a:custGeom>
          <a:ln w="13588">
            <a:solidFill>
              <a:srgbClr val="EBEBEB"/>
            </a:solidFill>
          </a:ln>
        </p:spPr>
        <p:txBody>
          <a:bodyPr wrap="square" lIns="0" tIns="0" rIns="0" bIns="0" rtlCol="0"/>
          <a:lstStyle/>
          <a:p>
            <a:endParaRPr/>
          </a:p>
        </p:txBody>
      </p:sp>
      <p:sp>
        <p:nvSpPr>
          <p:cNvPr id="54" name="object 54"/>
          <p:cNvSpPr/>
          <p:nvPr/>
        </p:nvSpPr>
        <p:spPr>
          <a:xfrm>
            <a:off x="616204" y="6599681"/>
            <a:ext cx="389890" cy="0"/>
          </a:xfrm>
          <a:custGeom>
            <a:avLst/>
            <a:gdLst/>
            <a:ahLst/>
            <a:cxnLst/>
            <a:rect l="l" t="t" r="r" b="b"/>
            <a:pathLst>
              <a:path w="389890">
                <a:moveTo>
                  <a:pt x="0" y="0"/>
                </a:moveTo>
                <a:lnTo>
                  <a:pt x="389636" y="0"/>
                </a:lnTo>
              </a:path>
            </a:pathLst>
          </a:custGeom>
          <a:ln w="13588">
            <a:solidFill>
              <a:srgbClr val="EBEBEB"/>
            </a:solidFill>
          </a:ln>
        </p:spPr>
        <p:txBody>
          <a:bodyPr wrap="square" lIns="0" tIns="0" rIns="0" bIns="0" rtlCol="0"/>
          <a:lstStyle/>
          <a:p>
            <a:endParaRPr/>
          </a:p>
        </p:txBody>
      </p:sp>
      <p:sp>
        <p:nvSpPr>
          <p:cNvPr id="55" name="object 55"/>
          <p:cNvSpPr/>
          <p:nvPr/>
        </p:nvSpPr>
        <p:spPr>
          <a:xfrm>
            <a:off x="5941567" y="6272529"/>
            <a:ext cx="389890" cy="0"/>
          </a:xfrm>
          <a:custGeom>
            <a:avLst/>
            <a:gdLst/>
            <a:ahLst/>
            <a:cxnLst/>
            <a:rect l="l" t="t" r="r" b="b"/>
            <a:pathLst>
              <a:path w="389889">
                <a:moveTo>
                  <a:pt x="0" y="0"/>
                </a:moveTo>
                <a:lnTo>
                  <a:pt x="389635" y="0"/>
                </a:lnTo>
              </a:path>
            </a:pathLst>
          </a:custGeom>
          <a:ln w="13588">
            <a:solidFill>
              <a:srgbClr val="EBEBEB"/>
            </a:solidFill>
          </a:ln>
        </p:spPr>
        <p:txBody>
          <a:bodyPr wrap="square" lIns="0" tIns="0" rIns="0" bIns="0" rtlCol="0"/>
          <a:lstStyle/>
          <a:p>
            <a:endParaRPr/>
          </a:p>
        </p:txBody>
      </p:sp>
      <p:sp>
        <p:nvSpPr>
          <p:cNvPr id="56" name="object 56"/>
          <p:cNvSpPr/>
          <p:nvPr/>
        </p:nvSpPr>
        <p:spPr>
          <a:xfrm>
            <a:off x="3343783" y="6272529"/>
            <a:ext cx="260350" cy="0"/>
          </a:xfrm>
          <a:custGeom>
            <a:avLst/>
            <a:gdLst/>
            <a:ahLst/>
            <a:cxnLst/>
            <a:rect l="l" t="t" r="r" b="b"/>
            <a:pathLst>
              <a:path w="260350">
                <a:moveTo>
                  <a:pt x="0" y="0"/>
                </a:moveTo>
                <a:lnTo>
                  <a:pt x="259841" y="0"/>
                </a:lnTo>
              </a:path>
            </a:pathLst>
          </a:custGeom>
          <a:ln w="13588">
            <a:solidFill>
              <a:srgbClr val="EBEBEB"/>
            </a:solidFill>
          </a:ln>
        </p:spPr>
        <p:txBody>
          <a:bodyPr wrap="square" lIns="0" tIns="0" rIns="0" bIns="0" rtlCol="0"/>
          <a:lstStyle/>
          <a:p>
            <a:endParaRPr/>
          </a:p>
        </p:txBody>
      </p:sp>
      <p:sp>
        <p:nvSpPr>
          <p:cNvPr id="57" name="object 57"/>
          <p:cNvSpPr/>
          <p:nvPr/>
        </p:nvSpPr>
        <p:spPr>
          <a:xfrm>
            <a:off x="616204" y="6272529"/>
            <a:ext cx="389890" cy="0"/>
          </a:xfrm>
          <a:custGeom>
            <a:avLst/>
            <a:gdLst/>
            <a:ahLst/>
            <a:cxnLst/>
            <a:rect l="l" t="t" r="r" b="b"/>
            <a:pathLst>
              <a:path w="389890">
                <a:moveTo>
                  <a:pt x="0" y="0"/>
                </a:moveTo>
                <a:lnTo>
                  <a:pt x="389636" y="0"/>
                </a:lnTo>
              </a:path>
            </a:pathLst>
          </a:custGeom>
          <a:ln w="13588">
            <a:solidFill>
              <a:srgbClr val="EBEBEB"/>
            </a:solidFill>
          </a:ln>
        </p:spPr>
        <p:txBody>
          <a:bodyPr wrap="square" lIns="0" tIns="0" rIns="0" bIns="0" rtlCol="0"/>
          <a:lstStyle/>
          <a:p>
            <a:endParaRPr/>
          </a:p>
        </p:txBody>
      </p:sp>
      <p:sp>
        <p:nvSpPr>
          <p:cNvPr id="58" name="object 58"/>
          <p:cNvSpPr/>
          <p:nvPr/>
        </p:nvSpPr>
        <p:spPr>
          <a:xfrm>
            <a:off x="5941567" y="5945251"/>
            <a:ext cx="389890" cy="0"/>
          </a:xfrm>
          <a:custGeom>
            <a:avLst/>
            <a:gdLst/>
            <a:ahLst/>
            <a:cxnLst/>
            <a:rect l="l" t="t" r="r" b="b"/>
            <a:pathLst>
              <a:path w="389889">
                <a:moveTo>
                  <a:pt x="0" y="0"/>
                </a:moveTo>
                <a:lnTo>
                  <a:pt x="389635" y="0"/>
                </a:lnTo>
              </a:path>
            </a:pathLst>
          </a:custGeom>
          <a:ln w="13588">
            <a:solidFill>
              <a:srgbClr val="EBEBEB"/>
            </a:solidFill>
          </a:ln>
        </p:spPr>
        <p:txBody>
          <a:bodyPr wrap="square" lIns="0" tIns="0" rIns="0" bIns="0" rtlCol="0"/>
          <a:lstStyle/>
          <a:p>
            <a:endParaRPr/>
          </a:p>
        </p:txBody>
      </p:sp>
      <p:sp>
        <p:nvSpPr>
          <p:cNvPr id="59" name="object 59"/>
          <p:cNvSpPr/>
          <p:nvPr/>
        </p:nvSpPr>
        <p:spPr>
          <a:xfrm>
            <a:off x="3343783" y="5945251"/>
            <a:ext cx="260350" cy="0"/>
          </a:xfrm>
          <a:custGeom>
            <a:avLst/>
            <a:gdLst/>
            <a:ahLst/>
            <a:cxnLst/>
            <a:rect l="l" t="t" r="r" b="b"/>
            <a:pathLst>
              <a:path w="260350">
                <a:moveTo>
                  <a:pt x="0" y="0"/>
                </a:moveTo>
                <a:lnTo>
                  <a:pt x="259841" y="0"/>
                </a:lnTo>
              </a:path>
            </a:pathLst>
          </a:custGeom>
          <a:ln w="13588">
            <a:solidFill>
              <a:srgbClr val="EBEBEB"/>
            </a:solidFill>
          </a:ln>
        </p:spPr>
        <p:txBody>
          <a:bodyPr wrap="square" lIns="0" tIns="0" rIns="0" bIns="0" rtlCol="0"/>
          <a:lstStyle/>
          <a:p>
            <a:endParaRPr/>
          </a:p>
        </p:txBody>
      </p:sp>
      <p:sp>
        <p:nvSpPr>
          <p:cNvPr id="60" name="object 60"/>
          <p:cNvSpPr/>
          <p:nvPr/>
        </p:nvSpPr>
        <p:spPr>
          <a:xfrm>
            <a:off x="616204" y="5945251"/>
            <a:ext cx="389890" cy="0"/>
          </a:xfrm>
          <a:custGeom>
            <a:avLst/>
            <a:gdLst/>
            <a:ahLst/>
            <a:cxnLst/>
            <a:rect l="l" t="t" r="r" b="b"/>
            <a:pathLst>
              <a:path w="389890">
                <a:moveTo>
                  <a:pt x="0" y="0"/>
                </a:moveTo>
                <a:lnTo>
                  <a:pt x="389636" y="0"/>
                </a:lnTo>
              </a:path>
            </a:pathLst>
          </a:custGeom>
          <a:ln w="13588">
            <a:solidFill>
              <a:srgbClr val="EBEBEB"/>
            </a:solidFill>
          </a:ln>
        </p:spPr>
        <p:txBody>
          <a:bodyPr wrap="square" lIns="0" tIns="0" rIns="0" bIns="0" rtlCol="0"/>
          <a:lstStyle/>
          <a:p>
            <a:endParaRPr/>
          </a:p>
        </p:txBody>
      </p:sp>
      <p:sp>
        <p:nvSpPr>
          <p:cNvPr id="61" name="object 61"/>
          <p:cNvSpPr/>
          <p:nvPr/>
        </p:nvSpPr>
        <p:spPr>
          <a:xfrm>
            <a:off x="5941567" y="5618098"/>
            <a:ext cx="389890" cy="0"/>
          </a:xfrm>
          <a:custGeom>
            <a:avLst/>
            <a:gdLst/>
            <a:ahLst/>
            <a:cxnLst/>
            <a:rect l="l" t="t" r="r" b="b"/>
            <a:pathLst>
              <a:path w="389889">
                <a:moveTo>
                  <a:pt x="0" y="0"/>
                </a:moveTo>
                <a:lnTo>
                  <a:pt x="389635" y="0"/>
                </a:lnTo>
              </a:path>
            </a:pathLst>
          </a:custGeom>
          <a:ln w="13588">
            <a:solidFill>
              <a:srgbClr val="EBEBEB"/>
            </a:solidFill>
          </a:ln>
        </p:spPr>
        <p:txBody>
          <a:bodyPr wrap="square" lIns="0" tIns="0" rIns="0" bIns="0" rtlCol="0"/>
          <a:lstStyle/>
          <a:p>
            <a:endParaRPr/>
          </a:p>
        </p:txBody>
      </p:sp>
      <p:sp>
        <p:nvSpPr>
          <p:cNvPr id="62" name="object 62"/>
          <p:cNvSpPr/>
          <p:nvPr/>
        </p:nvSpPr>
        <p:spPr>
          <a:xfrm>
            <a:off x="3343783" y="5618098"/>
            <a:ext cx="260350" cy="0"/>
          </a:xfrm>
          <a:custGeom>
            <a:avLst/>
            <a:gdLst/>
            <a:ahLst/>
            <a:cxnLst/>
            <a:rect l="l" t="t" r="r" b="b"/>
            <a:pathLst>
              <a:path w="260350">
                <a:moveTo>
                  <a:pt x="0" y="0"/>
                </a:moveTo>
                <a:lnTo>
                  <a:pt x="259841" y="0"/>
                </a:lnTo>
              </a:path>
            </a:pathLst>
          </a:custGeom>
          <a:ln w="13588">
            <a:solidFill>
              <a:srgbClr val="EBEBEB"/>
            </a:solidFill>
          </a:ln>
        </p:spPr>
        <p:txBody>
          <a:bodyPr wrap="square" lIns="0" tIns="0" rIns="0" bIns="0" rtlCol="0"/>
          <a:lstStyle/>
          <a:p>
            <a:endParaRPr/>
          </a:p>
        </p:txBody>
      </p:sp>
      <p:sp>
        <p:nvSpPr>
          <p:cNvPr id="63" name="object 63"/>
          <p:cNvSpPr/>
          <p:nvPr/>
        </p:nvSpPr>
        <p:spPr>
          <a:xfrm>
            <a:off x="616204" y="5618098"/>
            <a:ext cx="389890" cy="0"/>
          </a:xfrm>
          <a:custGeom>
            <a:avLst/>
            <a:gdLst/>
            <a:ahLst/>
            <a:cxnLst/>
            <a:rect l="l" t="t" r="r" b="b"/>
            <a:pathLst>
              <a:path w="389890">
                <a:moveTo>
                  <a:pt x="0" y="0"/>
                </a:moveTo>
                <a:lnTo>
                  <a:pt x="389636" y="0"/>
                </a:lnTo>
              </a:path>
            </a:pathLst>
          </a:custGeom>
          <a:ln w="13588">
            <a:solidFill>
              <a:srgbClr val="EBEBEB"/>
            </a:solidFill>
          </a:ln>
        </p:spPr>
        <p:txBody>
          <a:bodyPr wrap="square" lIns="0" tIns="0" rIns="0" bIns="0" rtlCol="0"/>
          <a:lstStyle/>
          <a:p>
            <a:endParaRPr/>
          </a:p>
        </p:txBody>
      </p:sp>
      <p:sp>
        <p:nvSpPr>
          <p:cNvPr id="64" name="object 64"/>
          <p:cNvSpPr/>
          <p:nvPr/>
        </p:nvSpPr>
        <p:spPr>
          <a:xfrm>
            <a:off x="5941567" y="5290820"/>
            <a:ext cx="389890" cy="0"/>
          </a:xfrm>
          <a:custGeom>
            <a:avLst/>
            <a:gdLst/>
            <a:ahLst/>
            <a:cxnLst/>
            <a:rect l="l" t="t" r="r" b="b"/>
            <a:pathLst>
              <a:path w="389889">
                <a:moveTo>
                  <a:pt x="0" y="0"/>
                </a:moveTo>
                <a:lnTo>
                  <a:pt x="389635" y="0"/>
                </a:lnTo>
              </a:path>
            </a:pathLst>
          </a:custGeom>
          <a:ln w="13588">
            <a:solidFill>
              <a:srgbClr val="EBEBEB"/>
            </a:solidFill>
          </a:ln>
        </p:spPr>
        <p:txBody>
          <a:bodyPr wrap="square" lIns="0" tIns="0" rIns="0" bIns="0" rtlCol="0"/>
          <a:lstStyle/>
          <a:p>
            <a:endParaRPr/>
          </a:p>
        </p:txBody>
      </p:sp>
      <p:sp>
        <p:nvSpPr>
          <p:cNvPr id="65" name="object 65"/>
          <p:cNvSpPr/>
          <p:nvPr/>
        </p:nvSpPr>
        <p:spPr>
          <a:xfrm>
            <a:off x="3343783" y="5290820"/>
            <a:ext cx="260350" cy="0"/>
          </a:xfrm>
          <a:custGeom>
            <a:avLst/>
            <a:gdLst/>
            <a:ahLst/>
            <a:cxnLst/>
            <a:rect l="l" t="t" r="r" b="b"/>
            <a:pathLst>
              <a:path w="260350">
                <a:moveTo>
                  <a:pt x="0" y="0"/>
                </a:moveTo>
                <a:lnTo>
                  <a:pt x="259841" y="0"/>
                </a:lnTo>
              </a:path>
            </a:pathLst>
          </a:custGeom>
          <a:ln w="13588">
            <a:solidFill>
              <a:srgbClr val="EBEBEB"/>
            </a:solidFill>
          </a:ln>
        </p:spPr>
        <p:txBody>
          <a:bodyPr wrap="square" lIns="0" tIns="0" rIns="0" bIns="0" rtlCol="0"/>
          <a:lstStyle/>
          <a:p>
            <a:endParaRPr/>
          </a:p>
        </p:txBody>
      </p:sp>
      <p:sp>
        <p:nvSpPr>
          <p:cNvPr id="66" name="object 66"/>
          <p:cNvSpPr/>
          <p:nvPr/>
        </p:nvSpPr>
        <p:spPr>
          <a:xfrm>
            <a:off x="616204" y="5290820"/>
            <a:ext cx="389890" cy="0"/>
          </a:xfrm>
          <a:custGeom>
            <a:avLst/>
            <a:gdLst/>
            <a:ahLst/>
            <a:cxnLst/>
            <a:rect l="l" t="t" r="r" b="b"/>
            <a:pathLst>
              <a:path w="389890">
                <a:moveTo>
                  <a:pt x="0" y="0"/>
                </a:moveTo>
                <a:lnTo>
                  <a:pt x="389636" y="0"/>
                </a:lnTo>
              </a:path>
            </a:pathLst>
          </a:custGeom>
          <a:ln w="13588">
            <a:solidFill>
              <a:srgbClr val="EBEBEB"/>
            </a:solidFill>
          </a:ln>
        </p:spPr>
        <p:txBody>
          <a:bodyPr wrap="square" lIns="0" tIns="0" rIns="0" bIns="0" rtlCol="0"/>
          <a:lstStyle/>
          <a:p>
            <a:endParaRPr/>
          </a:p>
        </p:txBody>
      </p:sp>
      <p:sp>
        <p:nvSpPr>
          <p:cNvPr id="67" name="object 67"/>
          <p:cNvSpPr/>
          <p:nvPr/>
        </p:nvSpPr>
        <p:spPr>
          <a:xfrm>
            <a:off x="5941567" y="4963540"/>
            <a:ext cx="389890" cy="0"/>
          </a:xfrm>
          <a:custGeom>
            <a:avLst/>
            <a:gdLst/>
            <a:ahLst/>
            <a:cxnLst/>
            <a:rect l="l" t="t" r="r" b="b"/>
            <a:pathLst>
              <a:path w="389889">
                <a:moveTo>
                  <a:pt x="0" y="0"/>
                </a:moveTo>
                <a:lnTo>
                  <a:pt x="389635" y="0"/>
                </a:lnTo>
              </a:path>
            </a:pathLst>
          </a:custGeom>
          <a:ln w="13588">
            <a:solidFill>
              <a:srgbClr val="EBEBEB"/>
            </a:solidFill>
          </a:ln>
        </p:spPr>
        <p:txBody>
          <a:bodyPr wrap="square" lIns="0" tIns="0" rIns="0" bIns="0" rtlCol="0"/>
          <a:lstStyle/>
          <a:p>
            <a:endParaRPr/>
          </a:p>
        </p:txBody>
      </p:sp>
      <p:sp>
        <p:nvSpPr>
          <p:cNvPr id="68" name="object 68"/>
          <p:cNvSpPr/>
          <p:nvPr/>
        </p:nvSpPr>
        <p:spPr>
          <a:xfrm>
            <a:off x="3343783" y="4963540"/>
            <a:ext cx="260350" cy="0"/>
          </a:xfrm>
          <a:custGeom>
            <a:avLst/>
            <a:gdLst/>
            <a:ahLst/>
            <a:cxnLst/>
            <a:rect l="l" t="t" r="r" b="b"/>
            <a:pathLst>
              <a:path w="260350">
                <a:moveTo>
                  <a:pt x="0" y="0"/>
                </a:moveTo>
                <a:lnTo>
                  <a:pt x="259841" y="0"/>
                </a:lnTo>
              </a:path>
            </a:pathLst>
          </a:custGeom>
          <a:ln w="13588">
            <a:solidFill>
              <a:srgbClr val="EBEBEB"/>
            </a:solidFill>
          </a:ln>
        </p:spPr>
        <p:txBody>
          <a:bodyPr wrap="square" lIns="0" tIns="0" rIns="0" bIns="0" rtlCol="0"/>
          <a:lstStyle/>
          <a:p>
            <a:endParaRPr/>
          </a:p>
        </p:txBody>
      </p:sp>
      <p:sp>
        <p:nvSpPr>
          <p:cNvPr id="69" name="object 69"/>
          <p:cNvSpPr/>
          <p:nvPr/>
        </p:nvSpPr>
        <p:spPr>
          <a:xfrm>
            <a:off x="616204" y="4963540"/>
            <a:ext cx="389890" cy="0"/>
          </a:xfrm>
          <a:custGeom>
            <a:avLst/>
            <a:gdLst/>
            <a:ahLst/>
            <a:cxnLst/>
            <a:rect l="l" t="t" r="r" b="b"/>
            <a:pathLst>
              <a:path w="389890">
                <a:moveTo>
                  <a:pt x="0" y="0"/>
                </a:moveTo>
                <a:lnTo>
                  <a:pt x="389636" y="0"/>
                </a:lnTo>
              </a:path>
            </a:pathLst>
          </a:custGeom>
          <a:ln w="13588">
            <a:solidFill>
              <a:srgbClr val="EBEBEB"/>
            </a:solidFill>
          </a:ln>
        </p:spPr>
        <p:txBody>
          <a:bodyPr wrap="square" lIns="0" tIns="0" rIns="0" bIns="0" rtlCol="0"/>
          <a:lstStyle/>
          <a:p>
            <a:endParaRPr/>
          </a:p>
        </p:txBody>
      </p:sp>
      <p:sp>
        <p:nvSpPr>
          <p:cNvPr id="70" name="object 70"/>
          <p:cNvSpPr/>
          <p:nvPr/>
        </p:nvSpPr>
        <p:spPr>
          <a:xfrm>
            <a:off x="5941567" y="4636389"/>
            <a:ext cx="389890" cy="0"/>
          </a:xfrm>
          <a:custGeom>
            <a:avLst/>
            <a:gdLst/>
            <a:ahLst/>
            <a:cxnLst/>
            <a:rect l="l" t="t" r="r" b="b"/>
            <a:pathLst>
              <a:path w="389889">
                <a:moveTo>
                  <a:pt x="0" y="0"/>
                </a:moveTo>
                <a:lnTo>
                  <a:pt x="389635" y="0"/>
                </a:lnTo>
              </a:path>
            </a:pathLst>
          </a:custGeom>
          <a:ln w="13588">
            <a:solidFill>
              <a:srgbClr val="EBEBEB"/>
            </a:solidFill>
          </a:ln>
        </p:spPr>
        <p:txBody>
          <a:bodyPr wrap="square" lIns="0" tIns="0" rIns="0" bIns="0" rtlCol="0"/>
          <a:lstStyle/>
          <a:p>
            <a:endParaRPr/>
          </a:p>
        </p:txBody>
      </p:sp>
      <p:sp>
        <p:nvSpPr>
          <p:cNvPr id="71" name="object 71"/>
          <p:cNvSpPr/>
          <p:nvPr/>
        </p:nvSpPr>
        <p:spPr>
          <a:xfrm>
            <a:off x="3343783" y="4636389"/>
            <a:ext cx="260350" cy="0"/>
          </a:xfrm>
          <a:custGeom>
            <a:avLst/>
            <a:gdLst/>
            <a:ahLst/>
            <a:cxnLst/>
            <a:rect l="l" t="t" r="r" b="b"/>
            <a:pathLst>
              <a:path w="260350">
                <a:moveTo>
                  <a:pt x="0" y="0"/>
                </a:moveTo>
                <a:lnTo>
                  <a:pt x="259841" y="0"/>
                </a:lnTo>
              </a:path>
            </a:pathLst>
          </a:custGeom>
          <a:ln w="13588">
            <a:solidFill>
              <a:srgbClr val="EBEBEB"/>
            </a:solidFill>
          </a:ln>
        </p:spPr>
        <p:txBody>
          <a:bodyPr wrap="square" lIns="0" tIns="0" rIns="0" bIns="0" rtlCol="0"/>
          <a:lstStyle/>
          <a:p>
            <a:endParaRPr/>
          </a:p>
        </p:txBody>
      </p:sp>
      <p:sp>
        <p:nvSpPr>
          <p:cNvPr id="72" name="object 72"/>
          <p:cNvSpPr/>
          <p:nvPr/>
        </p:nvSpPr>
        <p:spPr>
          <a:xfrm>
            <a:off x="616204" y="4636389"/>
            <a:ext cx="389890" cy="0"/>
          </a:xfrm>
          <a:custGeom>
            <a:avLst/>
            <a:gdLst/>
            <a:ahLst/>
            <a:cxnLst/>
            <a:rect l="l" t="t" r="r" b="b"/>
            <a:pathLst>
              <a:path w="389890">
                <a:moveTo>
                  <a:pt x="0" y="0"/>
                </a:moveTo>
                <a:lnTo>
                  <a:pt x="389636" y="0"/>
                </a:lnTo>
              </a:path>
            </a:pathLst>
          </a:custGeom>
          <a:ln w="13588">
            <a:solidFill>
              <a:srgbClr val="EBEBEB"/>
            </a:solidFill>
          </a:ln>
        </p:spPr>
        <p:txBody>
          <a:bodyPr wrap="square" lIns="0" tIns="0" rIns="0" bIns="0" rtlCol="0"/>
          <a:lstStyle/>
          <a:p>
            <a:endParaRPr/>
          </a:p>
        </p:txBody>
      </p:sp>
      <p:sp>
        <p:nvSpPr>
          <p:cNvPr id="73" name="object 73"/>
          <p:cNvSpPr/>
          <p:nvPr/>
        </p:nvSpPr>
        <p:spPr>
          <a:xfrm>
            <a:off x="5941567" y="4309109"/>
            <a:ext cx="389890" cy="0"/>
          </a:xfrm>
          <a:custGeom>
            <a:avLst/>
            <a:gdLst/>
            <a:ahLst/>
            <a:cxnLst/>
            <a:rect l="l" t="t" r="r" b="b"/>
            <a:pathLst>
              <a:path w="389889">
                <a:moveTo>
                  <a:pt x="0" y="0"/>
                </a:moveTo>
                <a:lnTo>
                  <a:pt x="389635" y="0"/>
                </a:lnTo>
              </a:path>
            </a:pathLst>
          </a:custGeom>
          <a:ln w="13589">
            <a:solidFill>
              <a:srgbClr val="EBEBEB"/>
            </a:solidFill>
          </a:ln>
        </p:spPr>
        <p:txBody>
          <a:bodyPr wrap="square" lIns="0" tIns="0" rIns="0" bIns="0" rtlCol="0"/>
          <a:lstStyle/>
          <a:p>
            <a:endParaRPr/>
          </a:p>
        </p:txBody>
      </p:sp>
      <p:sp>
        <p:nvSpPr>
          <p:cNvPr id="74" name="object 74"/>
          <p:cNvSpPr/>
          <p:nvPr/>
        </p:nvSpPr>
        <p:spPr>
          <a:xfrm>
            <a:off x="3343783" y="4309109"/>
            <a:ext cx="260350" cy="0"/>
          </a:xfrm>
          <a:custGeom>
            <a:avLst/>
            <a:gdLst/>
            <a:ahLst/>
            <a:cxnLst/>
            <a:rect l="l" t="t" r="r" b="b"/>
            <a:pathLst>
              <a:path w="260350">
                <a:moveTo>
                  <a:pt x="0" y="0"/>
                </a:moveTo>
                <a:lnTo>
                  <a:pt x="259841" y="0"/>
                </a:lnTo>
              </a:path>
            </a:pathLst>
          </a:custGeom>
          <a:ln w="13589">
            <a:solidFill>
              <a:srgbClr val="EBEBEB"/>
            </a:solidFill>
          </a:ln>
        </p:spPr>
        <p:txBody>
          <a:bodyPr wrap="square" lIns="0" tIns="0" rIns="0" bIns="0" rtlCol="0"/>
          <a:lstStyle/>
          <a:p>
            <a:endParaRPr/>
          </a:p>
        </p:txBody>
      </p:sp>
      <p:sp>
        <p:nvSpPr>
          <p:cNvPr id="75" name="object 75"/>
          <p:cNvSpPr/>
          <p:nvPr/>
        </p:nvSpPr>
        <p:spPr>
          <a:xfrm>
            <a:off x="616204" y="4309109"/>
            <a:ext cx="389890" cy="0"/>
          </a:xfrm>
          <a:custGeom>
            <a:avLst/>
            <a:gdLst/>
            <a:ahLst/>
            <a:cxnLst/>
            <a:rect l="l" t="t" r="r" b="b"/>
            <a:pathLst>
              <a:path w="389890">
                <a:moveTo>
                  <a:pt x="0" y="0"/>
                </a:moveTo>
                <a:lnTo>
                  <a:pt x="389636" y="0"/>
                </a:lnTo>
              </a:path>
            </a:pathLst>
          </a:custGeom>
          <a:ln w="13589">
            <a:solidFill>
              <a:srgbClr val="EBEBEB"/>
            </a:solidFill>
          </a:ln>
        </p:spPr>
        <p:txBody>
          <a:bodyPr wrap="square" lIns="0" tIns="0" rIns="0" bIns="0" rtlCol="0"/>
          <a:lstStyle/>
          <a:p>
            <a:endParaRPr/>
          </a:p>
        </p:txBody>
      </p:sp>
      <p:sp>
        <p:nvSpPr>
          <p:cNvPr id="76" name="object 76"/>
          <p:cNvSpPr/>
          <p:nvPr/>
        </p:nvSpPr>
        <p:spPr>
          <a:xfrm>
            <a:off x="5941567" y="3981958"/>
            <a:ext cx="389890" cy="0"/>
          </a:xfrm>
          <a:custGeom>
            <a:avLst/>
            <a:gdLst/>
            <a:ahLst/>
            <a:cxnLst/>
            <a:rect l="l" t="t" r="r" b="b"/>
            <a:pathLst>
              <a:path w="389889">
                <a:moveTo>
                  <a:pt x="0" y="0"/>
                </a:moveTo>
                <a:lnTo>
                  <a:pt x="389635" y="0"/>
                </a:lnTo>
              </a:path>
            </a:pathLst>
          </a:custGeom>
          <a:ln w="13589">
            <a:solidFill>
              <a:srgbClr val="EBEBEB"/>
            </a:solidFill>
          </a:ln>
        </p:spPr>
        <p:txBody>
          <a:bodyPr wrap="square" lIns="0" tIns="0" rIns="0" bIns="0" rtlCol="0"/>
          <a:lstStyle/>
          <a:p>
            <a:endParaRPr/>
          </a:p>
        </p:txBody>
      </p:sp>
      <p:sp>
        <p:nvSpPr>
          <p:cNvPr id="77" name="object 77"/>
          <p:cNvSpPr/>
          <p:nvPr/>
        </p:nvSpPr>
        <p:spPr>
          <a:xfrm>
            <a:off x="3343783" y="3981958"/>
            <a:ext cx="260350" cy="0"/>
          </a:xfrm>
          <a:custGeom>
            <a:avLst/>
            <a:gdLst/>
            <a:ahLst/>
            <a:cxnLst/>
            <a:rect l="l" t="t" r="r" b="b"/>
            <a:pathLst>
              <a:path w="260350">
                <a:moveTo>
                  <a:pt x="0" y="0"/>
                </a:moveTo>
                <a:lnTo>
                  <a:pt x="259841" y="0"/>
                </a:lnTo>
              </a:path>
            </a:pathLst>
          </a:custGeom>
          <a:ln w="13589">
            <a:solidFill>
              <a:srgbClr val="EBEBEB"/>
            </a:solidFill>
          </a:ln>
        </p:spPr>
        <p:txBody>
          <a:bodyPr wrap="square" lIns="0" tIns="0" rIns="0" bIns="0" rtlCol="0"/>
          <a:lstStyle/>
          <a:p>
            <a:endParaRPr/>
          </a:p>
        </p:txBody>
      </p:sp>
      <p:sp>
        <p:nvSpPr>
          <p:cNvPr id="78" name="object 78"/>
          <p:cNvSpPr/>
          <p:nvPr/>
        </p:nvSpPr>
        <p:spPr>
          <a:xfrm>
            <a:off x="616204" y="3981958"/>
            <a:ext cx="389890" cy="0"/>
          </a:xfrm>
          <a:custGeom>
            <a:avLst/>
            <a:gdLst/>
            <a:ahLst/>
            <a:cxnLst/>
            <a:rect l="l" t="t" r="r" b="b"/>
            <a:pathLst>
              <a:path w="389890">
                <a:moveTo>
                  <a:pt x="0" y="0"/>
                </a:moveTo>
                <a:lnTo>
                  <a:pt x="389636" y="0"/>
                </a:lnTo>
              </a:path>
            </a:pathLst>
          </a:custGeom>
          <a:ln w="13589">
            <a:solidFill>
              <a:srgbClr val="EBEBEB"/>
            </a:solidFill>
          </a:ln>
        </p:spPr>
        <p:txBody>
          <a:bodyPr wrap="square" lIns="0" tIns="0" rIns="0" bIns="0" rtlCol="0"/>
          <a:lstStyle/>
          <a:p>
            <a:endParaRPr/>
          </a:p>
        </p:txBody>
      </p:sp>
      <p:sp>
        <p:nvSpPr>
          <p:cNvPr id="79" name="object 79"/>
          <p:cNvSpPr/>
          <p:nvPr/>
        </p:nvSpPr>
        <p:spPr>
          <a:xfrm>
            <a:off x="5941567" y="3654678"/>
            <a:ext cx="389890" cy="0"/>
          </a:xfrm>
          <a:custGeom>
            <a:avLst/>
            <a:gdLst/>
            <a:ahLst/>
            <a:cxnLst/>
            <a:rect l="l" t="t" r="r" b="b"/>
            <a:pathLst>
              <a:path w="389889">
                <a:moveTo>
                  <a:pt x="0" y="0"/>
                </a:moveTo>
                <a:lnTo>
                  <a:pt x="389635" y="0"/>
                </a:lnTo>
              </a:path>
            </a:pathLst>
          </a:custGeom>
          <a:ln w="13589">
            <a:solidFill>
              <a:srgbClr val="EBEBEB"/>
            </a:solidFill>
          </a:ln>
        </p:spPr>
        <p:txBody>
          <a:bodyPr wrap="square" lIns="0" tIns="0" rIns="0" bIns="0" rtlCol="0"/>
          <a:lstStyle/>
          <a:p>
            <a:endParaRPr/>
          </a:p>
        </p:txBody>
      </p:sp>
      <p:sp>
        <p:nvSpPr>
          <p:cNvPr id="80" name="object 80"/>
          <p:cNvSpPr/>
          <p:nvPr/>
        </p:nvSpPr>
        <p:spPr>
          <a:xfrm>
            <a:off x="3343783" y="3654678"/>
            <a:ext cx="260350" cy="0"/>
          </a:xfrm>
          <a:custGeom>
            <a:avLst/>
            <a:gdLst/>
            <a:ahLst/>
            <a:cxnLst/>
            <a:rect l="l" t="t" r="r" b="b"/>
            <a:pathLst>
              <a:path w="260350">
                <a:moveTo>
                  <a:pt x="0" y="0"/>
                </a:moveTo>
                <a:lnTo>
                  <a:pt x="259841" y="0"/>
                </a:lnTo>
              </a:path>
            </a:pathLst>
          </a:custGeom>
          <a:ln w="13589">
            <a:solidFill>
              <a:srgbClr val="EBEBEB"/>
            </a:solidFill>
          </a:ln>
        </p:spPr>
        <p:txBody>
          <a:bodyPr wrap="square" lIns="0" tIns="0" rIns="0" bIns="0" rtlCol="0"/>
          <a:lstStyle/>
          <a:p>
            <a:endParaRPr/>
          </a:p>
        </p:txBody>
      </p:sp>
      <p:sp>
        <p:nvSpPr>
          <p:cNvPr id="81" name="object 81"/>
          <p:cNvSpPr/>
          <p:nvPr/>
        </p:nvSpPr>
        <p:spPr>
          <a:xfrm>
            <a:off x="616204" y="3654678"/>
            <a:ext cx="389890" cy="0"/>
          </a:xfrm>
          <a:custGeom>
            <a:avLst/>
            <a:gdLst/>
            <a:ahLst/>
            <a:cxnLst/>
            <a:rect l="l" t="t" r="r" b="b"/>
            <a:pathLst>
              <a:path w="389890">
                <a:moveTo>
                  <a:pt x="0" y="0"/>
                </a:moveTo>
                <a:lnTo>
                  <a:pt x="389636" y="0"/>
                </a:lnTo>
              </a:path>
            </a:pathLst>
          </a:custGeom>
          <a:ln w="13589">
            <a:solidFill>
              <a:srgbClr val="EBEBEB"/>
            </a:solidFill>
          </a:ln>
        </p:spPr>
        <p:txBody>
          <a:bodyPr wrap="square" lIns="0" tIns="0" rIns="0" bIns="0" rtlCol="0"/>
          <a:lstStyle/>
          <a:p>
            <a:endParaRPr/>
          </a:p>
        </p:txBody>
      </p:sp>
      <p:sp>
        <p:nvSpPr>
          <p:cNvPr id="82" name="object 82"/>
          <p:cNvSpPr/>
          <p:nvPr/>
        </p:nvSpPr>
        <p:spPr>
          <a:xfrm>
            <a:off x="5941567" y="3327400"/>
            <a:ext cx="389890" cy="0"/>
          </a:xfrm>
          <a:custGeom>
            <a:avLst/>
            <a:gdLst/>
            <a:ahLst/>
            <a:cxnLst/>
            <a:rect l="l" t="t" r="r" b="b"/>
            <a:pathLst>
              <a:path w="389889">
                <a:moveTo>
                  <a:pt x="0" y="0"/>
                </a:moveTo>
                <a:lnTo>
                  <a:pt x="389635" y="0"/>
                </a:lnTo>
              </a:path>
            </a:pathLst>
          </a:custGeom>
          <a:ln w="13589">
            <a:solidFill>
              <a:srgbClr val="EBEBEB"/>
            </a:solidFill>
          </a:ln>
        </p:spPr>
        <p:txBody>
          <a:bodyPr wrap="square" lIns="0" tIns="0" rIns="0" bIns="0" rtlCol="0"/>
          <a:lstStyle/>
          <a:p>
            <a:endParaRPr/>
          </a:p>
        </p:txBody>
      </p:sp>
      <p:sp>
        <p:nvSpPr>
          <p:cNvPr id="83" name="object 83"/>
          <p:cNvSpPr/>
          <p:nvPr/>
        </p:nvSpPr>
        <p:spPr>
          <a:xfrm>
            <a:off x="616204" y="3327400"/>
            <a:ext cx="2987675" cy="0"/>
          </a:xfrm>
          <a:custGeom>
            <a:avLst/>
            <a:gdLst/>
            <a:ahLst/>
            <a:cxnLst/>
            <a:rect l="l" t="t" r="r" b="b"/>
            <a:pathLst>
              <a:path w="2987675">
                <a:moveTo>
                  <a:pt x="0" y="0"/>
                </a:moveTo>
                <a:lnTo>
                  <a:pt x="2987421" y="0"/>
                </a:lnTo>
              </a:path>
            </a:pathLst>
          </a:custGeom>
          <a:ln w="13589">
            <a:solidFill>
              <a:srgbClr val="EBEBEB"/>
            </a:solidFill>
          </a:ln>
        </p:spPr>
        <p:txBody>
          <a:bodyPr wrap="square" lIns="0" tIns="0" rIns="0" bIns="0" rtlCol="0"/>
          <a:lstStyle/>
          <a:p>
            <a:endParaRPr/>
          </a:p>
        </p:txBody>
      </p:sp>
      <p:sp>
        <p:nvSpPr>
          <p:cNvPr id="84" name="object 84"/>
          <p:cNvSpPr/>
          <p:nvPr/>
        </p:nvSpPr>
        <p:spPr>
          <a:xfrm>
            <a:off x="5941567" y="3000248"/>
            <a:ext cx="389890" cy="0"/>
          </a:xfrm>
          <a:custGeom>
            <a:avLst/>
            <a:gdLst/>
            <a:ahLst/>
            <a:cxnLst/>
            <a:rect l="l" t="t" r="r" b="b"/>
            <a:pathLst>
              <a:path w="389889">
                <a:moveTo>
                  <a:pt x="0" y="0"/>
                </a:moveTo>
                <a:lnTo>
                  <a:pt x="389635" y="0"/>
                </a:lnTo>
              </a:path>
            </a:pathLst>
          </a:custGeom>
          <a:ln w="13589">
            <a:solidFill>
              <a:srgbClr val="EBEBEB"/>
            </a:solidFill>
          </a:ln>
        </p:spPr>
        <p:txBody>
          <a:bodyPr wrap="square" lIns="0" tIns="0" rIns="0" bIns="0" rtlCol="0"/>
          <a:lstStyle/>
          <a:p>
            <a:endParaRPr/>
          </a:p>
        </p:txBody>
      </p:sp>
      <p:sp>
        <p:nvSpPr>
          <p:cNvPr id="85" name="object 85"/>
          <p:cNvSpPr/>
          <p:nvPr/>
        </p:nvSpPr>
        <p:spPr>
          <a:xfrm>
            <a:off x="616204" y="3000248"/>
            <a:ext cx="2987675" cy="0"/>
          </a:xfrm>
          <a:custGeom>
            <a:avLst/>
            <a:gdLst/>
            <a:ahLst/>
            <a:cxnLst/>
            <a:rect l="l" t="t" r="r" b="b"/>
            <a:pathLst>
              <a:path w="2987675">
                <a:moveTo>
                  <a:pt x="0" y="0"/>
                </a:moveTo>
                <a:lnTo>
                  <a:pt x="2987421" y="0"/>
                </a:lnTo>
              </a:path>
            </a:pathLst>
          </a:custGeom>
          <a:ln w="13589">
            <a:solidFill>
              <a:srgbClr val="EBEBEB"/>
            </a:solidFill>
          </a:ln>
        </p:spPr>
        <p:txBody>
          <a:bodyPr wrap="square" lIns="0" tIns="0" rIns="0" bIns="0" rtlCol="0"/>
          <a:lstStyle/>
          <a:p>
            <a:endParaRPr/>
          </a:p>
        </p:txBody>
      </p:sp>
      <p:sp>
        <p:nvSpPr>
          <p:cNvPr id="86" name="object 86"/>
          <p:cNvSpPr/>
          <p:nvPr/>
        </p:nvSpPr>
        <p:spPr>
          <a:xfrm>
            <a:off x="5941567" y="2672969"/>
            <a:ext cx="389890" cy="0"/>
          </a:xfrm>
          <a:custGeom>
            <a:avLst/>
            <a:gdLst/>
            <a:ahLst/>
            <a:cxnLst/>
            <a:rect l="l" t="t" r="r" b="b"/>
            <a:pathLst>
              <a:path w="389889">
                <a:moveTo>
                  <a:pt x="0" y="0"/>
                </a:moveTo>
                <a:lnTo>
                  <a:pt x="389635" y="0"/>
                </a:lnTo>
              </a:path>
            </a:pathLst>
          </a:custGeom>
          <a:ln w="13589">
            <a:solidFill>
              <a:srgbClr val="EBEBEB"/>
            </a:solidFill>
          </a:ln>
        </p:spPr>
        <p:txBody>
          <a:bodyPr wrap="square" lIns="0" tIns="0" rIns="0" bIns="0" rtlCol="0"/>
          <a:lstStyle/>
          <a:p>
            <a:endParaRPr/>
          </a:p>
        </p:txBody>
      </p:sp>
      <p:sp>
        <p:nvSpPr>
          <p:cNvPr id="87" name="object 87"/>
          <p:cNvSpPr/>
          <p:nvPr/>
        </p:nvSpPr>
        <p:spPr>
          <a:xfrm>
            <a:off x="616204" y="2672969"/>
            <a:ext cx="2987675" cy="0"/>
          </a:xfrm>
          <a:custGeom>
            <a:avLst/>
            <a:gdLst/>
            <a:ahLst/>
            <a:cxnLst/>
            <a:rect l="l" t="t" r="r" b="b"/>
            <a:pathLst>
              <a:path w="2987675">
                <a:moveTo>
                  <a:pt x="0" y="0"/>
                </a:moveTo>
                <a:lnTo>
                  <a:pt x="2987421" y="0"/>
                </a:lnTo>
              </a:path>
            </a:pathLst>
          </a:custGeom>
          <a:ln w="13589">
            <a:solidFill>
              <a:srgbClr val="EBEBEB"/>
            </a:solidFill>
          </a:ln>
        </p:spPr>
        <p:txBody>
          <a:bodyPr wrap="square" lIns="0" tIns="0" rIns="0" bIns="0" rtlCol="0"/>
          <a:lstStyle/>
          <a:p>
            <a:endParaRPr/>
          </a:p>
        </p:txBody>
      </p:sp>
      <p:sp>
        <p:nvSpPr>
          <p:cNvPr id="88" name="object 88"/>
          <p:cNvSpPr/>
          <p:nvPr/>
        </p:nvSpPr>
        <p:spPr>
          <a:xfrm>
            <a:off x="5941567" y="2345689"/>
            <a:ext cx="389890" cy="0"/>
          </a:xfrm>
          <a:custGeom>
            <a:avLst/>
            <a:gdLst/>
            <a:ahLst/>
            <a:cxnLst/>
            <a:rect l="l" t="t" r="r" b="b"/>
            <a:pathLst>
              <a:path w="389889">
                <a:moveTo>
                  <a:pt x="0" y="0"/>
                </a:moveTo>
                <a:lnTo>
                  <a:pt x="389635" y="0"/>
                </a:lnTo>
              </a:path>
            </a:pathLst>
          </a:custGeom>
          <a:ln w="13589">
            <a:solidFill>
              <a:srgbClr val="EBEBEB"/>
            </a:solidFill>
          </a:ln>
        </p:spPr>
        <p:txBody>
          <a:bodyPr wrap="square" lIns="0" tIns="0" rIns="0" bIns="0" rtlCol="0"/>
          <a:lstStyle/>
          <a:p>
            <a:endParaRPr/>
          </a:p>
        </p:txBody>
      </p:sp>
      <p:sp>
        <p:nvSpPr>
          <p:cNvPr id="89" name="object 89"/>
          <p:cNvSpPr/>
          <p:nvPr/>
        </p:nvSpPr>
        <p:spPr>
          <a:xfrm>
            <a:off x="616204" y="2345689"/>
            <a:ext cx="2987675" cy="0"/>
          </a:xfrm>
          <a:custGeom>
            <a:avLst/>
            <a:gdLst/>
            <a:ahLst/>
            <a:cxnLst/>
            <a:rect l="l" t="t" r="r" b="b"/>
            <a:pathLst>
              <a:path w="2987675">
                <a:moveTo>
                  <a:pt x="0" y="0"/>
                </a:moveTo>
                <a:lnTo>
                  <a:pt x="2987421" y="0"/>
                </a:lnTo>
              </a:path>
            </a:pathLst>
          </a:custGeom>
          <a:ln w="13589">
            <a:solidFill>
              <a:srgbClr val="EBEBEB"/>
            </a:solidFill>
          </a:ln>
        </p:spPr>
        <p:txBody>
          <a:bodyPr wrap="square" lIns="0" tIns="0" rIns="0" bIns="0" rtlCol="0"/>
          <a:lstStyle/>
          <a:p>
            <a:endParaRPr/>
          </a:p>
        </p:txBody>
      </p:sp>
      <p:sp>
        <p:nvSpPr>
          <p:cNvPr id="90" name="object 90"/>
          <p:cNvSpPr/>
          <p:nvPr/>
        </p:nvSpPr>
        <p:spPr>
          <a:xfrm>
            <a:off x="5941567" y="2018538"/>
            <a:ext cx="389890" cy="0"/>
          </a:xfrm>
          <a:custGeom>
            <a:avLst/>
            <a:gdLst/>
            <a:ahLst/>
            <a:cxnLst/>
            <a:rect l="l" t="t" r="r" b="b"/>
            <a:pathLst>
              <a:path w="389889">
                <a:moveTo>
                  <a:pt x="0" y="0"/>
                </a:moveTo>
                <a:lnTo>
                  <a:pt x="389635" y="0"/>
                </a:lnTo>
              </a:path>
            </a:pathLst>
          </a:custGeom>
          <a:ln w="13589">
            <a:solidFill>
              <a:srgbClr val="EBEBEB"/>
            </a:solidFill>
          </a:ln>
        </p:spPr>
        <p:txBody>
          <a:bodyPr wrap="square" lIns="0" tIns="0" rIns="0" bIns="0" rtlCol="0"/>
          <a:lstStyle/>
          <a:p>
            <a:endParaRPr/>
          </a:p>
        </p:txBody>
      </p:sp>
      <p:sp>
        <p:nvSpPr>
          <p:cNvPr id="91" name="object 91"/>
          <p:cNvSpPr/>
          <p:nvPr/>
        </p:nvSpPr>
        <p:spPr>
          <a:xfrm>
            <a:off x="616204" y="2018538"/>
            <a:ext cx="2987675" cy="0"/>
          </a:xfrm>
          <a:custGeom>
            <a:avLst/>
            <a:gdLst/>
            <a:ahLst/>
            <a:cxnLst/>
            <a:rect l="l" t="t" r="r" b="b"/>
            <a:pathLst>
              <a:path w="2987675">
                <a:moveTo>
                  <a:pt x="0" y="0"/>
                </a:moveTo>
                <a:lnTo>
                  <a:pt x="2987421" y="0"/>
                </a:lnTo>
              </a:path>
            </a:pathLst>
          </a:custGeom>
          <a:ln w="13589">
            <a:solidFill>
              <a:srgbClr val="EBEBEB"/>
            </a:solidFill>
          </a:ln>
        </p:spPr>
        <p:txBody>
          <a:bodyPr wrap="square" lIns="0" tIns="0" rIns="0" bIns="0" rtlCol="0"/>
          <a:lstStyle/>
          <a:p>
            <a:endParaRPr/>
          </a:p>
        </p:txBody>
      </p:sp>
      <p:sp>
        <p:nvSpPr>
          <p:cNvPr id="92" name="object 92"/>
          <p:cNvSpPr/>
          <p:nvPr/>
        </p:nvSpPr>
        <p:spPr>
          <a:xfrm>
            <a:off x="5941567" y="1691258"/>
            <a:ext cx="389890" cy="0"/>
          </a:xfrm>
          <a:custGeom>
            <a:avLst/>
            <a:gdLst/>
            <a:ahLst/>
            <a:cxnLst/>
            <a:rect l="l" t="t" r="r" b="b"/>
            <a:pathLst>
              <a:path w="389889">
                <a:moveTo>
                  <a:pt x="0" y="0"/>
                </a:moveTo>
                <a:lnTo>
                  <a:pt x="389635" y="0"/>
                </a:lnTo>
              </a:path>
            </a:pathLst>
          </a:custGeom>
          <a:ln w="13589">
            <a:solidFill>
              <a:srgbClr val="EBEBEB"/>
            </a:solidFill>
          </a:ln>
        </p:spPr>
        <p:txBody>
          <a:bodyPr wrap="square" lIns="0" tIns="0" rIns="0" bIns="0" rtlCol="0"/>
          <a:lstStyle/>
          <a:p>
            <a:endParaRPr/>
          </a:p>
        </p:txBody>
      </p:sp>
      <p:sp>
        <p:nvSpPr>
          <p:cNvPr id="93" name="object 93"/>
          <p:cNvSpPr/>
          <p:nvPr/>
        </p:nvSpPr>
        <p:spPr>
          <a:xfrm>
            <a:off x="616204" y="1691258"/>
            <a:ext cx="2987675" cy="0"/>
          </a:xfrm>
          <a:custGeom>
            <a:avLst/>
            <a:gdLst/>
            <a:ahLst/>
            <a:cxnLst/>
            <a:rect l="l" t="t" r="r" b="b"/>
            <a:pathLst>
              <a:path w="2987675">
                <a:moveTo>
                  <a:pt x="0" y="0"/>
                </a:moveTo>
                <a:lnTo>
                  <a:pt x="2987421" y="0"/>
                </a:lnTo>
              </a:path>
            </a:pathLst>
          </a:custGeom>
          <a:ln w="13589">
            <a:solidFill>
              <a:srgbClr val="EBEBEB"/>
            </a:solidFill>
          </a:ln>
        </p:spPr>
        <p:txBody>
          <a:bodyPr wrap="square" lIns="0" tIns="0" rIns="0" bIns="0" rtlCol="0"/>
          <a:lstStyle/>
          <a:p>
            <a:endParaRPr/>
          </a:p>
        </p:txBody>
      </p:sp>
      <p:sp>
        <p:nvSpPr>
          <p:cNvPr id="94" name="object 94"/>
          <p:cNvSpPr/>
          <p:nvPr/>
        </p:nvSpPr>
        <p:spPr>
          <a:xfrm>
            <a:off x="5941567" y="1364107"/>
            <a:ext cx="389890" cy="0"/>
          </a:xfrm>
          <a:custGeom>
            <a:avLst/>
            <a:gdLst/>
            <a:ahLst/>
            <a:cxnLst/>
            <a:rect l="l" t="t" r="r" b="b"/>
            <a:pathLst>
              <a:path w="389889">
                <a:moveTo>
                  <a:pt x="0" y="0"/>
                </a:moveTo>
                <a:lnTo>
                  <a:pt x="389635" y="0"/>
                </a:lnTo>
              </a:path>
            </a:pathLst>
          </a:custGeom>
          <a:ln w="13589">
            <a:solidFill>
              <a:srgbClr val="EBEBEB"/>
            </a:solidFill>
          </a:ln>
        </p:spPr>
        <p:txBody>
          <a:bodyPr wrap="square" lIns="0" tIns="0" rIns="0" bIns="0" rtlCol="0"/>
          <a:lstStyle/>
          <a:p>
            <a:endParaRPr/>
          </a:p>
        </p:txBody>
      </p:sp>
      <p:sp>
        <p:nvSpPr>
          <p:cNvPr id="95" name="object 95"/>
          <p:cNvSpPr/>
          <p:nvPr/>
        </p:nvSpPr>
        <p:spPr>
          <a:xfrm>
            <a:off x="616204" y="1364107"/>
            <a:ext cx="2987675" cy="0"/>
          </a:xfrm>
          <a:custGeom>
            <a:avLst/>
            <a:gdLst/>
            <a:ahLst/>
            <a:cxnLst/>
            <a:rect l="l" t="t" r="r" b="b"/>
            <a:pathLst>
              <a:path w="2987675">
                <a:moveTo>
                  <a:pt x="0" y="0"/>
                </a:moveTo>
                <a:lnTo>
                  <a:pt x="2987421" y="0"/>
                </a:lnTo>
              </a:path>
            </a:pathLst>
          </a:custGeom>
          <a:ln w="13589">
            <a:solidFill>
              <a:srgbClr val="EBEBEB"/>
            </a:solidFill>
          </a:ln>
        </p:spPr>
        <p:txBody>
          <a:bodyPr wrap="square" lIns="0" tIns="0" rIns="0" bIns="0" rtlCol="0"/>
          <a:lstStyle/>
          <a:p>
            <a:endParaRPr/>
          </a:p>
        </p:txBody>
      </p:sp>
      <p:sp>
        <p:nvSpPr>
          <p:cNvPr id="96" name="object 96"/>
          <p:cNvSpPr/>
          <p:nvPr/>
        </p:nvSpPr>
        <p:spPr>
          <a:xfrm>
            <a:off x="616204" y="1036827"/>
            <a:ext cx="5715000" cy="0"/>
          </a:xfrm>
          <a:custGeom>
            <a:avLst/>
            <a:gdLst/>
            <a:ahLst/>
            <a:cxnLst/>
            <a:rect l="l" t="t" r="r" b="b"/>
            <a:pathLst>
              <a:path w="5715000">
                <a:moveTo>
                  <a:pt x="0" y="0"/>
                </a:moveTo>
                <a:lnTo>
                  <a:pt x="5715000" y="0"/>
                </a:lnTo>
              </a:path>
            </a:pathLst>
          </a:custGeom>
          <a:ln w="13589">
            <a:solidFill>
              <a:srgbClr val="EBEBEB"/>
            </a:solidFill>
          </a:ln>
        </p:spPr>
        <p:txBody>
          <a:bodyPr wrap="square" lIns="0" tIns="0" rIns="0" bIns="0" rtlCol="0"/>
          <a:lstStyle/>
          <a:p>
            <a:endParaRPr/>
          </a:p>
        </p:txBody>
      </p:sp>
      <p:sp>
        <p:nvSpPr>
          <p:cNvPr id="97" name="object 97"/>
          <p:cNvSpPr/>
          <p:nvPr/>
        </p:nvSpPr>
        <p:spPr>
          <a:xfrm>
            <a:off x="2174875" y="742315"/>
            <a:ext cx="0" cy="2585085"/>
          </a:xfrm>
          <a:custGeom>
            <a:avLst/>
            <a:gdLst/>
            <a:ahLst/>
            <a:cxnLst/>
            <a:rect l="l" t="t" r="r" b="b"/>
            <a:pathLst>
              <a:path h="2585085">
                <a:moveTo>
                  <a:pt x="0" y="0"/>
                </a:moveTo>
                <a:lnTo>
                  <a:pt x="0" y="2585084"/>
                </a:lnTo>
              </a:path>
            </a:pathLst>
          </a:custGeom>
          <a:ln w="13588">
            <a:solidFill>
              <a:srgbClr val="EBEBEB"/>
            </a:solidFill>
          </a:ln>
        </p:spPr>
        <p:txBody>
          <a:bodyPr wrap="square" lIns="0" tIns="0" rIns="0" bIns="0" rtlCol="0"/>
          <a:lstStyle/>
          <a:p>
            <a:endParaRPr/>
          </a:p>
        </p:txBody>
      </p:sp>
      <p:sp>
        <p:nvSpPr>
          <p:cNvPr id="98" name="object 98"/>
          <p:cNvSpPr/>
          <p:nvPr/>
        </p:nvSpPr>
        <p:spPr>
          <a:xfrm>
            <a:off x="2174875" y="6926960"/>
            <a:ext cx="0" cy="294640"/>
          </a:xfrm>
          <a:custGeom>
            <a:avLst/>
            <a:gdLst/>
            <a:ahLst/>
            <a:cxnLst/>
            <a:rect l="l" t="t" r="r" b="b"/>
            <a:pathLst>
              <a:path h="294640">
                <a:moveTo>
                  <a:pt x="0" y="0"/>
                </a:moveTo>
                <a:lnTo>
                  <a:pt x="0" y="294512"/>
                </a:lnTo>
              </a:path>
            </a:pathLst>
          </a:custGeom>
          <a:ln w="13588">
            <a:solidFill>
              <a:srgbClr val="EBEBEB"/>
            </a:solidFill>
          </a:ln>
        </p:spPr>
        <p:txBody>
          <a:bodyPr wrap="square" lIns="0" tIns="0" rIns="0" bIns="0" rtlCol="0"/>
          <a:lstStyle/>
          <a:p>
            <a:endParaRPr/>
          </a:p>
        </p:txBody>
      </p:sp>
      <p:sp>
        <p:nvSpPr>
          <p:cNvPr id="99" name="object 99"/>
          <p:cNvSpPr/>
          <p:nvPr/>
        </p:nvSpPr>
        <p:spPr>
          <a:xfrm>
            <a:off x="4772533" y="742315"/>
            <a:ext cx="0" cy="294640"/>
          </a:xfrm>
          <a:custGeom>
            <a:avLst/>
            <a:gdLst/>
            <a:ahLst/>
            <a:cxnLst/>
            <a:rect l="l" t="t" r="r" b="b"/>
            <a:pathLst>
              <a:path h="294640">
                <a:moveTo>
                  <a:pt x="0" y="0"/>
                </a:moveTo>
                <a:lnTo>
                  <a:pt x="0" y="294512"/>
                </a:lnTo>
              </a:path>
            </a:pathLst>
          </a:custGeom>
          <a:ln w="13589">
            <a:solidFill>
              <a:srgbClr val="EBEBEB"/>
            </a:solidFill>
          </a:ln>
        </p:spPr>
        <p:txBody>
          <a:bodyPr wrap="square" lIns="0" tIns="0" rIns="0" bIns="0" rtlCol="0"/>
          <a:lstStyle/>
          <a:p>
            <a:endParaRPr/>
          </a:p>
        </p:txBody>
      </p:sp>
      <p:sp>
        <p:nvSpPr>
          <p:cNvPr id="100" name="object 100"/>
          <p:cNvSpPr/>
          <p:nvPr/>
        </p:nvSpPr>
        <p:spPr>
          <a:xfrm>
            <a:off x="4772533" y="6926960"/>
            <a:ext cx="0" cy="294640"/>
          </a:xfrm>
          <a:custGeom>
            <a:avLst/>
            <a:gdLst/>
            <a:ahLst/>
            <a:cxnLst/>
            <a:rect l="l" t="t" r="r" b="b"/>
            <a:pathLst>
              <a:path h="294640">
                <a:moveTo>
                  <a:pt x="0" y="0"/>
                </a:moveTo>
                <a:lnTo>
                  <a:pt x="0" y="294512"/>
                </a:lnTo>
              </a:path>
            </a:pathLst>
          </a:custGeom>
          <a:ln w="13589">
            <a:solidFill>
              <a:srgbClr val="EBEBEB"/>
            </a:solidFill>
          </a:ln>
        </p:spPr>
        <p:txBody>
          <a:bodyPr wrap="square" lIns="0" tIns="0" rIns="0" bIns="0" rtlCol="0"/>
          <a:lstStyle/>
          <a:p>
            <a:endParaRPr/>
          </a:p>
        </p:txBody>
      </p:sp>
      <p:sp>
        <p:nvSpPr>
          <p:cNvPr id="101" name="object 101"/>
          <p:cNvSpPr/>
          <p:nvPr/>
        </p:nvSpPr>
        <p:spPr>
          <a:xfrm>
            <a:off x="3603625" y="1036827"/>
            <a:ext cx="2338070" cy="5890260"/>
          </a:xfrm>
          <a:custGeom>
            <a:avLst/>
            <a:gdLst/>
            <a:ahLst/>
            <a:cxnLst/>
            <a:rect l="l" t="t" r="r" b="b"/>
            <a:pathLst>
              <a:path w="2338070" h="5890259">
                <a:moveTo>
                  <a:pt x="0" y="5890133"/>
                </a:moveTo>
                <a:lnTo>
                  <a:pt x="2337943" y="5890133"/>
                </a:lnTo>
                <a:lnTo>
                  <a:pt x="2337943" y="0"/>
                </a:lnTo>
                <a:lnTo>
                  <a:pt x="0" y="0"/>
                </a:lnTo>
                <a:lnTo>
                  <a:pt x="0" y="5890133"/>
                </a:lnTo>
                <a:close/>
              </a:path>
            </a:pathLst>
          </a:custGeom>
          <a:solidFill>
            <a:srgbClr val="FF0000"/>
          </a:solidFill>
        </p:spPr>
        <p:txBody>
          <a:bodyPr wrap="square" lIns="0" tIns="0" rIns="0" bIns="0" rtlCol="0"/>
          <a:lstStyle/>
          <a:p>
            <a:endParaRPr/>
          </a:p>
        </p:txBody>
      </p:sp>
      <p:sp>
        <p:nvSpPr>
          <p:cNvPr id="102" name="object 102"/>
          <p:cNvSpPr/>
          <p:nvPr/>
        </p:nvSpPr>
        <p:spPr>
          <a:xfrm>
            <a:off x="3603625" y="1036827"/>
            <a:ext cx="2338070" cy="5890260"/>
          </a:xfrm>
          <a:custGeom>
            <a:avLst/>
            <a:gdLst/>
            <a:ahLst/>
            <a:cxnLst/>
            <a:rect l="l" t="t" r="r" b="b"/>
            <a:pathLst>
              <a:path w="2338070" h="5890259">
                <a:moveTo>
                  <a:pt x="0" y="5890133"/>
                </a:moveTo>
                <a:lnTo>
                  <a:pt x="2337943" y="5890133"/>
                </a:lnTo>
                <a:lnTo>
                  <a:pt x="2337943" y="0"/>
                </a:lnTo>
                <a:lnTo>
                  <a:pt x="0" y="0"/>
                </a:lnTo>
                <a:lnTo>
                  <a:pt x="0" y="5890133"/>
                </a:lnTo>
                <a:close/>
              </a:path>
            </a:pathLst>
          </a:custGeom>
          <a:ln w="40640">
            <a:solidFill>
              <a:srgbClr val="000000"/>
            </a:solidFill>
          </a:ln>
        </p:spPr>
        <p:txBody>
          <a:bodyPr wrap="square" lIns="0" tIns="0" rIns="0" bIns="0" rtlCol="0"/>
          <a:lstStyle/>
          <a:p>
            <a:endParaRPr/>
          </a:p>
        </p:txBody>
      </p:sp>
      <p:sp>
        <p:nvSpPr>
          <p:cNvPr id="103" name="object 103"/>
          <p:cNvSpPr/>
          <p:nvPr/>
        </p:nvSpPr>
        <p:spPr>
          <a:xfrm>
            <a:off x="1005839" y="3327400"/>
            <a:ext cx="2338070" cy="3599815"/>
          </a:xfrm>
          <a:custGeom>
            <a:avLst/>
            <a:gdLst/>
            <a:ahLst/>
            <a:cxnLst/>
            <a:rect l="l" t="t" r="r" b="b"/>
            <a:pathLst>
              <a:path w="2338070" h="3599815">
                <a:moveTo>
                  <a:pt x="0" y="3599561"/>
                </a:moveTo>
                <a:lnTo>
                  <a:pt x="2337943" y="3599561"/>
                </a:lnTo>
                <a:lnTo>
                  <a:pt x="2337943" y="0"/>
                </a:lnTo>
                <a:lnTo>
                  <a:pt x="0" y="0"/>
                </a:lnTo>
                <a:lnTo>
                  <a:pt x="0" y="3599561"/>
                </a:lnTo>
                <a:close/>
              </a:path>
            </a:pathLst>
          </a:custGeom>
          <a:solidFill>
            <a:srgbClr val="00A08A"/>
          </a:solidFill>
        </p:spPr>
        <p:txBody>
          <a:bodyPr wrap="square" lIns="0" tIns="0" rIns="0" bIns="0" rtlCol="0"/>
          <a:lstStyle/>
          <a:p>
            <a:endParaRPr/>
          </a:p>
        </p:txBody>
      </p:sp>
      <p:sp>
        <p:nvSpPr>
          <p:cNvPr id="104" name="object 104"/>
          <p:cNvSpPr/>
          <p:nvPr/>
        </p:nvSpPr>
        <p:spPr>
          <a:xfrm>
            <a:off x="1005839" y="3327400"/>
            <a:ext cx="2338070" cy="3599815"/>
          </a:xfrm>
          <a:custGeom>
            <a:avLst/>
            <a:gdLst/>
            <a:ahLst/>
            <a:cxnLst/>
            <a:rect l="l" t="t" r="r" b="b"/>
            <a:pathLst>
              <a:path w="2338070" h="3599815">
                <a:moveTo>
                  <a:pt x="0" y="3599561"/>
                </a:moveTo>
                <a:lnTo>
                  <a:pt x="2337943" y="3599561"/>
                </a:lnTo>
                <a:lnTo>
                  <a:pt x="2337943" y="0"/>
                </a:lnTo>
                <a:lnTo>
                  <a:pt x="0" y="0"/>
                </a:lnTo>
                <a:lnTo>
                  <a:pt x="0" y="3599561"/>
                </a:lnTo>
                <a:close/>
              </a:path>
            </a:pathLst>
          </a:custGeom>
          <a:ln w="40640">
            <a:solidFill>
              <a:srgbClr val="000000"/>
            </a:solidFill>
          </a:ln>
        </p:spPr>
        <p:txBody>
          <a:bodyPr wrap="square" lIns="0" tIns="0" rIns="0" bIns="0" rtlCol="0"/>
          <a:lstStyle/>
          <a:p>
            <a:endParaRPr/>
          </a:p>
        </p:txBody>
      </p:sp>
      <p:sp>
        <p:nvSpPr>
          <p:cNvPr id="105" name="object 105"/>
          <p:cNvSpPr/>
          <p:nvPr/>
        </p:nvSpPr>
        <p:spPr>
          <a:xfrm>
            <a:off x="616204" y="742315"/>
            <a:ext cx="5715000" cy="6479540"/>
          </a:xfrm>
          <a:custGeom>
            <a:avLst/>
            <a:gdLst/>
            <a:ahLst/>
            <a:cxnLst/>
            <a:rect l="l" t="t" r="r" b="b"/>
            <a:pathLst>
              <a:path w="5715000" h="6479540">
                <a:moveTo>
                  <a:pt x="0" y="6479159"/>
                </a:moveTo>
                <a:lnTo>
                  <a:pt x="5715000" y="6479159"/>
                </a:lnTo>
                <a:lnTo>
                  <a:pt x="5715000" y="0"/>
                </a:lnTo>
                <a:lnTo>
                  <a:pt x="0" y="0"/>
                </a:lnTo>
                <a:lnTo>
                  <a:pt x="0" y="6479159"/>
                </a:lnTo>
                <a:close/>
              </a:path>
            </a:pathLst>
          </a:custGeom>
          <a:ln w="13589">
            <a:solidFill>
              <a:srgbClr val="333333"/>
            </a:solidFill>
          </a:ln>
        </p:spPr>
        <p:txBody>
          <a:bodyPr wrap="square" lIns="0" tIns="0" rIns="0" bIns="0" rtlCol="0"/>
          <a:lstStyle/>
          <a:p>
            <a:endParaRPr/>
          </a:p>
        </p:txBody>
      </p:sp>
      <p:sp>
        <p:nvSpPr>
          <p:cNvPr id="106" name="object 106"/>
          <p:cNvSpPr txBox="1"/>
          <p:nvPr/>
        </p:nvSpPr>
        <p:spPr>
          <a:xfrm rot="19860000">
            <a:off x="440061" y="6878321"/>
            <a:ext cx="161856"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0</a:t>
            </a:r>
            <a:endParaRPr sz="1100">
              <a:latin typeface="Arial"/>
              <a:cs typeface="Arial"/>
            </a:endParaRPr>
          </a:p>
        </p:txBody>
      </p:sp>
      <p:sp>
        <p:nvSpPr>
          <p:cNvPr id="107" name="object 107"/>
          <p:cNvSpPr txBox="1"/>
          <p:nvPr/>
        </p:nvSpPr>
        <p:spPr>
          <a:xfrm rot="19860000">
            <a:off x="440061" y="6551042"/>
            <a:ext cx="161856"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2</a:t>
            </a:r>
            <a:endParaRPr sz="1100">
              <a:latin typeface="Arial"/>
              <a:cs typeface="Arial"/>
            </a:endParaRPr>
          </a:p>
        </p:txBody>
      </p:sp>
      <p:sp>
        <p:nvSpPr>
          <p:cNvPr id="108" name="object 108"/>
          <p:cNvSpPr txBox="1"/>
          <p:nvPr/>
        </p:nvSpPr>
        <p:spPr>
          <a:xfrm rot="19860000">
            <a:off x="440061" y="6223890"/>
            <a:ext cx="161856"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4</a:t>
            </a:r>
            <a:endParaRPr sz="1100">
              <a:latin typeface="Arial"/>
              <a:cs typeface="Arial"/>
            </a:endParaRPr>
          </a:p>
        </p:txBody>
      </p:sp>
      <p:sp>
        <p:nvSpPr>
          <p:cNvPr id="109" name="object 109"/>
          <p:cNvSpPr txBox="1"/>
          <p:nvPr/>
        </p:nvSpPr>
        <p:spPr>
          <a:xfrm rot="19860000">
            <a:off x="440061" y="5896611"/>
            <a:ext cx="161856"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6</a:t>
            </a:r>
            <a:endParaRPr sz="1100">
              <a:latin typeface="Arial"/>
              <a:cs typeface="Arial"/>
            </a:endParaRPr>
          </a:p>
        </p:txBody>
      </p:sp>
      <p:sp>
        <p:nvSpPr>
          <p:cNvPr id="110" name="object 110"/>
          <p:cNvSpPr txBox="1"/>
          <p:nvPr/>
        </p:nvSpPr>
        <p:spPr>
          <a:xfrm rot="19860000">
            <a:off x="440061" y="5569332"/>
            <a:ext cx="161856"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8</a:t>
            </a:r>
            <a:endParaRPr sz="1100">
              <a:latin typeface="Arial"/>
              <a:cs typeface="Arial"/>
            </a:endParaRPr>
          </a:p>
        </p:txBody>
      </p:sp>
      <p:sp>
        <p:nvSpPr>
          <p:cNvPr id="111" name="object 111"/>
          <p:cNvSpPr txBox="1"/>
          <p:nvPr/>
        </p:nvSpPr>
        <p:spPr>
          <a:xfrm rot="19860000">
            <a:off x="381512" y="5261619"/>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10</a:t>
            </a:r>
            <a:endParaRPr sz="1100">
              <a:latin typeface="Arial"/>
              <a:cs typeface="Arial"/>
            </a:endParaRPr>
          </a:p>
        </p:txBody>
      </p:sp>
      <p:sp>
        <p:nvSpPr>
          <p:cNvPr id="112" name="object 112"/>
          <p:cNvSpPr txBox="1"/>
          <p:nvPr/>
        </p:nvSpPr>
        <p:spPr>
          <a:xfrm rot="19860000">
            <a:off x="381512" y="4934339"/>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12</a:t>
            </a:r>
            <a:endParaRPr sz="1100">
              <a:latin typeface="Arial"/>
              <a:cs typeface="Arial"/>
            </a:endParaRPr>
          </a:p>
        </p:txBody>
      </p:sp>
      <p:sp>
        <p:nvSpPr>
          <p:cNvPr id="113" name="object 113"/>
          <p:cNvSpPr txBox="1"/>
          <p:nvPr/>
        </p:nvSpPr>
        <p:spPr>
          <a:xfrm rot="19860000">
            <a:off x="381512" y="4607061"/>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14</a:t>
            </a:r>
            <a:endParaRPr sz="1100">
              <a:latin typeface="Arial"/>
              <a:cs typeface="Arial"/>
            </a:endParaRPr>
          </a:p>
        </p:txBody>
      </p:sp>
      <p:sp>
        <p:nvSpPr>
          <p:cNvPr id="114" name="object 114"/>
          <p:cNvSpPr txBox="1"/>
          <p:nvPr/>
        </p:nvSpPr>
        <p:spPr>
          <a:xfrm rot="19860000">
            <a:off x="381512" y="4279908"/>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16</a:t>
            </a:r>
            <a:endParaRPr sz="1100">
              <a:latin typeface="Arial"/>
              <a:cs typeface="Arial"/>
            </a:endParaRPr>
          </a:p>
        </p:txBody>
      </p:sp>
      <p:sp>
        <p:nvSpPr>
          <p:cNvPr id="115" name="object 115"/>
          <p:cNvSpPr txBox="1"/>
          <p:nvPr/>
        </p:nvSpPr>
        <p:spPr>
          <a:xfrm rot="19860000">
            <a:off x="381512" y="3952630"/>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18</a:t>
            </a:r>
            <a:endParaRPr sz="1100">
              <a:latin typeface="Arial"/>
              <a:cs typeface="Arial"/>
            </a:endParaRPr>
          </a:p>
        </p:txBody>
      </p:sp>
      <p:sp>
        <p:nvSpPr>
          <p:cNvPr id="116" name="object 116"/>
          <p:cNvSpPr txBox="1"/>
          <p:nvPr/>
        </p:nvSpPr>
        <p:spPr>
          <a:xfrm rot="19860000">
            <a:off x="381512" y="3625350"/>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20</a:t>
            </a:r>
            <a:endParaRPr sz="1100">
              <a:latin typeface="Arial"/>
              <a:cs typeface="Arial"/>
            </a:endParaRPr>
          </a:p>
        </p:txBody>
      </p:sp>
      <p:sp>
        <p:nvSpPr>
          <p:cNvPr id="117" name="object 117"/>
          <p:cNvSpPr txBox="1"/>
          <p:nvPr/>
        </p:nvSpPr>
        <p:spPr>
          <a:xfrm rot="19860000">
            <a:off x="381512" y="3298199"/>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22</a:t>
            </a:r>
            <a:endParaRPr sz="1100">
              <a:latin typeface="Arial"/>
              <a:cs typeface="Arial"/>
            </a:endParaRPr>
          </a:p>
        </p:txBody>
      </p:sp>
      <p:sp>
        <p:nvSpPr>
          <p:cNvPr id="118" name="object 118"/>
          <p:cNvSpPr txBox="1"/>
          <p:nvPr/>
        </p:nvSpPr>
        <p:spPr>
          <a:xfrm rot="19860000">
            <a:off x="381512" y="2970920"/>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24</a:t>
            </a:r>
            <a:endParaRPr sz="1100">
              <a:latin typeface="Arial"/>
              <a:cs typeface="Arial"/>
            </a:endParaRPr>
          </a:p>
        </p:txBody>
      </p:sp>
      <p:sp>
        <p:nvSpPr>
          <p:cNvPr id="119" name="object 119"/>
          <p:cNvSpPr txBox="1"/>
          <p:nvPr/>
        </p:nvSpPr>
        <p:spPr>
          <a:xfrm rot="19860000">
            <a:off x="381512" y="2643767"/>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26</a:t>
            </a:r>
            <a:endParaRPr sz="1100">
              <a:latin typeface="Arial"/>
              <a:cs typeface="Arial"/>
            </a:endParaRPr>
          </a:p>
        </p:txBody>
      </p:sp>
      <p:sp>
        <p:nvSpPr>
          <p:cNvPr id="120" name="object 120"/>
          <p:cNvSpPr txBox="1"/>
          <p:nvPr/>
        </p:nvSpPr>
        <p:spPr>
          <a:xfrm rot="19860000">
            <a:off x="381512" y="2316489"/>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28</a:t>
            </a:r>
            <a:endParaRPr sz="1100">
              <a:latin typeface="Arial"/>
              <a:cs typeface="Arial"/>
            </a:endParaRPr>
          </a:p>
        </p:txBody>
      </p:sp>
      <p:sp>
        <p:nvSpPr>
          <p:cNvPr id="121" name="object 121"/>
          <p:cNvSpPr txBox="1"/>
          <p:nvPr/>
        </p:nvSpPr>
        <p:spPr>
          <a:xfrm rot="19860000">
            <a:off x="381512" y="1989210"/>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30</a:t>
            </a:r>
            <a:endParaRPr sz="1100">
              <a:latin typeface="Arial"/>
              <a:cs typeface="Arial"/>
            </a:endParaRPr>
          </a:p>
        </p:txBody>
      </p:sp>
      <p:sp>
        <p:nvSpPr>
          <p:cNvPr id="122" name="object 122"/>
          <p:cNvSpPr txBox="1"/>
          <p:nvPr/>
        </p:nvSpPr>
        <p:spPr>
          <a:xfrm rot="19860000">
            <a:off x="381512" y="1662057"/>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32</a:t>
            </a:r>
            <a:endParaRPr sz="1100">
              <a:latin typeface="Arial"/>
              <a:cs typeface="Arial"/>
            </a:endParaRPr>
          </a:p>
        </p:txBody>
      </p:sp>
      <p:sp>
        <p:nvSpPr>
          <p:cNvPr id="123" name="object 123"/>
          <p:cNvSpPr txBox="1"/>
          <p:nvPr/>
        </p:nvSpPr>
        <p:spPr>
          <a:xfrm rot="19860000">
            <a:off x="381512" y="1334778"/>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34</a:t>
            </a:r>
            <a:endParaRPr sz="1100">
              <a:latin typeface="Arial"/>
              <a:cs typeface="Arial"/>
            </a:endParaRPr>
          </a:p>
        </p:txBody>
      </p:sp>
      <p:sp>
        <p:nvSpPr>
          <p:cNvPr id="124" name="object 124"/>
          <p:cNvSpPr txBox="1"/>
          <p:nvPr/>
        </p:nvSpPr>
        <p:spPr>
          <a:xfrm rot="19860000">
            <a:off x="381512" y="1007627"/>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36</a:t>
            </a:r>
            <a:endParaRPr sz="1100">
              <a:latin typeface="Arial"/>
              <a:cs typeface="Arial"/>
            </a:endParaRPr>
          </a:p>
        </p:txBody>
      </p:sp>
      <p:sp>
        <p:nvSpPr>
          <p:cNvPr id="125" name="object 125"/>
          <p:cNvSpPr/>
          <p:nvPr/>
        </p:nvSpPr>
        <p:spPr>
          <a:xfrm>
            <a:off x="581405" y="6926960"/>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26" name="object 126"/>
          <p:cNvSpPr/>
          <p:nvPr/>
        </p:nvSpPr>
        <p:spPr>
          <a:xfrm>
            <a:off x="581405" y="6599681"/>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27" name="object 127"/>
          <p:cNvSpPr/>
          <p:nvPr/>
        </p:nvSpPr>
        <p:spPr>
          <a:xfrm>
            <a:off x="581405" y="6272529"/>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28" name="object 128"/>
          <p:cNvSpPr/>
          <p:nvPr/>
        </p:nvSpPr>
        <p:spPr>
          <a:xfrm>
            <a:off x="581405" y="5945251"/>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29" name="object 129"/>
          <p:cNvSpPr/>
          <p:nvPr/>
        </p:nvSpPr>
        <p:spPr>
          <a:xfrm>
            <a:off x="581405" y="5618098"/>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30" name="object 130"/>
          <p:cNvSpPr/>
          <p:nvPr/>
        </p:nvSpPr>
        <p:spPr>
          <a:xfrm>
            <a:off x="581405" y="5290820"/>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31" name="object 131"/>
          <p:cNvSpPr/>
          <p:nvPr/>
        </p:nvSpPr>
        <p:spPr>
          <a:xfrm>
            <a:off x="581405" y="4963540"/>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32" name="object 132"/>
          <p:cNvSpPr/>
          <p:nvPr/>
        </p:nvSpPr>
        <p:spPr>
          <a:xfrm>
            <a:off x="581405" y="4636389"/>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33" name="object 133"/>
          <p:cNvSpPr/>
          <p:nvPr/>
        </p:nvSpPr>
        <p:spPr>
          <a:xfrm>
            <a:off x="581405" y="4309109"/>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34" name="object 134"/>
          <p:cNvSpPr/>
          <p:nvPr/>
        </p:nvSpPr>
        <p:spPr>
          <a:xfrm>
            <a:off x="581405" y="3981958"/>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35" name="object 135"/>
          <p:cNvSpPr/>
          <p:nvPr/>
        </p:nvSpPr>
        <p:spPr>
          <a:xfrm>
            <a:off x="581405" y="3654678"/>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36" name="object 136"/>
          <p:cNvSpPr/>
          <p:nvPr/>
        </p:nvSpPr>
        <p:spPr>
          <a:xfrm>
            <a:off x="581405" y="3327400"/>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37" name="object 137"/>
          <p:cNvSpPr/>
          <p:nvPr/>
        </p:nvSpPr>
        <p:spPr>
          <a:xfrm>
            <a:off x="581405" y="3000248"/>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38" name="object 138"/>
          <p:cNvSpPr/>
          <p:nvPr/>
        </p:nvSpPr>
        <p:spPr>
          <a:xfrm>
            <a:off x="581405" y="2672969"/>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39" name="object 139"/>
          <p:cNvSpPr/>
          <p:nvPr/>
        </p:nvSpPr>
        <p:spPr>
          <a:xfrm>
            <a:off x="581405" y="2345689"/>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40" name="object 140"/>
          <p:cNvSpPr/>
          <p:nvPr/>
        </p:nvSpPr>
        <p:spPr>
          <a:xfrm>
            <a:off x="581405" y="2018538"/>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41" name="object 141"/>
          <p:cNvSpPr/>
          <p:nvPr/>
        </p:nvSpPr>
        <p:spPr>
          <a:xfrm>
            <a:off x="581405" y="1691258"/>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42" name="object 142"/>
          <p:cNvSpPr/>
          <p:nvPr/>
        </p:nvSpPr>
        <p:spPr>
          <a:xfrm>
            <a:off x="581405" y="1364107"/>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43" name="object 143"/>
          <p:cNvSpPr/>
          <p:nvPr/>
        </p:nvSpPr>
        <p:spPr>
          <a:xfrm>
            <a:off x="581405" y="1036827"/>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44" name="object 144"/>
          <p:cNvSpPr/>
          <p:nvPr/>
        </p:nvSpPr>
        <p:spPr>
          <a:xfrm>
            <a:off x="2174875" y="7221473"/>
            <a:ext cx="0" cy="34925"/>
          </a:xfrm>
          <a:custGeom>
            <a:avLst/>
            <a:gdLst/>
            <a:ahLst/>
            <a:cxnLst/>
            <a:rect l="l" t="t" r="r" b="b"/>
            <a:pathLst>
              <a:path h="34925">
                <a:moveTo>
                  <a:pt x="0" y="34797"/>
                </a:moveTo>
                <a:lnTo>
                  <a:pt x="0" y="0"/>
                </a:lnTo>
              </a:path>
            </a:pathLst>
          </a:custGeom>
          <a:ln w="13589">
            <a:solidFill>
              <a:srgbClr val="333333"/>
            </a:solidFill>
          </a:ln>
        </p:spPr>
        <p:txBody>
          <a:bodyPr wrap="square" lIns="0" tIns="0" rIns="0" bIns="0" rtlCol="0"/>
          <a:lstStyle/>
          <a:p>
            <a:endParaRPr/>
          </a:p>
        </p:txBody>
      </p:sp>
      <p:sp>
        <p:nvSpPr>
          <p:cNvPr id="145" name="object 145"/>
          <p:cNvSpPr/>
          <p:nvPr/>
        </p:nvSpPr>
        <p:spPr>
          <a:xfrm>
            <a:off x="4772533" y="7221473"/>
            <a:ext cx="0" cy="34925"/>
          </a:xfrm>
          <a:custGeom>
            <a:avLst/>
            <a:gdLst/>
            <a:ahLst/>
            <a:cxnLst/>
            <a:rect l="l" t="t" r="r" b="b"/>
            <a:pathLst>
              <a:path h="34925">
                <a:moveTo>
                  <a:pt x="0" y="34797"/>
                </a:moveTo>
                <a:lnTo>
                  <a:pt x="0" y="0"/>
                </a:lnTo>
              </a:path>
            </a:pathLst>
          </a:custGeom>
          <a:ln w="13589">
            <a:solidFill>
              <a:srgbClr val="333333"/>
            </a:solidFill>
          </a:ln>
        </p:spPr>
        <p:txBody>
          <a:bodyPr wrap="square" lIns="0" tIns="0" rIns="0" bIns="0" rtlCol="0"/>
          <a:lstStyle/>
          <a:p>
            <a:endParaRPr/>
          </a:p>
        </p:txBody>
      </p:sp>
      <p:sp>
        <p:nvSpPr>
          <p:cNvPr id="146" name="object 146"/>
          <p:cNvSpPr txBox="1"/>
          <p:nvPr/>
        </p:nvSpPr>
        <p:spPr>
          <a:xfrm>
            <a:off x="2043429" y="7232015"/>
            <a:ext cx="262890" cy="193040"/>
          </a:xfrm>
          <a:prstGeom prst="rect">
            <a:avLst/>
          </a:prstGeom>
        </p:spPr>
        <p:txBody>
          <a:bodyPr vert="horz" wrap="square" lIns="0" tIns="12700" rIns="0" bIns="0" rtlCol="0">
            <a:spAutoFit/>
          </a:bodyPr>
          <a:lstStyle/>
          <a:p>
            <a:pPr marL="12700">
              <a:lnSpc>
                <a:spcPct val="100000"/>
              </a:lnSpc>
              <a:spcBef>
                <a:spcPts val="100"/>
              </a:spcBef>
            </a:pPr>
            <a:r>
              <a:rPr sz="1100" b="1" spc="-90" dirty="0">
                <a:solidFill>
                  <a:srgbClr val="4D4D4D"/>
                </a:solidFill>
                <a:latin typeface="Arial"/>
                <a:cs typeface="Arial"/>
              </a:rPr>
              <a:t>Y</a:t>
            </a:r>
            <a:r>
              <a:rPr sz="1100" b="1" dirty="0">
                <a:solidFill>
                  <a:srgbClr val="4D4D4D"/>
                </a:solidFill>
                <a:latin typeface="Arial"/>
                <a:cs typeface="Arial"/>
              </a:rPr>
              <a:t>es</a:t>
            </a:r>
            <a:endParaRPr sz="1100">
              <a:latin typeface="Arial"/>
              <a:cs typeface="Arial"/>
            </a:endParaRPr>
          </a:p>
        </p:txBody>
      </p:sp>
      <p:sp>
        <p:nvSpPr>
          <p:cNvPr id="147" name="object 147"/>
          <p:cNvSpPr txBox="1"/>
          <p:nvPr/>
        </p:nvSpPr>
        <p:spPr>
          <a:xfrm>
            <a:off x="4666741" y="7232015"/>
            <a:ext cx="212090" cy="193040"/>
          </a:xfrm>
          <a:prstGeom prst="rect">
            <a:avLst/>
          </a:prstGeom>
        </p:spPr>
        <p:txBody>
          <a:bodyPr vert="horz" wrap="square" lIns="0" tIns="12700" rIns="0" bIns="0" rtlCol="0">
            <a:spAutoFit/>
          </a:bodyPr>
          <a:lstStyle/>
          <a:p>
            <a:pPr marL="12700">
              <a:lnSpc>
                <a:spcPct val="100000"/>
              </a:lnSpc>
              <a:spcBef>
                <a:spcPts val="100"/>
              </a:spcBef>
            </a:pPr>
            <a:r>
              <a:rPr sz="1100" b="1" dirty="0">
                <a:solidFill>
                  <a:srgbClr val="4D4D4D"/>
                </a:solidFill>
                <a:latin typeface="Arial"/>
                <a:cs typeface="Arial"/>
              </a:rPr>
              <a:t>No</a:t>
            </a:r>
            <a:endParaRPr sz="1100">
              <a:latin typeface="Arial"/>
              <a:cs typeface="Arial"/>
            </a:endParaRPr>
          </a:p>
        </p:txBody>
      </p:sp>
      <p:sp>
        <p:nvSpPr>
          <p:cNvPr id="148" name="object 148"/>
          <p:cNvSpPr txBox="1"/>
          <p:nvPr/>
        </p:nvSpPr>
        <p:spPr>
          <a:xfrm>
            <a:off x="2637408" y="7396988"/>
            <a:ext cx="1673225"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a:cs typeface="Arial"/>
              </a:rPr>
              <a:t>Level </a:t>
            </a:r>
            <a:r>
              <a:rPr sz="1400" b="1" dirty="0">
                <a:latin typeface="Arial"/>
                <a:cs typeface="Arial"/>
              </a:rPr>
              <a:t>of</a:t>
            </a:r>
            <a:r>
              <a:rPr sz="1400" b="1" spc="-85" dirty="0">
                <a:latin typeface="Arial"/>
                <a:cs typeface="Arial"/>
              </a:rPr>
              <a:t> </a:t>
            </a:r>
            <a:r>
              <a:rPr sz="1400" b="1" dirty="0">
                <a:latin typeface="Arial"/>
                <a:cs typeface="Arial"/>
              </a:rPr>
              <a:t>Agreement</a:t>
            </a:r>
            <a:endParaRPr sz="1400">
              <a:latin typeface="Arial"/>
              <a:cs typeface="Arial"/>
            </a:endParaRPr>
          </a:p>
        </p:txBody>
      </p:sp>
      <p:sp>
        <p:nvSpPr>
          <p:cNvPr id="149" name="object 149"/>
          <p:cNvSpPr txBox="1"/>
          <p:nvPr/>
        </p:nvSpPr>
        <p:spPr>
          <a:xfrm>
            <a:off x="100789" y="2928305"/>
            <a:ext cx="210442" cy="1771110"/>
          </a:xfrm>
          <a:prstGeom prst="rect">
            <a:avLst/>
          </a:prstGeom>
        </p:spPr>
        <p:txBody>
          <a:bodyPr vert="vert270" wrap="square" lIns="0" tIns="0" rIns="0" bIns="0" rtlCol="0">
            <a:spAutoFit/>
          </a:bodyPr>
          <a:lstStyle/>
          <a:p>
            <a:pPr marL="12700">
              <a:lnSpc>
                <a:spcPts val="1645"/>
              </a:lnSpc>
            </a:pPr>
            <a:r>
              <a:rPr sz="1600" b="1" spc="-25" dirty="0">
                <a:latin typeface="Helvetica" pitchFamily="2" charset="0"/>
                <a:cs typeface="Arial"/>
              </a:rPr>
              <a:t>Total</a:t>
            </a:r>
            <a:r>
              <a:rPr sz="1600" b="1" spc="-75" dirty="0">
                <a:latin typeface="Helvetica" pitchFamily="2" charset="0"/>
                <a:cs typeface="Arial"/>
              </a:rPr>
              <a:t> </a:t>
            </a:r>
            <a:r>
              <a:rPr sz="1600" b="1" dirty="0">
                <a:latin typeface="Helvetica" pitchFamily="2" charset="0"/>
                <a:cs typeface="Arial"/>
              </a:rPr>
              <a:t>Responses</a:t>
            </a:r>
            <a:endParaRPr sz="1600">
              <a:latin typeface="Helvetica" pitchFamily="2" charset="0"/>
              <a:cs typeface="Arial"/>
            </a:endParaRPr>
          </a:p>
        </p:txBody>
      </p:sp>
      <p:sp>
        <p:nvSpPr>
          <p:cNvPr id="151" name="object 151"/>
          <p:cNvSpPr/>
          <p:nvPr/>
        </p:nvSpPr>
        <p:spPr>
          <a:xfrm>
            <a:off x="6947407" y="7082028"/>
            <a:ext cx="5715000" cy="0"/>
          </a:xfrm>
          <a:custGeom>
            <a:avLst/>
            <a:gdLst/>
            <a:ahLst/>
            <a:cxnLst/>
            <a:rect l="l" t="t" r="r" b="b"/>
            <a:pathLst>
              <a:path w="5715000">
                <a:moveTo>
                  <a:pt x="0" y="0"/>
                </a:moveTo>
                <a:lnTo>
                  <a:pt x="5715000" y="0"/>
                </a:lnTo>
              </a:path>
            </a:pathLst>
          </a:custGeom>
          <a:ln w="6731">
            <a:solidFill>
              <a:srgbClr val="EBEBEB"/>
            </a:solidFill>
          </a:ln>
        </p:spPr>
        <p:txBody>
          <a:bodyPr wrap="square" lIns="0" tIns="0" rIns="0" bIns="0" rtlCol="0"/>
          <a:lstStyle/>
          <a:p>
            <a:endParaRPr/>
          </a:p>
        </p:txBody>
      </p:sp>
      <p:sp>
        <p:nvSpPr>
          <p:cNvPr id="152" name="object 152"/>
          <p:cNvSpPr/>
          <p:nvPr/>
        </p:nvSpPr>
        <p:spPr>
          <a:xfrm>
            <a:off x="12272771" y="6772020"/>
            <a:ext cx="389890" cy="0"/>
          </a:xfrm>
          <a:custGeom>
            <a:avLst/>
            <a:gdLst/>
            <a:ahLst/>
            <a:cxnLst/>
            <a:rect l="l" t="t" r="r" b="b"/>
            <a:pathLst>
              <a:path w="389890">
                <a:moveTo>
                  <a:pt x="0" y="0"/>
                </a:moveTo>
                <a:lnTo>
                  <a:pt x="389635" y="0"/>
                </a:lnTo>
              </a:path>
            </a:pathLst>
          </a:custGeom>
          <a:ln w="6731">
            <a:solidFill>
              <a:srgbClr val="EBEBEB"/>
            </a:solidFill>
          </a:ln>
        </p:spPr>
        <p:txBody>
          <a:bodyPr wrap="square" lIns="0" tIns="0" rIns="0" bIns="0" rtlCol="0"/>
          <a:lstStyle/>
          <a:p>
            <a:endParaRPr/>
          </a:p>
        </p:txBody>
      </p:sp>
      <p:sp>
        <p:nvSpPr>
          <p:cNvPr id="153" name="object 153"/>
          <p:cNvSpPr/>
          <p:nvPr/>
        </p:nvSpPr>
        <p:spPr>
          <a:xfrm>
            <a:off x="9674986" y="6772020"/>
            <a:ext cx="260350" cy="0"/>
          </a:xfrm>
          <a:custGeom>
            <a:avLst/>
            <a:gdLst/>
            <a:ahLst/>
            <a:cxnLst/>
            <a:rect l="l" t="t" r="r" b="b"/>
            <a:pathLst>
              <a:path w="260350">
                <a:moveTo>
                  <a:pt x="0" y="0"/>
                </a:moveTo>
                <a:lnTo>
                  <a:pt x="259841" y="0"/>
                </a:lnTo>
              </a:path>
            </a:pathLst>
          </a:custGeom>
          <a:ln w="6731">
            <a:solidFill>
              <a:srgbClr val="EBEBEB"/>
            </a:solidFill>
          </a:ln>
        </p:spPr>
        <p:txBody>
          <a:bodyPr wrap="square" lIns="0" tIns="0" rIns="0" bIns="0" rtlCol="0"/>
          <a:lstStyle/>
          <a:p>
            <a:endParaRPr/>
          </a:p>
        </p:txBody>
      </p:sp>
      <p:sp>
        <p:nvSpPr>
          <p:cNvPr id="154" name="object 154"/>
          <p:cNvSpPr/>
          <p:nvPr/>
        </p:nvSpPr>
        <p:spPr>
          <a:xfrm>
            <a:off x="6947407" y="6772020"/>
            <a:ext cx="389890" cy="0"/>
          </a:xfrm>
          <a:custGeom>
            <a:avLst/>
            <a:gdLst/>
            <a:ahLst/>
            <a:cxnLst/>
            <a:rect l="l" t="t" r="r" b="b"/>
            <a:pathLst>
              <a:path w="389890">
                <a:moveTo>
                  <a:pt x="0" y="0"/>
                </a:moveTo>
                <a:lnTo>
                  <a:pt x="389636" y="0"/>
                </a:lnTo>
              </a:path>
            </a:pathLst>
          </a:custGeom>
          <a:ln w="6731">
            <a:solidFill>
              <a:srgbClr val="EBEBEB"/>
            </a:solidFill>
          </a:ln>
        </p:spPr>
        <p:txBody>
          <a:bodyPr wrap="square" lIns="0" tIns="0" rIns="0" bIns="0" rtlCol="0"/>
          <a:lstStyle/>
          <a:p>
            <a:endParaRPr/>
          </a:p>
        </p:txBody>
      </p:sp>
      <p:sp>
        <p:nvSpPr>
          <p:cNvPr id="155" name="object 155"/>
          <p:cNvSpPr/>
          <p:nvPr/>
        </p:nvSpPr>
        <p:spPr>
          <a:xfrm>
            <a:off x="12272771" y="6462014"/>
            <a:ext cx="389890" cy="0"/>
          </a:xfrm>
          <a:custGeom>
            <a:avLst/>
            <a:gdLst/>
            <a:ahLst/>
            <a:cxnLst/>
            <a:rect l="l" t="t" r="r" b="b"/>
            <a:pathLst>
              <a:path w="389890">
                <a:moveTo>
                  <a:pt x="0" y="0"/>
                </a:moveTo>
                <a:lnTo>
                  <a:pt x="389635" y="0"/>
                </a:lnTo>
              </a:path>
            </a:pathLst>
          </a:custGeom>
          <a:ln w="6731">
            <a:solidFill>
              <a:srgbClr val="EBEBEB"/>
            </a:solidFill>
          </a:ln>
        </p:spPr>
        <p:txBody>
          <a:bodyPr wrap="square" lIns="0" tIns="0" rIns="0" bIns="0" rtlCol="0"/>
          <a:lstStyle/>
          <a:p>
            <a:endParaRPr/>
          </a:p>
        </p:txBody>
      </p:sp>
      <p:sp>
        <p:nvSpPr>
          <p:cNvPr id="156" name="object 156"/>
          <p:cNvSpPr/>
          <p:nvPr/>
        </p:nvSpPr>
        <p:spPr>
          <a:xfrm>
            <a:off x="9674986" y="6462014"/>
            <a:ext cx="260350" cy="0"/>
          </a:xfrm>
          <a:custGeom>
            <a:avLst/>
            <a:gdLst/>
            <a:ahLst/>
            <a:cxnLst/>
            <a:rect l="l" t="t" r="r" b="b"/>
            <a:pathLst>
              <a:path w="260350">
                <a:moveTo>
                  <a:pt x="0" y="0"/>
                </a:moveTo>
                <a:lnTo>
                  <a:pt x="259841" y="0"/>
                </a:lnTo>
              </a:path>
            </a:pathLst>
          </a:custGeom>
          <a:ln w="6731">
            <a:solidFill>
              <a:srgbClr val="EBEBEB"/>
            </a:solidFill>
          </a:ln>
        </p:spPr>
        <p:txBody>
          <a:bodyPr wrap="square" lIns="0" tIns="0" rIns="0" bIns="0" rtlCol="0"/>
          <a:lstStyle/>
          <a:p>
            <a:endParaRPr/>
          </a:p>
        </p:txBody>
      </p:sp>
      <p:sp>
        <p:nvSpPr>
          <p:cNvPr id="157" name="object 157"/>
          <p:cNvSpPr/>
          <p:nvPr/>
        </p:nvSpPr>
        <p:spPr>
          <a:xfrm>
            <a:off x="6947407" y="6462014"/>
            <a:ext cx="389890" cy="0"/>
          </a:xfrm>
          <a:custGeom>
            <a:avLst/>
            <a:gdLst/>
            <a:ahLst/>
            <a:cxnLst/>
            <a:rect l="l" t="t" r="r" b="b"/>
            <a:pathLst>
              <a:path w="389890">
                <a:moveTo>
                  <a:pt x="0" y="0"/>
                </a:moveTo>
                <a:lnTo>
                  <a:pt x="389636" y="0"/>
                </a:lnTo>
              </a:path>
            </a:pathLst>
          </a:custGeom>
          <a:ln w="6731">
            <a:solidFill>
              <a:srgbClr val="EBEBEB"/>
            </a:solidFill>
          </a:ln>
        </p:spPr>
        <p:txBody>
          <a:bodyPr wrap="square" lIns="0" tIns="0" rIns="0" bIns="0" rtlCol="0"/>
          <a:lstStyle/>
          <a:p>
            <a:endParaRPr/>
          </a:p>
        </p:txBody>
      </p:sp>
      <p:sp>
        <p:nvSpPr>
          <p:cNvPr id="158" name="object 158"/>
          <p:cNvSpPr/>
          <p:nvPr/>
        </p:nvSpPr>
        <p:spPr>
          <a:xfrm>
            <a:off x="12272771" y="6152007"/>
            <a:ext cx="389890" cy="0"/>
          </a:xfrm>
          <a:custGeom>
            <a:avLst/>
            <a:gdLst/>
            <a:ahLst/>
            <a:cxnLst/>
            <a:rect l="l" t="t" r="r" b="b"/>
            <a:pathLst>
              <a:path w="389890">
                <a:moveTo>
                  <a:pt x="0" y="0"/>
                </a:moveTo>
                <a:lnTo>
                  <a:pt x="389635" y="0"/>
                </a:lnTo>
              </a:path>
            </a:pathLst>
          </a:custGeom>
          <a:ln w="6731">
            <a:solidFill>
              <a:srgbClr val="EBEBEB"/>
            </a:solidFill>
          </a:ln>
        </p:spPr>
        <p:txBody>
          <a:bodyPr wrap="square" lIns="0" tIns="0" rIns="0" bIns="0" rtlCol="0"/>
          <a:lstStyle/>
          <a:p>
            <a:endParaRPr/>
          </a:p>
        </p:txBody>
      </p:sp>
      <p:sp>
        <p:nvSpPr>
          <p:cNvPr id="159" name="object 159"/>
          <p:cNvSpPr/>
          <p:nvPr/>
        </p:nvSpPr>
        <p:spPr>
          <a:xfrm>
            <a:off x="9674986" y="6152007"/>
            <a:ext cx="260350" cy="0"/>
          </a:xfrm>
          <a:custGeom>
            <a:avLst/>
            <a:gdLst/>
            <a:ahLst/>
            <a:cxnLst/>
            <a:rect l="l" t="t" r="r" b="b"/>
            <a:pathLst>
              <a:path w="260350">
                <a:moveTo>
                  <a:pt x="0" y="0"/>
                </a:moveTo>
                <a:lnTo>
                  <a:pt x="259841" y="0"/>
                </a:lnTo>
              </a:path>
            </a:pathLst>
          </a:custGeom>
          <a:ln w="6731">
            <a:solidFill>
              <a:srgbClr val="EBEBEB"/>
            </a:solidFill>
          </a:ln>
        </p:spPr>
        <p:txBody>
          <a:bodyPr wrap="square" lIns="0" tIns="0" rIns="0" bIns="0" rtlCol="0"/>
          <a:lstStyle/>
          <a:p>
            <a:endParaRPr/>
          </a:p>
        </p:txBody>
      </p:sp>
      <p:sp>
        <p:nvSpPr>
          <p:cNvPr id="160" name="object 160"/>
          <p:cNvSpPr/>
          <p:nvPr/>
        </p:nvSpPr>
        <p:spPr>
          <a:xfrm>
            <a:off x="6947407" y="6152007"/>
            <a:ext cx="389890" cy="0"/>
          </a:xfrm>
          <a:custGeom>
            <a:avLst/>
            <a:gdLst/>
            <a:ahLst/>
            <a:cxnLst/>
            <a:rect l="l" t="t" r="r" b="b"/>
            <a:pathLst>
              <a:path w="389890">
                <a:moveTo>
                  <a:pt x="0" y="0"/>
                </a:moveTo>
                <a:lnTo>
                  <a:pt x="389636" y="0"/>
                </a:lnTo>
              </a:path>
            </a:pathLst>
          </a:custGeom>
          <a:ln w="6731">
            <a:solidFill>
              <a:srgbClr val="EBEBEB"/>
            </a:solidFill>
          </a:ln>
        </p:spPr>
        <p:txBody>
          <a:bodyPr wrap="square" lIns="0" tIns="0" rIns="0" bIns="0" rtlCol="0"/>
          <a:lstStyle/>
          <a:p>
            <a:endParaRPr/>
          </a:p>
        </p:txBody>
      </p:sp>
      <p:sp>
        <p:nvSpPr>
          <p:cNvPr id="161" name="object 161"/>
          <p:cNvSpPr/>
          <p:nvPr/>
        </p:nvSpPr>
        <p:spPr>
          <a:xfrm>
            <a:off x="12272771" y="5842000"/>
            <a:ext cx="389890" cy="0"/>
          </a:xfrm>
          <a:custGeom>
            <a:avLst/>
            <a:gdLst/>
            <a:ahLst/>
            <a:cxnLst/>
            <a:rect l="l" t="t" r="r" b="b"/>
            <a:pathLst>
              <a:path w="389890">
                <a:moveTo>
                  <a:pt x="0" y="0"/>
                </a:moveTo>
                <a:lnTo>
                  <a:pt x="389635" y="0"/>
                </a:lnTo>
              </a:path>
            </a:pathLst>
          </a:custGeom>
          <a:ln w="6730">
            <a:solidFill>
              <a:srgbClr val="EBEBEB"/>
            </a:solidFill>
          </a:ln>
        </p:spPr>
        <p:txBody>
          <a:bodyPr wrap="square" lIns="0" tIns="0" rIns="0" bIns="0" rtlCol="0"/>
          <a:lstStyle/>
          <a:p>
            <a:endParaRPr/>
          </a:p>
        </p:txBody>
      </p:sp>
      <p:sp>
        <p:nvSpPr>
          <p:cNvPr id="162" name="object 162"/>
          <p:cNvSpPr/>
          <p:nvPr/>
        </p:nvSpPr>
        <p:spPr>
          <a:xfrm>
            <a:off x="9674986" y="5842000"/>
            <a:ext cx="260350" cy="0"/>
          </a:xfrm>
          <a:custGeom>
            <a:avLst/>
            <a:gdLst/>
            <a:ahLst/>
            <a:cxnLst/>
            <a:rect l="l" t="t" r="r" b="b"/>
            <a:pathLst>
              <a:path w="260350">
                <a:moveTo>
                  <a:pt x="0" y="0"/>
                </a:moveTo>
                <a:lnTo>
                  <a:pt x="259841" y="0"/>
                </a:lnTo>
              </a:path>
            </a:pathLst>
          </a:custGeom>
          <a:ln w="6730">
            <a:solidFill>
              <a:srgbClr val="EBEBEB"/>
            </a:solidFill>
          </a:ln>
        </p:spPr>
        <p:txBody>
          <a:bodyPr wrap="square" lIns="0" tIns="0" rIns="0" bIns="0" rtlCol="0"/>
          <a:lstStyle/>
          <a:p>
            <a:endParaRPr/>
          </a:p>
        </p:txBody>
      </p:sp>
      <p:sp>
        <p:nvSpPr>
          <p:cNvPr id="163" name="object 163"/>
          <p:cNvSpPr/>
          <p:nvPr/>
        </p:nvSpPr>
        <p:spPr>
          <a:xfrm>
            <a:off x="6947407" y="5842000"/>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164" name="object 164"/>
          <p:cNvSpPr/>
          <p:nvPr/>
        </p:nvSpPr>
        <p:spPr>
          <a:xfrm>
            <a:off x="12272771" y="5531992"/>
            <a:ext cx="389890" cy="0"/>
          </a:xfrm>
          <a:custGeom>
            <a:avLst/>
            <a:gdLst/>
            <a:ahLst/>
            <a:cxnLst/>
            <a:rect l="l" t="t" r="r" b="b"/>
            <a:pathLst>
              <a:path w="389890">
                <a:moveTo>
                  <a:pt x="0" y="0"/>
                </a:moveTo>
                <a:lnTo>
                  <a:pt x="389635" y="0"/>
                </a:lnTo>
              </a:path>
            </a:pathLst>
          </a:custGeom>
          <a:ln w="6730">
            <a:solidFill>
              <a:srgbClr val="EBEBEB"/>
            </a:solidFill>
          </a:ln>
        </p:spPr>
        <p:txBody>
          <a:bodyPr wrap="square" lIns="0" tIns="0" rIns="0" bIns="0" rtlCol="0"/>
          <a:lstStyle/>
          <a:p>
            <a:endParaRPr/>
          </a:p>
        </p:txBody>
      </p:sp>
      <p:sp>
        <p:nvSpPr>
          <p:cNvPr id="165" name="object 165"/>
          <p:cNvSpPr/>
          <p:nvPr/>
        </p:nvSpPr>
        <p:spPr>
          <a:xfrm>
            <a:off x="9674986" y="5531992"/>
            <a:ext cx="260350" cy="0"/>
          </a:xfrm>
          <a:custGeom>
            <a:avLst/>
            <a:gdLst/>
            <a:ahLst/>
            <a:cxnLst/>
            <a:rect l="l" t="t" r="r" b="b"/>
            <a:pathLst>
              <a:path w="260350">
                <a:moveTo>
                  <a:pt x="0" y="0"/>
                </a:moveTo>
                <a:lnTo>
                  <a:pt x="259841" y="0"/>
                </a:lnTo>
              </a:path>
            </a:pathLst>
          </a:custGeom>
          <a:ln w="6730">
            <a:solidFill>
              <a:srgbClr val="EBEBEB"/>
            </a:solidFill>
          </a:ln>
        </p:spPr>
        <p:txBody>
          <a:bodyPr wrap="square" lIns="0" tIns="0" rIns="0" bIns="0" rtlCol="0"/>
          <a:lstStyle/>
          <a:p>
            <a:endParaRPr/>
          </a:p>
        </p:txBody>
      </p:sp>
      <p:sp>
        <p:nvSpPr>
          <p:cNvPr id="166" name="object 166"/>
          <p:cNvSpPr/>
          <p:nvPr/>
        </p:nvSpPr>
        <p:spPr>
          <a:xfrm>
            <a:off x="6947407" y="5531992"/>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167" name="object 167"/>
          <p:cNvSpPr/>
          <p:nvPr/>
        </p:nvSpPr>
        <p:spPr>
          <a:xfrm>
            <a:off x="12272771" y="5221985"/>
            <a:ext cx="389890" cy="0"/>
          </a:xfrm>
          <a:custGeom>
            <a:avLst/>
            <a:gdLst/>
            <a:ahLst/>
            <a:cxnLst/>
            <a:rect l="l" t="t" r="r" b="b"/>
            <a:pathLst>
              <a:path w="389890">
                <a:moveTo>
                  <a:pt x="0" y="0"/>
                </a:moveTo>
                <a:lnTo>
                  <a:pt x="389635" y="0"/>
                </a:lnTo>
              </a:path>
            </a:pathLst>
          </a:custGeom>
          <a:ln w="6730">
            <a:solidFill>
              <a:srgbClr val="EBEBEB"/>
            </a:solidFill>
          </a:ln>
        </p:spPr>
        <p:txBody>
          <a:bodyPr wrap="square" lIns="0" tIns="0" rIns="0" bIns="0" rtlCol="0"/>
          <a:lstStyle/>
          <a:p>
            <a:endParaRPr/>
          </a:p>
        </p:txBody>
      </p:sp>
      <p:sp>
        <p:nvSpPr>
          <p:cNvPr id="168" name="object 168"/>
          <p:cNvSpPr/>
          <p:nvPr/>
        </p:nvSpPr>
        <p:spPr>
          <a:xfrm>
            <a:off x="9674986" y="5221985"/>
            <a:ext cx="260350" cy="0"/>
          </a:xfrm>
          <a:custGeom>
            <a:avLst/>
            <a:gdLst/>
            <a:ahLst/>
            <a:cxnLst/>
            <a:rect l="l" t="t" r="r" b="b"/>
            <a:pathLst>
              <a:path w="260350">
                <a:moveTo>
                  <a:pt x="0" y="0"/>
                </a:moveTo>
                <a:lnTo>
                  <a:pt x="259841" y="0"/>
                </a:lnTo>
              </a:path>
            </a:pathLst>
          </a:custGeom>
          <a:ln w="6730">
            <a:solidFill>
              <a:srgbClr val="EBEBEB"/>
            </a:solidFill>
          </a:ln>
        </p:spPr>
        <p:txBody>
          <a:bodyPr wrap="square" lIns="0" tIns="0" rIns="0" bIns="0" rtlCol="0"/>
          <a:lstStyle/>
          <a:p>
            <a:endParaRPr/>
          </a:p>
        </p:txBody>
      </p:sp>
      <p:sp>
        <p:nvSpPr>
          <p:cNvPr id="169" name="object 169"/>
          <p:cNvSpPr/>
          <p:nvPr/>
        </p:nvSpPr>
        <p:spPr>
          <a:xfrm>
            <a:off x="6947407" y="5221985"/>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170" name="object 170"/>
          <p:cNvSpPr/>
          <p:nvPr/>
        </p:nvSpPr>
        <p:spPr>
          <a:xfrm>
            <a:off x="12272771" y="4911978"/>
            <a:ext cx="389890" cy="0"/>
          </a:xfrm>
          <a:custGeom>
            <a:avLst/>
            <a:gdLst/>
            <a:ahLst/>
            <a:cxnLst/>
            <a:rect l="l" t="t" r="r" b="b"/>
            <a:pathLst>
              <a:path w="389890">
                <a:moveTo>
                  <a:pt x="0" y="0"/>
                </a:moveTo>
                <a:lnTo>
                  <a:pt x="389635" y="0"/>
                </a:lnTo>
              </a:path>
            </a:pathLst>
          </a:custGeom>
          <a:ln w="6730">
            <a:solidFill>
              <a:srgbClr val="EBEBEB"/>
            </a:solidFill>
          </a:ln>
        </p:spPr>
        <p:txBody>
          <a:bodyPr wrap="square" lIns="0" tIns="0" rIns="0" bIns="0" rtlCol="0"/>
          <a:lstStyle/>
          <a:p>
            <a:endParaRPr/>
          </a:p>
        </p:txBody>
      </p:sp>
      <p:sp>
        <p:nvSpPr>
          <p:cNvPr id="171" name="object 171"/>
          <p:cNvSpPr/>
          <p:nvPr/>
        </p:nvSpPr>
        <p:spPr>
          <a:xfrm>
            <a:off x="9674986" y="4911978"/>
            <a:ext cx="260350" cy="0"/>
          </a:xfrm>
          <a:custGeom>
            <a:avLst/>
            <a:gdLst/>
            <a:ahLst/>
            <a:cxnLst/>
            <a:rect l="l" t="t" r="r" b="b"/>
            <a:pathLst>
              <a:path w="260350">
                <a:moveTo>
                  <a:pt x="0" y="0"/>
                </a:moveTo>
                <a:lnTo>
                  <a:pt x="259841" y="0"/>
                </a:lnTo>
              </a:path>
            </a:pathLst>
          </a:custGeom>
          <a:ln w="6730">
            <a:solidFill>
              <a:srgbClr val="EBEBEB"/>
            </a:solidFill>
          </a:ln>
        </p:spPr>
        <p:txBody>
          <a:bodyPr wrap="square" lIns="0" tIns="0" rIns="0" bIns="0" rtlCol="0"/>
          <a:lstStyle/>
          <a:p>
            <a:endParaRPr/>
          </a:p>
        </p:txBody>
      </p:sp>
      <p:sp>
        <p:nvSpPr>
          <p:cNvPr id="172" name="object 172"/>
          <p:cNvSpPr/>
          <p:nvPr/>
        </p:nvSpPr>
        <p:spPr>
          <a:xfrm>
            <a:off x="6947407" y="4911978"/>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173" name="object 173"/>
          <p:cNvSpPr/>
          <p:nvPr/>
        </p:nvSpPr>
        <p:spPr>
          <a:xfrm>
            <a:off x="12272771" y="4601971"/>
            <a:ext cx="389890" cy="0"/>
          </a:xfrm>
          <a:custGeom>
            <a:avLst/>
            <a:gdLst/>
            <a:ahLst/>
            <a:cxnLst/>
            <a:rect l="l" t="t" r="r" b="b"/>
            <a:pathLst>
              <a:path w="389890">
                <a:moveTo>
                  <a:pt x="0" y="0"/>
                </a:moveTo>
                <a:lnTo>
                  <a:pt x="389635" y="0"/>
                </a:lnTo>
              </a:path>
            </a:pathLst>
          </a:custGeom>
          <a:ln w="6730">
            <a:solidFill>
              <a:srgbClr val="EBEBEB"/>
            </a:solidFill>
          </a:ln>
        </p:spPr>
        <p:txBody>
          <a:bodyPr wrap="square" lIns="0" tIns="0" rIns="0" bIns="0" rtlCol="0"/>
          <a:lstStyle/>
          <a:p>
            <a:endParaRPr/>
          </a:p>
        </p:txBody>
      </p:sp>
      <p:sp>
        <p:nvSpPr>
          <p:cNvPr id="174" name="object 174"/>
          <p:cNvSpPr/>
          <p:nvPr/>
        </p:nvSpPr>
        <p:spPr>
          <a:xfrm>
            <a:off x="9674986" y="4601971"/>
            <a:ext cx="260350" cy="0"/>
          </a:xfrm>
          <a:custGeom>
            <a:avLst/>
            <a:gdLst/>
            <a:ahLst/>
            <a:cxnLst/>
            <a:rect l="l" t="t" r="r" b="b"/>
            <a:pathLst>
              <a:path w="260350">
                <a:moveTo>
                  <a:pt x="0" y="0"/>
                </a:moveTo>
                <a:lnTo>
                  <a:pt x="259841" y="0"/>
                </a:lnTo>
              </a:path>
            </a:pathLst>
          </a:custGeom>
          <a:ln w="6730">
            <a:solidFill>
              <a:srgbClr val="EBEBEB"/>
            </a:solidFill>
          </a:ln>
        </p:spPr>
        <p:txBody>
          <a:bodyPr wrap="square" lIns="0" tIns="0" rIns="0" bIns="0" rtlCol="0"/>
          <a:lstStyle/>
          <a:p>
            <a:endParaRPr/>
          </a:p>
        </p:txBody>
      </p:sp>
      <p:sp>
        <p:nvSpPr>
          <p:cNvPr id="175" name="object 175"/>
          <p:cNvSpPr/>
          <p:nvPr/>
        </p:nvSpPr>
        <p:spPr>
          <a:xfrm>
            <a:off x="6947407" y="4601971"/>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176" name="object 176"/>
          <p:cNvSpPr/>
          <p:nvPr/>
        </p:nvSpPr>
        <p:spPr>
          <a:xfrm>
            <a:off x="12272771" y="4291965"/>
            <a:ext cx="389890" cy="0"/>
          </a:xfrm>
          <a:custGeom>
            <a:avLst/>
            <a:gdLst/>
            <a:ahLst/>
            <a:cxnLst/>
            <a:rect l="l" t="t" r="r" b="b"/>
            <a:pathLst>
              <a:path w="389890">
                <a:moveTo>
                  <a:pt x="0" y="0"/>
                </a:moveTo>
                <a:lnTo>
                  <a:pt x="389635" y="0"/>
                </a:lnTo>
              </a:path>
            </a:pathLst>
          </a:custGeom>
          <a:ln w="6730">
            <a:solidFill>
              <a:srgbClr val="EBEBEB"/>
            </a:solidFill>
          </a:ln>
        </p:spPr>
        <p:txBody>
          <a:bodyPr wrap="square" lIns="0" tIns="0" rIns="0" bIns="0" rtlCol="0"/>
          <a:lstStyle/>
          <a:p>
            <a:endParaRPr/>
          </a:p>
        </p:txBody>
      </p:sp>
      <p:sp>
        <p:nvSpPr>
          <p:cNvPr id="177" name="object 177"/>
          <p:cNvSpPr/>
          <p:nvPr/>
        </p:nvSpPr>
        <p:spPr>
          <a:xfrm>
            <a:off x="9674986" y="4291965"/>
            <a:ext cx="260350" cy="0"/>
          </a:xfrm>
          <a:custGeom>
            <a:avLst/>
            <a:gdLst/>
            <a:ahLst/>
            <a:cxnLst/>
            <a:rect l="l" t="t" r="r" b="b"/>
            <a:pathLst>
              <a:path w="260350">
                <a:moveTo>
                  <a:pt x="0" y="0"/>
                </a:moveTo>
                <a:lnTo>
                  <a:pt x="259841" y="0"/>
                </a:lnTo>
              </a:path>
            </a:pathLst>
          </a:custGeom>
          <a:ln w="6730">
            <a:solidFill>
              <a:srgbClr val="EBEBEB"/>
            </a:solidFill>
          </a:ln>
        </p:spPr>
        <p:txBody>
          <a:bodyPr wrap="square" lIns="0" tIns="0" rIns="0" bIns="0" rtlCol="0"/>
          <a:lstStyle/>
          <a:p>
            <a:endParaRPr/>
          </a:p>
        </p:txBody>
      </p:sp>
      <p:sp>
        <p:nvSpPr>
          <p:cNvPr id="178" name="object 178"/>
          <p:cNvSpPr/>
          <p:nvPr/>
        </p:nvSpPr>
        <p:spPr>
          <a:xfrm>
            <a:off x="6947407" y="4291965"/>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179" name="object 179"/>
          <p:cNvSpPr/>
          <p:nvPr/>
        </p:nvSpPr>
        <p:spPr>
          <a:xfrm>
            <a:off x="12272771" y="3981958"/>
            <a:ext cx="389890" cy="0"/>
          </a:xfrm>
          <a:custGeom>
            <a:avLst/>
            <a:gdLst/>
            <a:ahLst/>
            <a:cxnLst/>
            <a:rect l="l" t="t" r="r" b="b"/>
            <a:pathLst>
              <a:path w="389890">
                <a:moveTo>
                  <a:pt x="0" y="0"/>
                </a:moveTo>
                <a:lnTo>
                  <a:pt x="389635" y="0"/>
                </a:lnTo>
              </a:path>
            </a:pathLst>
          </a:custGeom>
          <a:ln w="6730">
            <a:solidFill>
              <a:srgbClr val="EBEBEB"/>
            </a:solidFill>
          </a:ln>
        </p:spPr>
        <p:txBody>
          <a:bodyPr wrap="square" lIns="0" tIns="0" rIns="0" bIns="0" rtlCol="0"/>
          <a:lstStyle/>
          <a:p>
            <a:endParaRPr/>
          </a:p>
        </p:txBody>
      </p:sp>
      <p:sp>
        <p:nvSpPr>
          <p:cNvPr id="180" name="object 180"/>
          <p:cNvSpPr/>
          <p:nvPr/>
        </p:nvSpPr>
        <p:spPr>
          <a:xfrm>
            <a:off x="9674986" y="3981958"/>
            <a:ext cx="260350" cy="0"/>
          </a:xfrm>
          <a:custGeom>
            <a:avLst/>
            <a:gdLst/>
            <a:ahLst/>
            <a:cxnLst/>
            <a:rect l="l" t="t" r="r" b="b"/>
            <a:pathLst>
              <a:path w="260350">
                <a:moveTo>
                  <a:pt x="0" y="0"/>
                </a:moveTo>
                <a:lnTo>
                  <a:pt x="259841" y="0"/>
                </a:lnTo>
              </a:path>
            </a:pathLst>
          </a:custGeom>
          <a:ln w="6730">
            <a:solidFill>
              <a:srgbClr val="EBEBEB"/>
            </a:solidFill>
          </a:ln>
        </p:spPr>
        <p:txBody>
          <a:bodyPr wrap="square" lIns="0" tIns="0" rIns="0" bIns="0" rtlCol="0"/>
          <a:lstStyle/>
          <a:p>
            <a:endParaRPr/>
          </a:p>
        </p:txBody>
      </p:sp>
      <p:sp>
        <p:nvSpPr>
          <p:cNvPr id="181" name="object 181"/>
          <p:cNvSpPr/>
          <p:nvPr/>
        </p:nvSpPr>
        <p:spPr>
          <a:xfrm>
            <a:off x="6947407" y="3981958"/>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182" name="object 182"/>
          <p:cNvSpPr/>
          <p:nvPr/>
        </p:nvSpPr>
        <p:spPr>
          <a:xfrm>
            <a:off x="9674986" y="3671951"/>
            <a:ext cx="2987675" cy="0"/>
          </a:xfrm>
          <a:custGeom>
            <a:avLst/>
            <a:gdLst/>
            <a:ahLst/>
            <a:cxnLst/>
            <a:rect l="l" t="t" r="r" b="b"/>
            <a:pathLst>
              <a:path w="2987675">
                <a:moveTo>
                  <a:pt x="0" y="0"/>
                </a:moveTo>
                <a:lnTo>
                  <a:pt x="2987420" y="0"/>
                </a:lnTo>
              </a:path>
            </a:pathLst>
          </a:custGeom>
          <a:ln w="6730">
            <a:solidFill>
              <a:srgbClr val="EBEBEB"/>
            </a:solidFill>
          </a:ln>
        </p:spPr>
        <p:txBody>
          <a:bodyPr wrap="square" lIns="0" tIns="0" rIns="0" bIns="0" rtlCol="0"/>
          <a:lstStyle/>
          <a:p>
            <a:endParaRPr/>
          </a:p>
        </p:txBody>
      </p:sp>
      <p:sp>
        <p:nvSpPr>
          <p:cNvPr id="183" name="object 183"/>
          <p:cNvSpPr/>
          <p:nvPr/>
        </p:nvSpPr>
        <p:spPr>
          <a:xfrm>
            <a:off x="6947407" y="3671951"/>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184" name="object 184"/>
          <p:cNvSpPr/>
          <p:nvPr/>
        </p:nvSpPr>
        <p:spPr>
          <a:xfrm>
            <a:off x="9674986" y="3361944"/>
            <a:ext cx="2987675" cy="0"/>
          </a:xfrm>
          <a:custGeom>
            <a:avLst/>
            <a:gdLst/>
            <a:ahLst/>
            <a:cxnLst/>
            <a:rect l="l" t="t" r="r" b="b"/>
            <a:pathLst>
              <a:path w="2987675">
                <a:moveTo>
                  <a:pt x="0" y="0"/>
                </a:moveTo>
                <a:lnTo>
                  <a:pt x="2987420" y="0"/>
                </a:lnTo>
              </a:path>
            </a:pathLst>
          </a:custGeom>
          <a:ln w="6730">
            <a:solidFill>
              <a:srgbClr val="EBEBEB"/>
            </a:solidFill>
          </a:ln>
        </p:spPr>
        <p:txBody>
          <a:bodyPr wrap="square" lIns="0" tIns="0" rIns="0" bIns="0" rtlCol="0"/>
          <a:lstStyle/>
          <a:p>
            <a:endParaRPr/>
          </a:p>
        </p:txBody>
      </p:sp>
      <p:sp>
        <p:nvSpPr>
          <p:cNvPr id="185" name="object 185"/>
          <p:cNvSpPr/>
          <p:nvPr/>
        </p:nvSpPr>
        <p:spPr>
          <a:xfrm>
            <a:off x="6947407" y="3361944"/>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186" name="object 186"/>
          <p:cNvSpPr/>
          <p:nvPr/>
        </p:nvSpPr>
        <p:spPr>
          <a:xfrm>
            <a:off x="9674986" y="3051936"/>
            <a:ext cx="2987675" cy="0"/>
          </a:xfrm>
          <a:custGeom>
            <a:avLst/>
            <a:gdLst/>
            <a:ahLst/>
            <a:cxnLst/>
            <a:rect l="l" t="t" r="r" b="b"/>
            <a:pathLst>
              <a:path w="2987675">
                <a:moveTo>
                  <a:pt x="0" y="0"/>
                </a:moveTo>
                <a:lnTo>
                  <a:pt x="2987420" y="0"/>
                </a:lnTo>
              </a:path>
            </a:pathLst>
          </a:custGeom>
          <a:ln w="6730">
            <a:solidFill>
              <a:srgbClr val="EBEBEB"/>
            </a:solidFill>
          </a:ln>
        </p:spPr>
        <p:txBody>
          <a:bodyPr wrap="square" lIns="0" tIns="0" rIns="0" bIns="0" rtlCol="0"/>
          <a:lstStyle/>
          <a:p>
            <a:endParaRPr/>
          </a:p>
        </p:txBody>
      </p:sp>
      <p:sp>
        <p:nvSpPr>
          <p:cNvPr id="187" name="object 187"/>
          <p:cNvSpPr/>
          <p:nvPr/>
        </p:nvSpPr>
        <p:spPr>
          <a:xfrm>
            <a:off x="6947407" y="3051936"/>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188" name="object 188"/>
          <p:cNvSpPr/>
          <p:nvPr/>
        </p:nvSpPr>
        <p:spPr>
          <a:xfrm>
            <a:off x="9674986" y="2741929"/>
            <a:ext cx="2987675" cy="0"/>
          </a:xfrm>
          <a:custGeom>
            <a:avLst/>
            <a:gdLst/>
            <a:ahLst/>
            <a:cxnLst/>
            <a:rect l="l" t="t" r="r" b="b"/>
            <a:pathLst>
              <a:path w="2987675">
                <a:moveTo>
                  <a:pt x="0" y="0"/>
                </a:moveTo>
                <a:lnTo>
                  <a:pt x="2987420" y="0"/>
                </a:lnTo>
              </a:path>
            </a:pathLst>
          </a:custGeom>
          <a:ln w="6730">
            <a:solidFill>
              <a:srgbClr val="EBEBEB"/>
            </a:solidFill>
          </a:ln>
        </p:spPr>
        <p:txBody>
          <a:bodyPr wrap="square" lIns="0" tIns="0" rIns="0" bIns="0" rtlCol="0"/>
          <a:lstStyle/>
          <a:p>
            <a:endParaRPr/>
          </a:p>
        </p:txBody>
      </p:sp>
      <p:sp>
        <p:nvSpPr>
          <p:cNvPr id="189" name="object 189"/>
          <p:cNvSpPr/>
          <p:nvPr/>
        </p:nvSpPr>
        <p:spPr>
          <a:xfrm>
            <a:off x="6947407" y="2741929"/>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190" name="object 190"/>
          <p:cNvSpPr/>
          <p:nvPr/>
        </p:nvSpPr>
        <p:spPr>
          <a:xfrm>
            <a:off x="9674986" y="2431795"/>
            <a:ext cx="2987675" cy="0"/>
          </a:xfrm>
          <a:custGeom>
            <a:avLst/>
            <a:gdLst/>
            <a:ahLst/>
            <a:cxnLst/>
            <a:rect l="l" t="t" r="r" b="b"/>
            <a:pathLst>
              <a:path w="2987675">
                <a:moveTo>
                  <a:pt x="0" y="0"/>
                </a:moveTo>
                <a:lnTo>
                  <a:pt x="2987420" y="0"/>
                </a:lnTo>
              </a:path>
            </a:pathLst>
          </a:custGeom>
          <a:ln w="6730">
            <a:solidFill>
              <a:srgbClr val="EBEBEB"/>
            </a:solidFill>
          </a:ln>
        </p:spPr>
        <p:txBody>
          <a:bodyPr wrap="square" lIns="0" tIns="0" rIns="0" bIns="0" rtlCol="0"/>
          <a:lstStyle/>
          <a:p>
            <a:endParaRPr/>
          </a:p>
        </p:txBody>
      </p:sp>
      <p:sp>
        <p:nvSpPr>
          <p:cNvPr id="191" name="object 191"/>
          <p:cNvSpPr/>
          <p:nvPr/>
        </p:nvSpPr>
        <p:spPr>
          <a:xfrm>
            <a:off x="6947407" y="2431795"/>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192" name="object 192"/>
          <p:cNvSpPr/>
          <p:nvPr/>
        </p:nvSpPr>
        <p:spPr>
          <a:xfrm>
            <a:off x="9674986" y="2121789"/>
            <a:ext cx="2987675" cy="0"/>
          </a:xfrm>
          <a:custGeom>
            <a:avLst/>
            <a:gdLst/>
            <a:ahLst/>
            <a:cxnLst/>
            <a:rect l="l" t="t" r="r" b="b"/>
            <a:pathLst>
              <a:path w="2987675">
                <a:moveTo>
                  <a:pt x="0" y="0"/>
                </a:moveTo>
                <a:lnTo>
                  <a:pt x="2987420" y="0"/>
                </a:lnTo>
              </a:path>
            </a:pathLst>
          </a:custGeom>
          <a:ln w="6730">
            <a:solidFill>
              <a:srgbClr val="EBEBEB"/>
            </a:solidFill>
          </a:ln>
        </p:spPr>
        <p:txBody>
          <a:bodyPr wrap="square" lIns="0" tIns="0" rIns="0" bIns="0" rtlCol="0"/>
          <a:lstStyle/>
          <a:p>
            <a:endParaRPr/>
          </a:p>
        </p:txBody>
      </p:sp>
      <p:sp>
        <p:nvSpPr>
          <p:cNvPr id="193" name="object 193"/>
          <p:cNvSpPr/>
          <p:nvPr/>
        </p:nvSpPr>
        <p:spPr>
          <a:xfrm>
            <a:off x="6947407" y="2121789"/>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194" name="object 194"/>
          <p:cNvSpPr/>
          <p:nvPr/>
        </p:nvSpPr>
        <p:spPr>
          <a:xfrm>
            <a:off x="9674986" y="1811782"/>
            <a:ext cx="2987675" cy="0"/>
          </a:xfrm>
          <a:custGeom>
            <a:avLst/>
            <a:gdLst/>
            <a:ahLst/>
            <a:cxnLst/>
            <a:rect l="l" t="t" r="r" b="b"/>
            <a:pathLst>
              <a:path w="2987675">
                <a:moveTo>
                  <a:pt x="0" y="0"/>
                </a:moveTo>
                <a:lnTo>
                  <a:pt x="2987420" y="0"/>
                </a:lnTo>
              </a:path>
            </a:pathLst>
          </a:custGeom>
          <a:ln w="6730">
            <a:solidFill>
              <a:srgbClr val="EBEBEB"/>
            </a:solidFill>
          </a:ln>
        </p:spPr>
        <p:txBody>
          <a:bodyPr wrap="square" lIns="0" tIns="0" rIns="0" bIns="0" rtlCol="0"/>
          <a:lstStyle/>
          <a:p>
            <a:endParaRPr/>
          </a:p>
        </p:txBody>
      </p:sp>
      <p:sp>
        <p:nvSpPr>
          <p:cNvPr id="195" name="object 195"/>
          <p:cNvSpPr/>
          <p:nvPr/>
        </p:nvSpPr>
        <p:spPr>
          <a:xfrm>
            <a:off x="6947407" y="1811782"/>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196" name="object 196"/>
          <p:cNvSpPr/>
          <p:nvPr/>
        </p:nvSpPr>
        <p:spPr>
          <a:xfrm>
            <a:off x="9674986" y="1501775"/>
            <a:ext cx="2987675" cy="0"/>
          </a:xfrm>
          <a:custGeom>
            <a:avLst/>
            <a:gdLst/>
            <a:ahLst/>
            <a:cxnLst/>
            <a:rect l="l" t="t" r="r" b="b"/>
            <a:pathLst>
              <a:path w="2987675">
                <a:moveTo>
                  <a:pt x="0" y="0"/>
                </a:moveTo>
                <a:lnTo>
                  <a:pt x="2987420" y="0"/>
                </a:lnTo>
              </a:path>
            </a:pathLst>
          </a:custGeom>
          <a:ln w="6730">
            <a:solidFill>
              <a:srgbClr val="EBEBEB"/>
            </a:solidFill>
          </a:ln>
        </p:spPr>
        <p:txBody>
          <a:bodyPr wrap="square" lIns="0" tIns="0" rIns="0" bIns="0" rtlCol="0"/>
          <a:lstStyle/>
          <a:p>
            <a:endParaRPr/>
          </a:p>
        </p:txBody>
      </p:sp>
      <p:sp>
        <p:nvSpPr>
          <p:cNvPr id="197" name="object 197"/>
          <p:cNvSpPr/>
          <p:nvPr/>
        </p:nvSpPr>
        <p:spPr>
          <a:xfrm>
            <a:off x="6947407" y="1501775"/>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198" name="object 198"/>
          <p:cNvSpPr/>
          <p:nvPr/>
        </p:nvSpPr>
        <p:spPr>
          <a:xfrm>
            <a:off x="9674986" y="1191767"/>
            <a:ext cx="2987675" cy="0"/>
          </a:xfrm>
          <a:custGeom>
            <a:avLst/>
            <a:gdLst/>
            <a:ahLst/>
            <a:cxnLst/>
            <a:rect l="l" t="t" r="r" b="b"/>
            <a:pathLst>
              <a:path w="2987675">
                <a:moveTo>
                  <a:pt x="0" y="0"/>
                </a:moveTo>
                <a:lnTo>
                  <a:pt x="2987420" y="0"/>
                </a:lnTo>
              </a:path>
            </a:pathLst>
          </a:custGeom>
          <a:ln w="6730">
            <a:solidFill>
              <a:srgbClr val="EBEBEB"/>
            </a:solidFill>
          </a:ln>
        </p:spPr>
        <p:txBody>
          <a:bodyPr wrap="square" lIns="0" tIns="0" rIns="0" bIns="0" rtlCol="0"/>
          <a:lstStyle/>
          <a:p>
            <a:endParaRPr/>
          </a:p>
        </p:txBody>
      </p:sp>
      <p:sp>
        <p:nvSpPr>
          <p:cNvPr id="199" name="object 199"/>
          <p:cNvSpPr/>
          <p:nvPr/>
        </p:nvSpPr>
        <p:spPr>
          <a:xfrm>
            <a:off x="6947407" y="1191767"/>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200" name="object 200"/>
          <p:cNvSpPr/>
          <p:nvPr/>
        </p:nvSpPr>
        <p:spPr>
          <a:xfrm>
            <a:off x="6947407" y="881761"/>
            <a:ext cx="5715000" cy="0"/>
          </a:xfrm>
          <a:custGeom>
            <a:avLst/>
            <a:gdLst/>
            <a:ahLst/>
            <a:cxnLst/>
            <a:rect l="l" t="t" r="r" b="b"/>
            <a:pathLst>
              <a:path w="5715000">
                <a:moveTo>
                  <a:pt x="0" y="0"/>
                </a:moveTo>
                <a:lnTo>
                  <a:pt x="5715000" y="0"/>
                </a:lnTo>
              </a:path>
            </a:pathLst>
          </a:custGeom>
          <a:ln w="6731">
            <a:solidFill>
              <a:srgbClr val="EBEBEB"/>
            </a:solidFill>
          </a:ln>
        </p:spPr>
        <p:txBody>
          <a:bodyPr wrap="square" lIns="0" tIns="0" rIns="0" bIns="0" rtlCol="0"/>
          <a:lstStyle/>
          <a:p>
            <a:endParaRPr/>
          </a:p>
        </p:txBody>
      </p:sp>
      <p:sp>
        <p:nvSpPr>
          <p:cNvPr id="201" name="object 201"/>
          <p:cNvSpPr/>
          <p:nvPr/>
        </p:nvSpPr>
        <p:spPr>
          <a:xfrm>
            <a:off x="6947407" y="6926960"/>
            <a:ext cx="5715000" cy="0"/>
          </a:xfrm>
          <a:custGeom>
            <a:avLst/>
            <a:gdLst/>
            <a:ahLst/>
            <a:cxnLst/>
            <a:rect l="l" t="t" r="r" b="b"/>
            <a:pathLst>
              <a:path w="5715000">
                <a:moveTo>
                  <a:pt x="0" y="0"/>
                </a:moveTo>
                <a:lnTo>
                  <a:pt x="5715000" y="0"/>
                </a:lnTo>
              </a:path>
            </a:pathLst>
          </a:custGeom>
          <a:ln w="13589">
            <a:solidFill>
              <a:srgbClr val="EBEBEB"/>
            </a:solidFill>
          </a:ln>
        </p:spPr>
        <p:txBody>
          <a:bodyPr wrap="square" lIns="0" tIns="0" rIns="0" bIns="0" rtlCol="0"/>
          <a:lstStyle/>
          <a:p>
            <a:endParaRPr/>
          </a:p>
        </p:txBody>
      </p:sp>
      <p:sp>
        <p:nvSpPr>
          <p:cNvPr id="202" name="object 202"/>
          <p:cNvSpPr/>
          <p:nvPr/>
        </p:nvSpPr>
        <p:spPr>
          <a:xfrm>
            <a:off x="12272771" y="6616954"/>
            <a:ext cx="389890" cy="0"/>
          </a:xfrm>
          <a:custGeom>
            <a:avLst/>
            <a:gdLst/>
            <a:ahLst/>
            <a:cxnLst/>
            <a:rect l="l" t="t" r="r" b="b"/>
            <a:pathLst>
              <a:path w="389890">
                <a:moveTo>
                  <a:pt x="0" y="0"/>
                </a:moveTo>
                <a:lnTo>
                  <a:pt x="389635" y="0"/>
                </a:lnTo>
              </a:path>
            </a:pathLst>
          </a:custGeom>
          <a:ln w="13588">
            <a:solidFill>
              <a:srgbClr val="EBEBEB"/>
            </a:solidFill>
          </a:ln>
        </p:spPr>
        <p:txBody>
          <a:bodyPr wrap="square" lIns="0" tIns="0" rIns="0" bIns="0" rtlCol="0"/>
          <a:lstStyle/>
          <a:p>
            <a:endParaRPr/>
          </a:p>
        </p:txBody>
      </p:sp>
      <p:sp>
        <p:nvSpPr>
          <p:cNvPr id="203" name="object 203"/>
          <p:cNvSpPr/>
          <p:nvPr/>
        </p:nvSpPr>
        <p:spPr>
          <a:xfrm>
            <a:off x="9674986" y="6616954"/>
            <a:ext cx="260350" cy="0"/>
          </a:xfrm>
          <a:custGeom>
            <a:avLst/>
            <a:gdLst/>
            <a:ahLst/>
            <a:cxnLst/>
            <a:rect l="l" t="t" r="r" b="b"/>
            <a:pathLst>
              <a:path w="260350">
                <a:moveTo>
                  <a:pt x="0" y="0"/>
                </a:moveTo>
                <a:lnTo>
                  <a:pt x="259841" y="0"/>
                </a:lnTo>
              </a:path>
            </a:pathLst>
          </a:custGeom>
          <a:ln w="13588">
            <a:solidFill>
              <a:srgbClr val="EBEBEB"/>
            </a:solidFill>
          </a:ln>
        </p:spPr>
        <p:txBody>
          <a:bodyPr wrap="square" lIns="0" tIns="0" rIns="0" bIns="0" rtlCol="0"/>
          <a:lstStyle/>
          <a:p>
            <a:endParaRPr/>
          </a:p>
        </p:txBody>
      </p:sp>
      <p:sp>
        <p:nvSpPr>
          <p:cNvPr id="204" name="object 204"/>
          <p:cNvSpPr/>
          <p:nvPr/>
        </p:nvSpPr>
        <p:spPr>
          <a:xfrm>
            <a:off x="6947407" y="6616954"/>
            <a:ext cx="389890" cy="0"/>
          </a:xfrm>
          <a:custGeom>
            <a:avLst/>
            <a:gdLst/>
            <a:ahLst/>
            <a:cxnLst/>
            <a:rect l="l" t="t" r="r" b="b"/>
            <a:pathLst>
              <a:path w="389890">
                <a:moveTo>
                  <a:pt x="0" y="0"/>
                </a:moveTo>
                <a:lnTo>
                  <a:pt x="389636" y="0"/>
                </a:lnTo>
              </a:path>
            </a:pathLst>
          </a:custGeom>
          <a:ln w="13588">
            <a:solidFill>
              <a:srgbClr val="EBEBEB"/>
            </a:solidFill>
          </a:ln>
        </p:spPr>
        <p:txBody>
          <a:bodyPr wrap="square" lIns="0" tIns="0" rIns="0" bIns="0" rtlCol="0"/>
          <a:lstStyle/>
          <a:p>
            <a:endParaRPr/>
          </a:p>
        </p:txBody>
      </p:sp>
      <p:sp>
        <p:nvSpPr>
          <p:cNvPr id="205" name="object 205"/>
          <p:cNvSpPr/>
          <p:nvPr/>
        </p:nvSpPr>
        <p:spPr>
          <a:xfrm>
            <a:off x="12272771" y="6306946"/>
            <a:ext cx="389890" cy="0"/>
          </a:xfrm>
          <a:custGeom>
            <a:avLst/>
            <a:gdLst/>
            <a:ahLst/>
            <a:cxnLst/>
            <a:rect l="l" t="t" r="r" b="b"/>
            <a:pathLst>
              <a:path w="389890">
                <a:moveTo>
                  <a:pt x="0" y="0"/>
                </a:moveTo>
                <a:lnTo>
                  <a:pt x="389635" y="0"/>
                </a:lnTo>
              </a:path>
            </a:pathLst>
          </a:custGeom>
          <a:ln w="13588">
            <a:solidFill>
              <a:srgbClr val="EBEBEB"/>
            </a:solidFill>
          </a:ln>
        </p:spPr>
        <p:txBody>
          <a:bodyPr wrap="square" lIns="0" tIns="0" rIns="0" bIns="0" rtlCol="0"/>
          <a:lstStyle/>
          <a:p>
            <a:endParaRPr/>
          </a:p>
        </p:txBody>
      </p:sp>
      <p:sp>
        <p:nvSpPr>
          <p:cNvPr id="206" name="object 206"/>
          <p:cNvSpPr/>
          <p:nvPr/>
        </p:nvSpPr>
        <p:spPr>
          <a:xfrm>
            <a:off x="9674986" y="6306946"/>
            <a:ext cx="260350" cy="0"/>
          </a:xfrm>
          <a:custGeom>
            <a:avLst/>
            <a:gdLst/>
            <a:ahLst/>
            <a:cxnLst/>
            <a:rect l="l" t="t" r="r" b="b"/>
            <a:pathLst>
              <a:path w="260350">
                <a:moveTo>
                  <a:pt x="0" y="0"/>
                </a:moveTo>
                <a:lnTo>
                  <a:pt x="259841" y="0"/>
                </a:lnTo>
              </a:path>
            </a:pathLst>
          </a:custGeom>
          <a:ln w="13588">
            <a:solidFill>
              <a:srgbClr val="EBEBEB"/>
            </a:solidFill>
          </a:ln>
        </p:spPr>
        <p:txBody>
          <a:bodyPr wrap="square" lIns="0" tIns="0" rIns="0" bIns="0" rtlCol="0"/>
          <a:lstStyle/>
          <a:p>
            <a:endParaRPr/>
          </a:p>
        </p:txBody>
      </p:sp>
      <p:sp>
        <p:nvSpPr>
          <p:cNvPr id="207" name="object 207"/>
          <p:cNvSpPr/>
          <p:nvPr/>
        </p:nvSpPr>
        <p:spPr>
          <a:xfrm>
            <a:off x="6947407" y="6306946"/>
            <a:ext cx="389890" cy="0"/>
          </a:xfrm>
          <a:custGeom>
            <a:avLst/>
            <a:gdLst/>
            <a:ahLst/>
            <a:cxnLst/>
            <a:rect l="l" t="t" r="r" b="b"/>
            <a:pathLst>
              <a:path w="389890">
                <a:moveTo>
                  <a:pt x="0" y="0"/>
                </a:moveTo>
                <a:lnTo>
                  <a:pt x="389636" y="0"/>
                </a:lnTo>
              </a:path>
            </a:pathLst>
          </a:custGeom>
          <a:ln w="13588">
            <a:solidFill>
              <a:srgbClr val="EBEBEB"/>
            </a:solidFill>
          </a:ln>
        </p:spPr>
        <p:txBody>
          <a:bodyPr wrap="square" lIns="0" tIns="0" rIns="0" bIns="0" rtlCol="0"/>
          <a:lstStyle/>
          <a:p>
            <a:endParaRPr/>
          </a:p>
        </p:txBody>
      </p:sp>
      <p:sp>
        <p:nvSpPr>
          <p:cNvPr id="208" name="object 208"/>
          <p:cNvSpPr/>
          <p:nvPr/>
        </p:nvSpPr>
        <p:spPr>
          <a:xfrm>
            <a:off x="12272771" y="5996940"/>
            <a:ext cx="389890" cy="0"/>
          </a:xfrm>
          <a:custGeom>
            <a:avLst/>
            <a:gdLst/>
            <a:ahLst/>
            <a:cxnLst/>
            <a:rect l="l" t="t" r="r" b="b"/>
            <a:pathLst>
              <a:path w="389890">
                <a:moveTo>
                  <a:pt x="0" y="0"/>
                </a:moveTo>
                <a:lnTo>
                  <a:pt x="389635" y="0"/>
                </a:lnTo>
              </a:path>
            </a:pathLst>
          </a:custGeom>
          <a:ln w="13588">
            <a:solidFill>
              <a:srgbClr val="EBEBEB"/>
            </a:solidFill>
          </a:ln>
        </p:spPr>
        <p:txBody>
          <a:bodyPr wrap="square" lIns="0" tIns="0" rIns="0" bIns="0" rtlCol="0"/>
          <a:lstStyle/>
          <a:p>
            <a:endParaRPr/>
          </a:p>
        </p:txBody>
      </p:sp>
      <p:sp>
        <p:nvSpPr>
          <p:cNvPr id="209" name="object 209"/>
          <p:cNvSpPr/>
          <p:nvPr/>
        </p:nvSpPr>
        <p:spPr>
          <a:xfrm>
            <a:off x="9674986" y="5996940"/>
            <a:ext cx="260350" cy="0"/>
          </a:xfrm>
          <a:custGeom>
            <a:avLst/>
            <a:gdLst/>
            <a:ahLst/>
            <a:cxnLst/>
            <a:rect l="l" t="t" r="r" b="b"/>
            <a:pathLst>
              <a:path w="260350">
                <a:moveTo>
                  <a:pt x="0" y="0"/>
                </a:moveTo>
                <a:lnTo>
                  <a:pt x="259841" y="0"/>
                </a:lnTo>
              </a:path>
            </a:pathLst>
          </a:custGeom>
          <a:ln w="13588">
            <a:solidFill>
              <a:srgbClr val="EBEBEB"/>
            </a:solidFill>
          </a:ln>
        </p:spPr>
        <p:txBody>
          <a:bodyPr wrap="square" lIns="0" tIns="0" rIns="0" bIns="0" rtlCol="0"/>
          <a:lstStyle/>
          <a:p>
            <a:endParaRPr/>
          </a:p>
        </p:txBody>
      </p:sp>
      <p:sp>
        <p:nvSpPr>
          <p:cNvPr id="210" name="object 210"/>
          <p:cNvSpPr/>
          <p:nvPr/>
        </p:nvSpPr>
        <p:spPr>
          <a:xfrm>
            <a:off x="6947407" y="5996940"/>
            <a:ext cx="389890" cy="0"/>
          </a:xfrm>
          <a:custGeom>
            <a:avLst/>
            <a:gdLst/>
            <a:ahLst/>
            <a:cxnLst/>
            <a:rect l="l" t="t" r="r" b="b"/>
            <a:pathLst>
              <a:path w="389890">
                <a:moveTo>
                  <a:pt x="0" y="0"/>
                </a:moveTo>
                <a:lnTo>
                  <a:pt x="389636" y="0"/>
                </a:lnTo>
              </a:path>
            </a:pathLst>
          </a:custGeom>
          <a:ln w="13588">
            <a:solidFill>
              <a:srgbClr val="EBEBEB"/>
            </a:solidFill>
          </a:ln>
        </p:spPr>
        <p:txBody>
          <a:bodyPr wrap="square" lIns="0" tIns="0" rIns="0" bIns="0" rtlCol="0"/>
          <a:lstStyle/>
          <a:p>
            <a:endParaRPr/>
          </a:p>
        </p:txBody>
      </p:sp>
      <p:sp>
        <p:nvSpPr>
          <p:cNvPr id="211" name="object 211"/>
          <p:cNvSpPr/>
          <p:nvPr/>
        </p:nvSpPr>
        <p:spPr>
          <a:xfrm>
            <a:off x="12272771" y="5686933"/>
            <a:ext cx="389890" cy="0"/>
          </a:xfrm>
          <a:custGeom>
            <a:avLst/>
            <a:gdLst/>
            <a:ahLst/>
            <a:cxnLst/>
            <a:rect l="l" t="t" r="r" b="b"/>
            <a:pathLst>
              <a:path w="389890">
                <a:moveTo>
                  <a:pt x="0" y="0"/>
                </a:moveTo>
                <a:lnTo>
                  <a:pt x="389635" y="0"/>
                </a:lnTo>
              </a:path>
            </a:pathLst>
          </a:custGeom>
          <a:ln w="13588">
            <a:solidFill>
              <a:srgbClr val="EBEBEB"/>
            </a:solidFill>
          </a:ln>
        </p:spPr>
        <p:txBody>
          <a:bodyPr wrap="square" lIns="0" tIns="0" rIns="0" bIns="0" rtlCol="0"/>
          <a:lstStyle/>
          <a:p>
            <a:endParaRPr/>
          </a:p>
        </p:txBody>
      </p:sp>
      <p:sp>
        <p:nvSpPr>
          <p:cNvPr id="212" name="object 212"/>
          <p:cNvSpPr/>
          <p:nvPr/>
        </p:nvSpPr>
        <p:spPr>
          <a:xfrm>
            <a:off x="9674986" y="5686933"/>
            <a:ext cx="260350" cy="0"/>
          </a:xfrm>
          <a:custGeom>
            <a:avLst/>
            <a:gdLst/>
            <a:ahLst/>
            <a:cxnLst/>
            <a:rect l="l" t="t" r="r" b="b"/>
            <a:pathLst>
              <a:path w="260350">
                <a:moveTo>
                  <a:pt x="0" y="0"/>
                </a:moveTo>
                <a:lnTo>
                  <a:pt x="259841" y="0"/>
                </a:lnTo>
              </a:path>
            </a:pathLst>
          </a:custGeom>
          <a:ln w="13588">
            <a:solidFill>
              <a:srgbClr val="EBEBEB"/>
            </a:solidFill>
          </a:ln>
        </p:spPr>
        <p:txBody>
          <a:bodyPr wrap="square" lIns="0" tIns="0" rIns="0" bIns="0" rtlCol="0"/>
          <a:lstStyle/>
          <a:p>
            <a:endParaRPr/>
          </a:p>
        </p:txBody>
      </p:sp>
      <p:sp>
        <p:nvSpPr>
          <p:cNvPr id="213" name="object 213"/>
          <p:cNvSpPr/>
          <p:nvPr/>
        </p:nvSpPr>
        <p:spPr>
          <a:xfrm>
            <a:off x="6947407" y="5686933"/>
            <a:ext cx="389890" cy="0"/>
          </a:xfrm>
          <a:custGeom>
            <a:avLst/>
            <a:gdLst/>
            <a:ahLst/>
            <a:cxnLst/>
            <a:rect l="l" t="t" r="r" b="b"/>
            <a:pathLst>
              <a:path w="389890">
                <a:moveTo>
                  <a:pt x="0" y="0"/>
                </a:moveTo>
                <a:lnTo>
                  <a:pt x="389636" y="0"/>
                </a:lnTo>
              </a:path>
            </a:pathLst>
          </a:custGeom>
          <a:ln w="13588">
            <a:solidFill>
              <a:srgbClr val="EBEBEB"/>
            </a:solidFill>
          </a:ln>
        </p:spPr>
        <p:txBody>
          <a:bodyPr wrap="square" lIns="0" tIns="0" rIns="0" bIns="0" rtlCol="0"/>
          <a:lstStyle/>
          <a:p>
            <a:endParaRPr/>
          </a:p>
        </p:txBody>
      </p:sp>
      <p:sp>
        <p:nvSpPr>
          <p:cNvPr id="214" name="object 214"/>
          <p:cNvSpPr/>
          <p:nvPr/>
        </p:nvSpPr>
        <p:spPr>
          <a:xfrm>
            <a:off x="12272771" y="5376926"/>
            <a:ext cx="389890" cy="0"/>
          </a:xfrm>
          <a:custGeom>
            <a:avLst/>
            <a:gdLst/>
            <a:ahLst/>
            <a:cxnLst/>
            <a:rect l="l" t="t" r="r" b="b"/>
            <a:pathLst>
              <a:path w="389890">
                <a:moveTo>
                  <a:pt x="0" y="0"/>
                </a:moveTo>
                <a:lnTo>
                  <a:pt x="389635" y="0"/>
                </a:lnTo>
              </a:path>
            </a:pathLst>
          </a:custGeom>
          <a:ln w="13588">
            <a:solidFill>
              <a:srgbClr val="EBEBEB"/>
            </a:solidFill>
          </a:ln>
        </p:spPr>
        <p:txBody>
          <a:bodyPr wrap="square" lIns="0" tIns="0" rIns="0" bIns="0" rtlCol="0"/>
          <a:lstStyle/>
          <a:p>
            <a:endParaRPr/>
          </a:p>
        </p:txBody>
      </p:sp>
      <p:sp>
        <p:nvSpPr>
          <p:cNvPr id="215" name="object 215"/>
          <p:cNvSpPr/>
          <p:nvPr/>
        </p:nvSpPr>
        <p:spPr>
          <a:xfrm>
            <a:off x="9674986" y="5376926"/>
            <a:ext cx="260350" cy="0"/>
          </a:xfrm>
          <a:custGeom>
            <a:avLst/>
            <a:gdLst/>
            <a:ahLst/>
            <a:cxnLst/>
            <a:rect l="l" t="t" r="r" b="b"/>
            <a:pathLst>
              <a:path w="260350">
                <a:moveTo>
                  <a:pt x="0" y="0"/>
                </a:moveTo>
                <a:lnTo>
                  <a:pt x="259841" y="0"/>
                </a:lnTo>
              </a:path>
            </a:pathLst>
          </a:custGeom>
          <a:ln w="13588">
            <a:solidFill>
              <a:srgbClr val="EBEBEB"/>
            </a:solidFill>
          </a:ln>
        </p:spPr>
        <p:txBody>
          <a:bodyPr wrap="square" lIns="0" tIns="0" rIns="0" bIns="0" rtlCol="0"/>
          <a:lstStyle/>
          <a:p>
            <a:endParaRPr/>
          </a:p>
        </p:txBody>
      </p:sp>
      <p:sp>
        <p:nvSpPr>
          <p:cNvPr id="216" name="object 216"/>
          <p:cNvSpPr/>
          <p:nvPr/>
        </p:nvSpPr>
        <p:spPr>
          <a:xfrm>
            <a:off x="6947407" y="5376926"/>
            <a:ext cx="389890" cy="0"/>
          </a:xfrm>
          <a:custGeom>
            <a:avLst/>
            <a:gdLst/>
            <a:ahLst/>
            <a:cxnLst/>
            <a:rect l="l" t="t" r="r" b="b"/>
            <a:pathLst>
              <a:path w="389890">
                <a:moveTo>
                  <a:pt x="0" y="0"/>
                </a:moveTo>
                <a:lnTo>
                  <a:pt x="389636" y="0"/>
                </a:lnTo>
              </a:path>
            </a:pathLst>
          </a:custGeom>
          <a:ln w="13588">
            <a:solidFill>
              <a:srgbClr val="EBEBEB"/>
            </a:solidFill>
          </a:ln>
        </p:spPr>
        <p:txBody>
          <a:bodyPr wrap="square" lIns="0" tIns="0" rIns="0" bIns="0" rtlCol="0"/>
          <a:lstStyle/>
          <a:p>
            <a:endParaRPr/>
          </a:p>
        </p:txBody>
      </p:sp>
      <p:sp>
        <p:nvSpPr>
          <p:cNvPr id="217" name="object 217"/>
          <p:cNvSpPr/>
          <p:nvPr/>
        </p:nvSpPr>
        <p:spPr>
          <a:xfrm>
            <a:off x="12272771" y="5066919"/>
            <a:ext cx="389890" cy="0"/>
          </a:xfrm>
          <a:custGeom>
            <a:avLst/>
            <a:gdLst/>
            <a:ahLst/>
            <a:cxnLst/>
            <a:rect l="l" t="t" r="r" b="b"/>
            <a:pathLst>
              <a:path w="389890">
                <a:moveTo>
                  <a:pt x="0" y="0"/>
                </a:moveTo>
                <a:lnTo>
                  <a:pt x="389635" y="0"/>
                </a:lnTo>
              </a:path>
            </a:pathLst>
          </a:custGeom>
          <a:ln w="13588">
            <a:solidFill>
              <a:srgbClr val="EBEBEB"/>
            </a:solidFill>
          </a:ln>
        </p:spPr>
        <p:txBody>
          <a:bodyPr wrap="square" lIns="0" tIns="0" rIns="0" bIns="0" rtlCol="0"/>
          <a:lstStyle/>
          <a:p>
            <a:endParaRPr/>
          </a:p>
        </p:txBody>
      </p:sp>
      <p:sp>
        <p:nvSpPr>
          <p:cNvPr id="218" name="object 218"/>
          <p:cNvSpPr/>
          <p:nvPr/>
        </p:nvSpPr>
        <p:spPr>
          <a:xfrm>
            <a:off x="9674986" y="5066919"/>
            <a:ext cx="260350" cy="0"/>
          </a:xfrm>
          <a:custGeom>
            <a:avLst/>
            <a:gdLst/>
            <a:ahLst/>
            <a:cxnLst/>
            <a:rect l="l" t="t" r="r" b="b"/>
            <a:pathLst>
              <a:path w="260350">
                <a:moveTo>
                  <a:pt x="0" y="0"/>
                </a:moveTo>
                <a:lnTo>
                  <a:pt x="259841" y="0"/>
                </a:lnTo>
              </a:path>
            </a:pathLst>
          </a:custGeom>
          <a:ln w="13588">
            <a:solidFill>
              <a:srgbClr val="EBEBEB"/>
            </a:solidFill>
          </a:ln>
        </p:spPr>
        <p:txBody>
          <a:bodyPr wrap="square" lIns="0" tIns="0" rIns="0" bIns="0" rtlCol="0"/>
          <a:lstStyle/>
          <a:p>
            <a:endParaRPr/>
          </a:p>
        </p:txBody>
      </p:sp>
      <p:sp>
        <p:nvSpPr>
          <p:cNvPr id="219" name="object 219"/>
          <p:cNvSpPr/>
          <p:nvPr/>
        </p:nvSpPr>
        <p:spPr>
          <a:xfrm>
            <a:off x="6947407" y="5066919"/>
            <a:ext cx="389890" cy="0"/>
          </a:xfrm>
          <a:custGeom>
            <a:avLst/>
            <a:gdLst/>
            <a:ahLst/>
            <a:cxnLst/>
            <a:rect l="l" t="t" r="r" b="b"/>
            <a:pathLst>
              <a:path w="389890">
                <a:moveTo>
                  <a:pt x="0" y="0"/>
                </a:moveTo>
                <a:lnTo>
                  <a:pt x="389636" y="0"/>
                </a:lnTo>
              </a:path>
            </a:pathLst>
          </a:custGeom>
          <a:ln w="13588">
            <a:solidFill>
              <a:srgbClr val="EBEBEB"/>
            </a:solidFill>
          </a:ln>
        </p:spPr>
        <p:txBody>
          <a:bodyPr wrap="square" lIns="0" tIns="0" rIns="0" bIns="0" rtlCol="0"/>
          <a:lstStyle/>
          <a:p>
            <a:endParaRPr/>
          </a:p>
        </p:txBody>
      </p:sp>
      <p:sp>
        <p:nvSpPr>
          <p:cNvPr id="220" name="object 220"/>
          <p:cNvSpPr/>
          <p:nvPr/>
        </p:nvSpPr>
        <p:spPr>
          <a:xfrm>
            <a:off x="12272771" y="4756911"/>
            <a:ext cx="389890" cy="0"/>
          </a:xfrm>
          <a:custGeom>
            <a:avLst/>
            <a:gdLst/>
            <a:ahLst/>
            <a:cxnLst/>
            <a:rect l="l" t="t" r="r" b="b"/>
            <a:pathLst>
              <a:path w="389890">
                <a:moveTo>
                  <a:pt x="0" y="0"/>
                </a:moveTo>
                <a:lnTo>
                  <a:pt x="389635" y="0"/>
                </a:lnTo>
              </a:path>
            </a:pathLst>
          </a:custGeom>
          <a:ln w="13588">
            <a:solidFill>
              <a:srgbClr val="EBEBEB"/>
            </a:solidFill>
          </a:ln>
        </p:spPr>
        <p:txBody>
          <a:bodyPr wrap="square" lIns="0" tIns="0" rIns="0" bIns="0" rtlCol="0"/>
          <a:lstStyle/>
          <a:p>
            <a:endParaRPr/>
          </a:p>
        </p:txBody>
      </p:sp>
      <p:sp>
        <p:nvSpPr>
          <p:cNvPr id="221" name="object 221"/>
          <p:cNvSpPr/>
          <p:nvPr/>
        </p:nvSpPr>
        <p:spPr>
          <a:xfrm>
            <a:off x="9674986" y="4756911"/>
            <a:ext cx="260350" cy="0"/>
          </a:xfrm>
          <a:custGeom>
            <a:avLst/>
            <a:gdLst/>
            <a:ahLst/>
            <a:cxnLst/>
            <a:rect l="l" t="t" r="r" b="b"/>
            <a:pathLst>
              <a:path w="260350">
                <a:moveTo>
                  <a:pt x="0" y="0"/>
                </a:moveTo>
                <a:lnTo>
                  <a:pt x="259841" y="0"/>
                </a:lnTo>
              </a:path>
            </a:pathLst>
          </a:custGeom>
          <a:ln w="13588">
            <a:solidFill>
              <a:srgbClr val="EBEBEB"/>
            </a:solidFill>
          </a:ln>
        </p:spPr>
        <p:txBody>
          <a:bodyPr wrap="square" lIns="0" tIns="0" rIns="0" bIns="0" rtlCol="0"/>
          <a:lstStyle/>
          <a:p>
            <a:endParaRPr/>
          </a:p>
        </p:txBody>
      </p:sp>
      <p:sp>
        <p:nvSpPr>
          <p:cNvPr id="222" name="object 222"/>
          <p:cNvSpPr/>
          <p:nvPr/>
        </p:nvSpPr>
        <p:spPr>
          <a:xfrm>
            <a:off x="6947407" y="4756911"/>
            <a:ext cx="389890" cy="0"/>
          </a:xfrm>
          <a:custGeom>
            <a:avLst/>
            <a:gdLst/>
            <a:ahLst/>
            <a:cxnLst/>
            <a:rect l="l" t="t" r="r" b="b"/>
            <a:pathLst>
              <a:path w="389890">
                <a:moveTo>
                  <a:pt x="0" y="0"/>
                </a:moveTo>
                <a:lnTo>
                  <a:pt x="389636" y="0"/>
                </a:lnTo>
              </a:path>
            </a:pathLst>
          </a:custGeom>
          <a:ln w="13588">
            <a:solidFill>
              <a:srgbClr val="EBEBEB"/>
            </a:solidFill>
          </a:ln>
        </p:spPr>
        <p:txBody>
          <a:bodyPr wrap="square" lIns="0" tIns="0" rIns="0" bIns="0" rtlCol="0"/>
          <a:lstStyle/>
          <a:p>
            <a:endParaRPr/>
          </a:p>
        </p:txBody>
      </p:sp>
      <p:sp>
        <p:nvSpPr>
          <p:cNvPr id="223" name="object 223"/>
          <p:cNvSpPr/>
          <p:nvPr/>
        </p:nvSpPr>
        <p:spPr>
          <a:xfrm>
            <a:off x="12272771" y="4446904"/>
            <a:ext cx="389890" cy="0"/>
          </a:xfrm>
          <a:custGeom>
            <a:avLst/>
            <a:gdLst/>
            <a:ahLst/>
            <a:cxnLst/>
            <a:rect l="l" t="t" r="r" b="b"/>
            <a:pathLst>
              <a:path w="389890">
                <a:moveTo>
                  <a:pt x="0" y="0"/>
                </a:moveTo>
                <a:lnTo>
                  <a:pt x="389635" y="0"/>
                </a:lnTo>
              </a:path>
            </a:pathLst>
          </a:custGeom>
          <a:ln w="13589">
            <a:solidFill>
              <a:srgbClr val="EBEBEB"/>
            </a:solidFill>
          </a:ln>
        </p:spPr>
        <p:txBody>
          <a:bodyPr wrap="square" lIns="0" tIns="0" rIns="0" bIns="0" rtlCol="0"/>
          <a:lstStyle/>
          <a:p>
            <a:endParaRPr/>
          </a:p>
        </p:txBody>
      </p:sp>
      <p:sp>
        <p:nvSpPr>
          <p:cNvPr id="224" name="object 224"/>
          <p:cNvSpPr/>
          <p:nvPr/>
        </p:nvSpPr>
        <p:spPr>
          <a:xfrm>
            <a:off x="9674986" y="4446904"/>
            <a:ext cx="260350" cy="0"/>
          </a:xfrm>
          <a:custGeom>
            <a:avLst/>
            <a:gdLst/>
            <a:ahLst/>
            <a:cxnLst/>
            <a:rect l="l" t="t" r="r" b="b"/>
            <a:pathLst>
              <a:path w="260350">
                <a:moveTo>
                  <a:pt x="0" y="0"/>
                </a:moveTo>
                <a:lnTo>
                  <a:pt x="259841" y="0"/>
                </a:lnTo>
              </a:path>
            </a:pathLst>
          </a:custGeom>
          <a:ln w="13589">
            <a:solidFill>
              <a:srgbClr val="EBEBEB"/>
            </a:solidFill>
          </a:ln>
        </p:spPr>
        <p:txBody>
          <a:bodyPr wrap="square" lIns="0" tIns="0" rIns="0" bIns="0" rtlCol="0"/>
          <a:lstStyle/>
          <a:p>
            <a:endParaRPr/>
          </a:p>
        </p:txBody>
      </p:sp>
      <p:sp>
        <p:nvSpPr>
          <p:cNvPr id="225" name="object 225"/>
          <p:cNvSpPr/>
          <p:nvPr/>
        </p:nvSpPr>
        <p:spPr>
          <a:xfrm>
            <a:off x="6947407" y="4446904"/>
            <a:ext cx="389890" cy="0"/>
          </a:xfrm>
          <a:custGeom>
            <a:avLst/>
            <a:gdLst/>
            <a:ahLst/>
            <a:cxnLst/>
            <a:rect l="l" t="t" r="r" b="b"/>
            <a:pathLst>
              <a:path w="389890">
                <a:moveTo>
                  <a:pt x="0" y="0"/>
                </a:moveTo>
                <a:lnTo>
                  <a:pt x="389636" y="0"/>
                </a:lnTo>
              </a:path>
            </a:pathLst>
          </a:custGeom>
          <a:ln w="13589">
            <a:solidFill>
              <a:srgbClr val="EBEBEB"/>
            </a:solidFill>
          </a:ln>
        </p:spPr>
        <p:txBody>
          <a:bodyPr wrap="square" lIns="0" tIns="0" rIns="0" bIns="0" rtlCol="0"/>
          <a:lstStyle/>
          <a:p>
            <a:endParaRPr/>
          </a:p>
        </p:txBody>
      </p:sp>
      <p:sp>
        <p:nvSpPr>
          <p:cNvPr id="226" name="object 226"/>
          <p:cNvSpPr/>
          <p:nvPr/>
        </p:nvSpPr>
        <p:spPr>
          <a:xfrm>
            <a:off x="12272771" y="4136897"/>
            <a:ext cx="389890" cy="0"/>
          </a:xfrm>
          <a:custGeom>
            <a:avLst/>
            <a:gdLst/>
            <a:ahLst/>
            <a:cxnLst/>
            <a:rect l="l" t="t" r="r" b="b"/>
            <a:pathLst>
              <a:path w="389890">
                <a:moveTo>
                  <a:pt x="0" y="0"/>
                </a:moveTo>
                <a:lnTo>
                  <a:pt x="389635" y="0"/>
                </a:lnTo>
              </a:path>
            </a:pathLst>
          </a:custGeom>
          <a:ln w="13589">
            <a:solidFill>
              <a:srgbClr val="EBEBEB"/>
            </a:solidFill>
          </a:ln>
        </p:spPr>
        <p:txBody>
          <a:bodyPr wrap="square" lIns="0" tIns="0" rIns="0" bIns="0" rtlCol="0"/>
          <a:lstStyle/>
          <a:p>
            <a:endParaRPr/>
          </a:p>
        </p:txBody>
      </p:sp>
      <p:sp>
        <p:nvSpPr>
          <p:cNvPr id="227" name="object 227"/>
          <p:cNvSpPr/>
          <p:nvPr/>
        </p:nvSpPr>
        <p:spPr>
          <a:xfrm>
            <a:off x="9674986" y="4136897"/>
            <a:ext cx="260350" cy="0"/>
          </a:xfrm>
          <a:custGeom>
            <a:avLst/>
            <a:gdLst/>
            <a:ahLst/>
            <a:cxnLst/>
            <a:rect l="l" t="t" r="r" b="b"/>
            <a:pathLst>
              <a:path w="260350">
                <a:moveTo>
                  <a:pt x="0" y="0"/>
                </a:moveTo>
                <a:lnTo>
                  <a:pt x="259841" y="0"/>
                </a:lnTo>
              </a:path>
            </a:pathLst>
          </a:custGeom>
          <a:ln w="13589">
            <a:solidFill>
              <a:srgbClr val="EBEBEB"/>
            </a:solidFill>
          </a:ln>
        </p:spPr>
        <p:txBody>
          <a:bodyPr wrap="square" lIns="0" tIns="0" rIns="0" bIns="0" rtlCol="0"/>
          <a:lstStyle/>
          <a:p>
            <a:endParaRPr/>
          </a:p>
        </p:txBody>
      </p:sp>
      <p:sp>
        <p:nvSpPr>
          <p:cNvPr id="228" name="object 228"/>
          <p:cNvSpPr/>
          <p:nvPr/>
        </p:nvSpPr>
        <p:spPr>
          <a:xfrm>
            <a:off x="6947407" y="4136897"/>
            <a:ext cx="389890" cy="0"/>
          </a:xfrm>
          <a:custGeom>
            <a:avLst/>
            <a:gdLst/>
            <a:ahLst/>
            <a:cxnLst/>
            <a:rect l="l" t="t" r="r" b="b"/>
            <a:pathLst>
              <a:path w="389890">
                <a:moveTo>
                  <a:pt x="0" y="0"/>
                </a:moveTo>
                <a:lnTo>
                  <a:pt x="389636" y="0"/>
                </a:lnTo>
              </a:path>
            </a:pathLst>
          </a:custGeom>
          <a:ln w="13589">
            <a:solidFill>
              <a:srgbClr val="EBEBEB"/>
            </a:solidFill>
          </a:ln>
        </p:spPr>
        <p:txBody>
          <a:bodyPr wrap="square" lIns="0" tIns="0" rIns="0" bIns="0" rtlCol="0"/>
          <a:lstStyle/>
          <a:p>
            <a:endParaRPr/>
          </a:p>
        </p:txBody>
      </p:sp>
      <p:sp>
        <p:nvSpPr>
          <p:cNvPr id="229" name="object 229"/>
          <p:cNvSpPr/>
          <p:nvPr/>
        </p:nvSpPr>
        <p:spPr>
          <a:xfrm>
            <a:off x="9674986" y="3826890"/>
            <a:ext cx="2987675" cy="0"/>
          </a:xfrm>
          <a:custGeom>
            <a:avLst/>
            <a:gdLst/>
            <a:ahLst/>
            <a:cxnLst/>
            <a:rect l="l" t="t" r="r" b="b"/>
            <a:pathLst>
              <a:path w="2987675">
                <a:moveTo>
                  <a:pt x="0" y="0"/>
                </a:moveTo>
                <a:lnTo>
                  <a:pt x="2987420" y="0"/>
                </a:lnTo>
              </a:path>
            </a:pathLst>
          </a:custGeom>
          <a:ln w="13589">
            <a:solidFill>
              <a:srgbClr val="EBEBEB"/>
            </a:solidFill>
          </a:ln>
        </p:spPr>
        <p:txBody>
          <a:bodyPr wrap="square" lIns="0" tIns="0" rIns="0" bIns="0" rtlCol="0"/>
          <a:lstStyle/>
          <a:p>
            <a:endParaRPr/>
          </a:p>
        </p:txBody>
      </p:sp>
      <p:sp>
        <p:nvSpPr>
          <p:cNvPr id="230" name="object 230"/>
          <p:cNvSpPr/>
          <p:nvPr/>
        </p:nvSpPr>
        <p:spPr>
          <a:xfrm>
            <a:off x="6947407" y="3826890"/>
            <a:ext cx="389890" cy="0"/>
          </a:xfrm>
          <a:custGeom>
            <a:avLst/>
            <a:gdLst/>
            <a:ahLst/>
            <a:cxnLst/>
            <a:rect l="l" t="t" r="r" b="b"/>
            <a:pathLst>
              <a:path w="389890">
                <a:moveTo>
                  <a:pt x="0" y="0"/>
                </a:moveTo>
                <a:lnTo>
                  <a:pt x="389636" y="0"/>
                </a:lnTo>
              </a:path>
            </a:pathLst>
          </a:custGeom>
          <a:ln w="13589">
            <a:solidFill>
              <a:srgbClr val="EBEBEB"/>
            </a:solidFill>
          </a:ln>
        </p:spPr>
        <p:txBody>
          <a:bodyPr wrap="square" lIns="0" tIns="0" rIns="0" bIns="0" rtlCol="0"/>
          <a:lstStyle/>
          <a:p>
            <a:endParaRPr/>
          </a:p>
        </p:txBody>
      </p:sp>
      <p:sp>
        <p:nvSpPr>
          <p:cNvPr id="231" name="object 231"/>
          <p:cNvSpPr/>
          <p:nvPr/>
        </p:nvSpPr>
        <p:spPr>
          <a:xfrm>
            <a:off x="9674986" y="3516884"/>
            <a:ext cx="2987675" cy="0"/>
          </a:xfrm>
          <a:custGeom>
            <a:avLst/>
            <a:gdLst/>
            <a:ahLst/>
            <a:cxnLst/>
            <a:rect l="l" t="t" r="r" b="b"/>
            <a:pathLst>
              <a:path w="2987675">
                <a:moveTo>
                  <a:pt x="0" y="0"/>
                </a:moveTo>
                <a:lnTo>
                  <a:pt x="2987420" y="0"/>
                </a:lnTo>
              </a:path>
            </a:pathLst>
          </a:custGeom>
          <a:ln w="13589">
            <a:solidFill>
              <a:srgbClr val="EBEBEB"/>
            </a:solidFill>
          </a:ln>
        </p:spPr>
        <p:txBody>
          <a:bodyPr wrap="square" lIns="0" tIns="0" rIns="0" bIns="0" rtlCol="0"/>
          <a:lstStyle/>
          <a:p>
            <a:endParaRPr/>
          </a:p>
        </p:txBody>
      </p:sp>
      <p:sp>
        <p:nvSpPr>
          <p:cNvPr id="232" name="object 232"/>
          <p:cNvSpPr/>
          <p:nvPr/>
        </p:nvSpPr>
        <p:spPr>
          <a:xfrm>
            <a:off x="6947407" y="3516884"/>
            <a:ext cx="389890" cy="0"/>
          </a:xfrm>
          <a:custGeom>
            <a:avLst/>
            <a:gdLst/>
            <a:ahLst/>
            <a:cxnLst/>
            <a:rect l="l" t="t" r="r" b="b"/>
            <a:pathLst>
              <a:path w="389890">
                <a:moveTo>
                  <a:pt x="0" y="0"/>
                </a:moveTo>
                <a:lnTo>
                  <a:pt x="389636" y="0"/>
                </a:lnTo>
              </a:path>
            </a:pathLst>
          </a:custGeom>
          <a:ln w="13589">
            <a:solidFill>
              <a:srgbClr val="EBEBEB"/>
            </a:solidFill>
          </a:ln>
        </p:spPr>
        <p:txBody>
          <a:bodyPr wrap="square" lIns="0" tIns="0" rIns="0" bIns="0" rtlCol="0"/>
          <a:lstStyle/>
          <a:p>
            <a:endParaRPr/>
          </a:p>
        </p:txBody>
      </p:sp>
      <p:sp>
        <p:nvSpPr>
          <p:cNvPr id="233" name="object 233"/>
          <p:cNvSpPr/>
          <p:nvPr/>
        </p:nvSpPr>
        <p:spPr>
          <a:xfrm>
            <a:off x="9674986" y="3206876"/>
            <a:ext cx="2987675" cy="0"/>
          </a:xfrm>
          <a:custGeom>
            <a:avLst/>
            <a:gdLst/>
            <a:ahLst/>
            <a:cxnLst/>
            <a:rect l="l" t="t" r="r" b="b"/>
            <a:pathLst>
              <a:path w="2987675">
                <a:moveTo>
                  <a:pt x="0" y="0"/>
                </a:moveTo>
                <a:lnTo>
                  <a:pt x="2987420" y="0"/>
                </a:lnTo>
              </a:path>
            </a:pathLst>
          </a:custGeom>
          <a:ln w="13589">
            <a:solidFill>
              <a:srgbClr val="EBEBEB"/>
            </a:solidFill>
          </a:ln>
        </p:spPr>
        <p:txBody>
          <a:bodyPr wrap="square" lIns="0" tIns="0" rIns="0" bIns="0" rtlCol="0"/>
          <a:lstStyle/>
          <a:p>
            <a:endParaRPr/>
          </a:p>
        </p:txBody>
      </p:sp>
      <p:sp>
        <p:nvSpPr>
          <p:cNvPr id="234" name="object 234"/>
          <p:cNvSpPr/>
          <p:nvPr/>
        </p:nvSpPr>
        <p:spPr>
          <a:xfrm>
            <a:off x="6947407" y="3206876"/>
            <a:ext cx="389890" cy="0"/>
          </a:xfrm>
          <a:custGeom>
            <a:avLst/>
            <a:gdLst/>
            <a:ahLst/>
            <a:cxnLst/>
            <a:rect l="l" t="t" r="r" b="b"/>
            <a:pathLst>
              <a:path w="389890">
                <a:moveTo>
                  <a:pt x="0" y="0"/>
                </a:moveTo>
                <a:lnTo>
                  <a:pt x="389636" y="0"/>
                </a:lnTo>
              </a:path>
            </a:pathLst>
          </a:custGeom>
          <a:ln w="13589">
            <a:solidFill>
              <a:srgbClr val="EBEBEB"/>
            </a:solidFill>
          </a:ln>
        </p:spPr>
        <p:txBody>
          <a:bodyPr wrap="square" lIns="0" tIns="0" rIns="0" bIns="0" rtlCol="0"/>
          <a:lstStyle/>
          <a:p>
            <a:endParaRPr/>
          </a:p>
        </p:txBody>
      </p:sp>
      <p:sp>
        <p:nvSpPr>
          <p:cNvPr id="235" name="object 235"/>
          <p:cNvSpPr/>
          <p:nvPr/>
        </p:nvSpPr>
        <p:spPr>
          <a:xfrm>
            <a:off x="9674986" y="2896870"/>
            <a:ext cx="2987675" cy="0"/>
          </a:xfrm>
          <a:custGeom>
            <a:avLst/>
            <a:gdLst/>
            <a:ahLst/>
            <a:cxnLst/>
            <a:rect l="l" t="t" r="r" b="b"/>
            <a:pathLst>
              <a:path w="2987675">
                <a:moveTo>
                  <a:pt x="0" y="0"/>
                </a:moveTo>
                <a:lnTo>
                  <a:pt x="2987420" y="0"/>
                </a:lnTo>
              </a:path>
            </a:pathLst>
          </a:custGeom>
          <a:ln w="13589">
            <a:solidFill>
              <a:srgbClr val="EBEBEB"/>
            </a:solidFill>
          </a:ln>
        </p:spPr>
        <p:txBody>
          <a:bodyPr wrap="square" lIns="0" tIns="0" rIns="0" bIns="0" rtlCol="0"/>
          <a:lstStyle/>
          <a:p>
            <a:endParaRPr/>
          </a:p>
        </p:txBody>
      </p:sp>
      <p:sp>
        <p:nvSpPr>
          <p:cNvPr id="236" name="object 236"/>
          <p:cNvSpPr/>
          <p:nvPr/>
        </p:nvSpPr>
        <p:spPr>
          <a:xfrm>
            <a:off x="6947407" y="2896870"/>
            <a:ext cx="389890" cy="0"/>
          </a:xfrm>
          <a:custGeom>
            <a:avLst/>
            <a:gdLst/>
            <a:ahLst/>
            <a:cxnLst/>
            <a:rect l="l" t="t" r="r" b="b"/>
            <a:pathLst>
              <a:path w="389890">
                <a:moveTo>
                  <a:pt x="0" y="0"/>
                </a:moveTo>
                <a:lnTo>
                  <a:pt x="389636" y="0"/>
                </a:lnTo>
              </a:path>
            </a:pathLst>
          </a:custGeom>
          <a:ln w="13589">
            <a:solidFill>
              <a:srgbClr val="EBEBEB"/>
            </a:solidFill>
          </a:ln>
        </p:spPr>
        <p:txBody>
          <a:bodyPr wrap="square" lIns="0" tIns="0" rIns="0" bIns="0" rtlCol="0"/>
          <a:lstStyle/>
          <a:p>
            <a:endParaRPr/>
          </a:p>
        </p:txBody>
      </p:sp>
      <p:sp>
        <p:nvSpPr>
          <p:cNvPr id="237" name="object 237"/>
          <p:cNvSpPr/>
          <p:nvPr/>
        </p:nvSpPr>
        <p:spPr>
          <a:xfrm>
            <a:off x="9674986" y="2586863"/>
            <a:ext cx="2987675" cy="0"/>
          </a:xfrm>
          <a:custGeom>
            <a:avLst/>
            <a:gdLst/>
            <a:ahLst/>
            <a:cxnLst/>
            <a:rect l="l" t="t" r="r" b="b"/>
            <a:pathLst>
              <a:path w="2987675">
                <a:moveTo>
                  <a:pt x="0" y="0"/>
                </a:moveTo>
                <a:lnTo>
                  <a:pt x="2987420" y="0"/>
                </a:lnTo>
              </a:path>
            </a:pathLst>
          </a:custGeom>
          <a:ln w="13589">
            <a:solidFill>
              <a:srgbClr val="EBEBEB"/>
            </a:solidFill>
          </a:ln>
        </p:spPr>
        <p:txBody>
          <a:bodyPr wrap="square" lIns="0" tIns="0" rIns="0" bIns="0" rtlCol="0"/>
          <a:lstStyle/>
          <a:p>
            <a:endParaRPr/>
          </a:p>
        </p:txBody>
      </p:sp>
      <p:sp>
        <p:nvSpPr>
          <p:cNvPr id="238" name="object 238"/>
          <p:cNvSpPr/>
          <p:nvPr/>
        </p:nvSpPr>
        <p:spPr>
          <a:xfrm>
            <a:off x="6947407" y="2586863"/>
            <a:ext cx="389890" cy="0"/>
          </a:xfrm>
          <a:custGeom>
            <a:avLst/>
            <a:gdLst/>
            <a:ahLst/>
            <a:cxnLst/>
            <a:rect l="l" t="t" r="r" b="b"/>
            <a:pathLst>
              <a:path w="389890">
                <a:moveTo>
                  <a:pt x="0" y="0"/>
                </a:moveTo>
                <a:lnTo>
                  <a:pt x="389636" y="0"/>
                </a:lnTo>
              </a:path>
            </a:pathLst>
          </a:custGeom>
          <a:ln w="13589">
            <a:solidFill>
              <a:srgbClr val="EBEBEB"/>
            </a:solidFill>
          </a:ln>
        </p:spPr>
        <p:txBody>
          <a:bodyPr wrap="square" lIns="0" tIns="0" rIns="0" bIns="0" rtlCol="0"/>
          <a:lstStyle/>
          <a:p>
            <a:endParaRPr/>
          </a:p>
        </p:txBody>
      </p:sp>
      <p:sp>
        <p:nvSpPr>
          <p:cNvPr id="239" name="object 239"/>
          <p:cNvSpPr/>
          <p:nvPr/>
        </p:nvSpPr>
        <p:spPr>
          <a:xfrm>
            <a:off x="9674986" y="2276855"/>
            <a:ext cx="2987675" cy="0"/>
          </a:xfrm>
          <a:custGeom>
            <a:avLst/>
            <a:gdLst/>
            <a:ahLst/>
            <a:cxnLst/>
            <a:rect l="l" t="t" r="r" b="b"/>
            <a:pathLst>
              <a:path w="2987675">
                <a:moveTo>
                  <a:pt x="0" y="0"/>
                </a:moveTo>
                <a:lnTo>
                  <a:pt x="2987420" y="0"/>
                </a:lnTo>
              </a:path>
            </a:pathLst>
          </a:custGeom>
          <a:ln w="13589">
            <a:solidFill>
              <a:srgbClr val="EBEBEB"/>
            </a:solidFill>
          </a:ln>
        </p:spPr>
        <p:txBody>
          <a:bodyPr wrap="square" lIns="0" tIns="0" rIns="0" bIns="0" rtlCol="0"/>
          <a:lstStyle/>
          <a:p>
            <a:endParaRPr/>
          </a:p>
        </p:txBody>
      </p:sp>
      <p:sp>
        <p:nvSpPr>
          <p:cNvPr id="240" name="object 240"/>
          <p:cNvSpPr/>
          <p:nvPr/>
        </p:nvSpPr>
        <p:spPr>
          <a:xfrm>
            <a:off x="6947407" y="2276855"/>
            <a:ext cx="389890" cy="0"/>
          </a:xfrm>
          <a:custGeom>
            <a:avLst/>
            <a:gdLst/>
            <a:ahLst/>
            <a:cxnLst/>
            <a:rect l="l" t="t" r="r" b="b"/>
            <a:pathLst>
              <a:path w="389890">
                <a:moveTo>
                  <a:pt x="0" y="0"/>
                </a:moveTo>
                <a:lnTo>
                  <a:pt x="389636" y="0"/>
                </a:lnTo>
              </a:path>
            </a:pathLst>
          </a:custGeom>
          <a:ln w="13589">
            <a:solidFill>
              <a:srgbClr val="EBEBEB"/>
            </a:solidFill>
          </a:ln>
        </p:spPr>
        <p:txBody>
          <a:bodyPr wrap="square" lIns="0" tIns="0" rIns="0" bIns="0" rtlCol="0"/>
          <a:lstStyle/>
          <a:p>
            <a:endParaRPr/>
          </a:p>
        </p:txBody>
      </p:sp>
      <p:sp>
        <p:nvSpPr>
          <p:cNvPr id="241" name="object 241"/>
          <p:cNvSpPr/>
          <p:nvPr/>
        </p:nvSpPr>
        <p:spPr>
          <a:xfrm>
            <a:off x="9674986" y="1966848"/>
            <a:ext cx="2987675" cy="0"/>
          </a:xfrm>
          <a:custGeom>
            <a:avLst/>
            <a:gdLst/>
            <a:ahLst/>
            <a:cxnLst/>
            <a:rect l="l" t="t" r="r" b="b"/>
            <a:pathLst>
              <a:path w="2987675">
                <a:moveTo>
                  <a:pt x="0" y="0"/>
                </a:moveTo>
                <a:lnTo>
                  <a:pt x="2987420" y="0"/>
                </a:lnTo>
              </a:path>
            </a:pathLst>
          </a:custGeom>
          <a:ln w="13589">
            <a:solidFill>
              <a:srgbClr val="EBEBEB"/>
            </a:solidFill>
          </a:ln>
        </p:spPr>
        <p:txBody>
          <a:bodyPr wrap="square" lIns="0" tIns="0" rIns="0" bIns="0" rtlCol="0"/>
          <a:lstStyle/>
          <a:p>
            <a:endParaRPr/>
          </a:p>
        </p:txBody>
      </p:sp>
      <p:sp>
        <p:nvSpPr>
          <p:cNvPr id="242" name="object 242"/>
          <p:cNvSpPr/>
          <p:nvPr/>
        </p:nvSpPr>
        <p:spPr>
          <a:xfrm>
            <a:off x="6947407" y="1966848"/>
            <a:ext cx="389890" cy="0"/>
          </a:xfrm>
          <a:custGeom>
            <a:avLst/>
            <a:gdLst/>
            <a:ahLst/>
            <a:cxnLst/>
            <a:rect l="l" t="t" r="r" b="b"/>
            <a:pathLst>
              <a:path w="389890">
                <a:moveTo>
                  <a:pt x="0" y="0"/>
                </a:moveTo>
                <a:lnTo>
                  <a:pt x="389636" y="0"/>
                </a:lnTo>
              </a:path>
            </a:pathLst>
          </a:custGeom>
          <a:ln w="13589">
            <a:solidFill>
              <a:srgbClr val="EBEBEB"/>
            </a:solidFill>
          </a:ln>
        </p:spPr>
        <p:txBody>
          <a:bodyPr wrap="square" lIns="0" tIns="0" rIns="0" bIns="0" rtlCol="0"/>
          <a:lstStyle/>
          <a:p>
            <a:endParaRPr/>
          </a:p>
        </p:txBody>
      </p:sp>
      <p:sp>
        <p:nvSpPr>
          <p:cNvPr id="243" name="object 243"/>
          <p:cNvSpPr/>
          <p:nvPr/>
        </p:nvSpPr>
        <p:spPr>
          <a:xfrm>
            <a:off x="9674986" y="1656842"/>
            <a:ext cx="2987675" cy="0"/>
          </a:xfrm>
          <a:custGeom>
            <a:avLst/>
            <a:gdLst/>
            <a:ahLst/>
            <a:cxnLst/>
            <a:rect l="l" t="t" r="r" b="b"/>
            <a:pathLst>
              <a:path w="2987675">
                <a:moveTo>
                  <a:pt x="0" y="0"/>
                </a:moveTo>
                <a:lnTo>
                  <a:pt x="2987420" y="0"/>
                </a:lnTo>
              </a:path>
            </a:pathLst>
          </a:custGeom>
          <a:ln w="13589">
            <a:solidFill>
              <a:srgbClr val="EBEBEB"/>
            </a:solidFill>
          </a:ln>
        </p:spPr>
        <p:txBody>
          <a:bodyPr wrap="square" lIns="0" tIns="0" rIns="0" bIns="0" rtlCol="0"/>
          <a:lstStyle/>
          <a:p>
            <a:endParaRPr/>
          </a:p>
        </p:txBody>
      </p:sp>
      <p:sp>
        <p:nvSpPr>
          <p:cNvPr id="244" name="object 244"/>
          <p:cNvSpPr/>
          <p:nvPr/>
        </p:nvSpPr>
        <p:spPr>
          <a:xfrm>
            <a:off x="6947407" y="1656842"/>
            <a:ext cx="389890" cy="0"/>
          </a:xfrm>
          <a:custGeom>
            <a:avLst/>
            <a:gdLst/>
            <a:ahLst/>
            <a:cxnLst/>
            <a:rect l="l" t="t" r="r" b="b"/>
            <a:pathLst>
              <a:path w="389890">
                <a:moveTo>
                  <a:pt x="0" y="0"/>
                </a:moveTo>
                <a:lnTo>
                  <a:pt x="389636" y="0"/>
                </a:lnTo>
              </a:path>
            </a:pathLst>
          </a:custGeom>
          <a:ln w="13589">
            <a:solidFill>
              <a:srgbClr val="EBEBEB"/>
            </a:solidFill>
          </a:ln>
        </p:spPr>
        <p:txBody>
          <a:bodyPr wrap="square" lIns="0" tIns="0" rIns="0" bIns="0" rtlCol="0"/>
          <a:lstStyle/>
          <a:p>
            <a:endParaRPr/>
          </a:p>
        </p:txBody>
      </p:sp>
      <p:sp>
        <p:nvSpPr>
          <p:cNvPr id="245" name="object 245"/>
          <p:cNvSpPr/>
          <p:nvPr/>
        </p:nvSpPr>
        <p:spPr>
          <a:xfrm>
            <a:off x="9674986" y="1346835"/>
            <a:ext cx="2987675" cy="0"/>
          </a:xfrm>
          <a:custGeom>
            <a:avLst/>
            <a:gdLst/>
            <a:ahLst/>
            <a:cxnLst/>
            <a:rect l="l" t="t" r="r" b="b"/>
            <a:pathLst>
              <a:path w="2987675">
                <a:moveTo>
                  <a:pt x="0" y="0"/>
                </a:moveTo>
                <a:lnTo>
                  <a:pt x="2987420" y="0"/>
                </a:lnTo>
              </a:path>
            </a:pathLst>
          </a:custGeom>
          <a:ln w="13589">
            <a:solidFill>
              <a:srgbClr val="EBEBEB"/>
            </a:solidFill>
          </a:ln>
        </p:spPr>
        <p:txBody>
          <a:bodyPr wrap="square" lIns="0" tIns="0" rIns="0" bIns="0" rtlCol="0"/>
          <a:lstStyle/>
          <a:p>
            <a:endParaRPr/>
          </a:p>
        </p:txBody>
      </p:sp>
      <p:sp>
        <p:nvSpPr>
          <p:cNvPr id="246" name="object 246"/>
          <p:cNvSpPr/>
          <p:nvPr/>
        </p:nvSpPr>
        <p:spPr>
          <a:xfrm>
            <a:off x="6947407" y="1346835"/>
            <a:ext cx="389890" cy="0"/>
          </a:xfrm>
          <a:custGeom>
            <a:avLst/>
            <a:gdLst/>
            <a:ahLst/>
            <a:cxnLst/>
            <a:rect l="l" t="t" r="r" b="b"/>
            <a:pathLst>
              <a:path w="389890">
                <a:moveTo>
                  <a:pt x="0" y="0"/>
                </a:moveTo>
                <a:lnTo>
                  <a:pt x="389636" y="0"/>
                </a:lnTo>
              </a:path>
            </a:pathLst>
          </a:custGeom>
          <a:ln w="13589">
            <a:solidFill>
              <a:srgbClr val="EBEBEB"/>
            </a:solidFill>
          </a:ln>
        </p:spPr>
        <p:txBody>
          <a:bodyPr wrap="square" lIns="0" tIns="0" rIns="0" bIns="0" rtlCol="0"/>
          <a:lstStyle/>
          <a:p>
            <a:endParaRPr/>
          </a:p>
        </p:txBody>
      </p:sp>
      <p:sp>
        <p:nvSpPr>
          <p:cNvPr id="247" name="object 247"/>
          <p:cNvSpPr/>
          <p:nvPr/>
        </p:nvSpPr>
        <p:spPr>
          <a:xfrm>
            <a:off x="6947407" y="1036827"/>
            <a:ext cx="5715000" cy="0"/>
          </a:xfrm>
          <a:custGeom>
            <a:avLst/>
            <a:gdLst/>
            <a:ahLst/>
            <a:cxnLst/>
            <a:rect l="l" t="t" r="r" b="b"/>
            <a:pathLst>
              <a:path w="5715000">
                <a:moveTo>
                  <a:pt x="0" y="0"/>
                </a:moveTo>
                <a:lnTo>
                  <a:pt x="5715000" y="0"/>
                </a:lnTo>
              </a:path>
            </a:pathLst>
          </a:custGeom>
          <a:ln w="13589">
            <a:solidFill>
              <a:srgbClr val="EBEBEB"/>
            </a:solidFill>
          </a:ln>
        </p:spPr>
        <p:txBody>
          <a:bodyPr wrap="square" lIns="0" tIns="0" rIns="0" bIns="0" rtlCol="0"/>
          <a:lstStyle/>
          <a:p>
            <a:endParaRPr/>
          </a:p>
        </p:txBody>
      </p:sp>
      <p:sp>
        <p:nvSpPr>
          <p:cNvPr id="248" name="object 248"/>
          <p:cNvSpPr/>
          <p:nvPr/>
        </p:nvSpPr>
        <p:spPr>
          <a:xfrm>
            <a:off x="8506079" y="742315"/>
            <a:ext cx="0" cy="294640"/>
          </a:xfrm>
          <a:custGeom>
            <a:avLst/>
            <a:gdLst/>
            <a:ahLst/>
            <a:cxnLst/>
            <a:rect l="l" t="t" r="r" b="b"/>
            <a:pathLst>
              <a:path h="294640">
                <a:moveTo>
                  <a:pt x="0" y="0"/>
                </a:moveTo>
                <a:lnTo>
                  <a:pt x="0" y="294512"/>
                </a:lnTo>
              </a:path>
            </a:pathLst>
          </a:custGeom>
          <a:ln w="13588">
            <a:solidFill>
              <a:srgbClr val="EBEBEB"/>
            </a:solidFill>
          </a:ln>
        </p:spPr>
        <p:txBody>
          <a:bodyPr wrap="square" lIns="0" tIns="0" rIns="0" bIns="0" rtlCol="0"/>
          <a:lstStyle/>
          <a:p>
            <a:endParaRPr/>
          </a:p>
        </p:txBody>
      </p:sp>
      <p:sp>
        <p:nvSpPr>
          <p:cNvPr id="249" name="object 249"/>
          <p:cNvSpPr/>
          <p:nvPr/>
        </p:nvSpPr>
        <p:spPr>
          <a:xfrm>
            <a:off x="8506079" y="6926960"/>
            <a:ext cx="0" cy="294640"/>
          </a:xfrm>
          <a:custGeom>
            <a:avLst/>
            <a:gdLst/>
            <a:ahLst/>
            <a:cxnLst/>
            <a:rect l="l" t="t" r="r" b="b"/>
            <a:pathLst>
              <a:path h="294640">
                <a:moveTo>
                  <a:pt x="0" y="0"/>
                </a:moveTo>
                <a:lnTo>
                  <a:pt x="0" y="294512"/>
                </a:lnTo>
              </a:path>
            </a:pathLst>
          </a:custGeom>
          <a:ln w="13588">
            <a:solidFill>
              <a:srgbClr val="EBEBEB"/>
            </a:solidFill>
          </a:ln>
        </p:spPr>
        <p:txBody>
          <a:bodyPr wrap="square" lIns="0" tIns="0" rIns="0" bIns="0" rtlCol="0"/>
          <a:lstStyle/>
          <a:p>
            <a:endParaRPr/>
          </a:p>
        </p:txBody>
      </p:sp>
      <p:sp>
        <p:nvSpPr>
          <p:cNvPr id="250" name="object 250"/>
          <p:cNvSpPr/>
          <p:nvPr/>
        </p:nvSpPr>
        <p:spPr>
          <a:xfrm>
            <a:off x="11103736" y="742315"/>
            <a:ext cx="0" cy="3084830"/>
          </a:xfrm>
          <a:custGeom>
            <a:avLst/>
            <a:gdLst/>
            <a:ahLst/>
            <a:cxnLst/>
            <a:rect l="l" t="t" r="r" b="b"/>
            <a:pathLst>
              <a:path h="3084829">
                <a:moveTo>
                  <a:pt x="0" y="0"/>
                </a:moveTo>
                <a:lnTo>
                  <a:pt x="0" y="3084576"/>
                </a:lnTo>
              </a:path>
            </a:pathLst>
          </a:custGeom>
          <a:ln w="13588">
            <a:solidFill>
              <a:srgbClr val="EBEBEB"/>
            </a:solidFill>
          </a:ln>
        </p:spPr>
        <p:txBody>
          <a:bodyPr wrap="square" lIns="0" tIns="0" rIns="0" bIns="0" rtlCol="0"/>
          <a:lstStyle/>
          <a:p>
            <a:endParaRPr/>
          </a:p>
        </p:txBody>
      </p:sp>
      <p:sp>
        <p:nvSpPr>
          <p:cNvPr id="251" name="object 251"/>
          <p:cNvSpPr/>
          <p:nvPr/>
        </p:nvSpPr>
        <p:spPr>
          <a:xfrm>
            <a:off x="11103736" y="6926960"/>
            <a:ext cx="0" cy="294640"/>
          </a:xfrm>
          <a:custGeom>
            <a:avLst/>
            <a:gdLst/>
            <a:ahLst/>
            <a:cxnLst/>
            <a:rect l="l" t="t" r="r" b="b"/>
            <a:pathLst>
              <a:path h="294640">
                <a:moveTo>
                  <a:pt x="0" y="0"/>
                </a:moveTo>
                <a:lnTo>
                  <a:pt x="0" y="294512"/>
                </a:lnTo>
              </a:path>
            </a:pathLst>
          </a:custGeom>
          <a:ln w="13588">
            <a:solidFill>
              <a:srgbClr val="EBEBEB"/>
            </a:solidFill>
          </a:ln>
        </p:spPr>
        <p:txBody>
          <a:bodyPr wrap="square" lIns="0" tIns="0" rIns="0" bIns="0" rtlCol="0"/>
          <a:lstStyle/>
          <a:p>
            <a:endParaRPr/>
          </a:p>
        </p:txBody>
      </p:sp>
      <p:sp>
        <p:nvSpPr>
          <p:cNvPr id="252" name="object 252"/>
          <p:cNvSpPr/>
          <p:nvPr/>
        </p:nvSpPr>
        <p:spPr>
          <a:xfrm>
            <a:off x="9934829" y="3826890"/>
            <a:ext cx="2338070" cy="3100070"/>
          </a:xfrm>
          <a:custGeom>
            <a:avLst/>
            <a:gdLst/>
            <a:ahLst/>
            <a:cxnLst/>
            <a:rect l="l" t="t" r="r" b="b"/>
            <a:pathLst>
              <a:path w="2338070" h="3100070">
                <a:moveTo>
                  <a:pt x="0" y="3100069"/>
                </a:moveTo>
                <a:lnTo>
                  <a:pt x="2337943" y="3100069"/>
                </a:lnTo>
                <a:lnTo>
                  <a:pt x="2337943" y="0"/>
                </a:lnTo>
                <a:lnTo>
                  <a:pt x="0" y="0"/>
                </a:lnTo>
                <a:lnTo>
                  <a:pt x="0" y="3100069"/>
                </a:lnTo>
                <a:close/>
              </a:path>
            </a:pathLst>
          </a:custGeom>
          <a:solidFill>
            <a:srgbClr val="FF0000"/>
          </a:solidFill>
        </p:spPr>
        <p:txBody>
          <a:bodyPr wrap="square" lIns="0" tIns="0" rIns="0" bIns="0" rtlCol="0"/>
          <a:lstStyle/>
          <a:p>
            <a:endParaRPr/>
          </a:p>
        </p:txBody>
      </p:sp>
      <p:sp>
        <p:nvSpPr>
          <p:cNvPr id="253" name="object 253"/>
          <p:cNvSpPr/>
          <p:nvPr/>
        </p:nvSpPr>
        <p:spPr>
          <a:xfrm>
            <a:off x="9934829" y="3826890"/>
            <a:ext cx="2338070" cy="3100070"/>
          </a:xfrm>
          <a:custGeom>
            <a:avLst/>
            <a:gdLst/>
            <a:ahLst/>
            <a:cxnLst/>
            <a:rect l="l" t="t" r="r" b="b"/>
            <a:pathLst>
              <a:path w="2338070" h="3100070">
                <a:moveTo>
                  <a:pt x="0" y="3100069"/>
                </a:moveTo>
                <a:lnTo>
                  <a:pt x="2337943" y="3100069"/>
                </a:lnTo>
                <a:lnTo>
                  <a:pt x="2337943" y="0"/>
                </a:lnTo>
                <a:lnTo>
                  <a:pt x="0" y="0"/>
                </a:lnTo>
                <a:lnTo>
                  <a:pt x="0" y="3100069"/>
                </a:lnTo>
                <a:close/>
              </a:path>
            </a:pathLst>
          </a:custGeom>
          <a:ln w="40640">
            <a:solidFill>
              <a:srgbClr val="000000"/>
            </a:solidFill>
          </a:ln>
        </p:spPr>
        <p:txBody>
          <a:bodyPr wrap="square" lIns="0" tIns="0" rIns="0" bIns="0" rtlCol="0"/>
          <a:lstStyle/>
          <a:p>
            <a:endParaRPr/>
          </a:p>
        </p:txBody>
      </p:sp>
      <p:sp>
        <p:nvSpPr>
          <p:cNvPr id="254" name="object 254"/>
          <p:cNvSpPr/>
          <p:nvPr/>
        </p:nvSpPr>
        <p:spPr>
          <a:xfrm>
            <a:off x="7337043" y="1036827"/>
            <a:ext cx="2338070" cy="5890260"/>
          </a:xfrm>
          <a:custGeom>
            <a:avLst/>
            <a:gdLst/>
            <a:ahLst/>
            <a:cxnLst/>
            <a:rect l="l" t="t" r="r" b="b"/>
            <a:pathLst>
              <a:path w="2338070" h="5890259">
                <a:moveTo>
                  <a:pt x="0" y="5890133"/>
                </a:moveTo>
                <a:lnTo>
                  <a:pt x="2337943" y="5890133"/>
                </a:lnTo>
                <a:lnTo>
                  <a:pt x="2337943" y="0"/>
                </a:lnTo>
                <a:lnTo>
                  <a:pt x="0" y="0"/>
                </a:lnTo>
                <a:lnTo>
                  <a:pt x="0" y="5890133"/>
                </a:lnTo>
                <a:close/>
              </a:path>
            </a:pathLst>
          </a:custGeom>
          <a:solidFill>
            <a:srgbClr val="00A08A"/>
          </a:solidFill>
        </p:spPr>
        <p:txBody>
          <a:bodyPr wrap="square" lIns="0" tIns="0" rIns="0" bIns="0" rtlCol="0"/>
          <a:lstStyle/>
          <a:p>
            <a:endParaRPr/>
          </a:p>
        </p:txBody>
      </p:sp>
      <p:sp>
        <p:nvSpPr>
          <p:cNvPr id="255" name="object 255"/>
          <p:cNvSpPr/>
          <p:nvPr/>
        </p:nvSpPr>
        <p:spPr>
          <a:xfrm>
            <a:off x="7337043" y="1036827"/>
            <a:ext cx="2338070" cy="5890260"/>
          </a:xfrm>
          <a:custGeom>
            <a:avLst/>
            <a:gdLst/>
            <a:ahLst/>
            <a:cxnLst/>
            <a:rect l="l" t="t" r="r" b="b"/>
            <a:pathLst>
              <a:path w="2338070" h="5890259">
                <a:moveTo>
                  <a:pt x="0" y="5890133"/>
                </a:moveTo>
                <a:lnTo>
                  <a:pt x="2337943" y="5890133"/>
                </a:lnTo>
                <a:lnTo>
                  <a:pt x="2337943" y="0"/>
                </a:lnTo>
                <a:lnTo>
                  <a:pt x="0" y="0"/>
                </a:lnTo>
                <a:lnTo>
                  <a:pt x="0" y="5890133"/>
                </a:lnTo>
                <a:close/>
              </a:path>
            </a:pathLst>
          </a:custGeom>
          <a:ln w="40640">
            <a:solidFill>
              <a:srgbClr val="000000"/>
            </a:solidFill>
          </a:ln>
        </p:spPr>
        <p:txBody>
          <a:bodyPr wrap="square" lIns="0" tIns="0" rIns="0" bIns="0" rtlCol="0"/>
          <a:lstStyle/>
          <a:p>
            <a:endParaRPr/>
          </a:p>
        </p:txBody>
      </p:sp>
      <p:sp>
        <p:nvSpPr>
          <p:cNvPr id="256" name="object 256"/>
          <p:cNvSpPr/>
          <p:nvPr/>
        </p:nvSpPr>
        <p:spPr>
          <a:xfrm>
            <a:off x="6947407" y="742315"/>
            <a:ext cx="5715000" cy="6479540"/>
          </a:xfrm>
          <a:custGeom>
            <a:avLst/>
            <a:gdLst/>
            <a:ahLst/>
            <a:cxnLst/>
            <a:rect l="l" t="t" r="r" b="b"/>
            <a:pathLst>
              <a:path w="5715000" h="6479540">
                <a:moveTo>
                  <a:pt x="0" y="6479159"/>
                </a:moveTo>
                <a:lnTo>
                  <a:pt x="5715000" y="6479159"/>
                </a:lnTo>
                <a:lnTo>
                  <a:pt x="5715000" y="0"/>
                </a:lnTo>
                <a:lnTo>
                  <a:pt x="0" y="0"/>
                </a:lnTo>
                <a:lnTo>
                  <a:pt x="0" y="6479159"/>
                </a:lnTo>
                <a:close/>
              </a:path>
            </a:pathLst>
          </a:custGeom>
          <a:ln w="13589">
            <a:solidFill>
              <a:srgbClr val="333333"/>
            </a:solidFill>
          </a:ln>
        </p:spPr>
        <p:txBody>
          <a:bodyPr wrap="square" lIns="0" tIns="0" rIns="0" bIns="0" rtlCol="0"/>
          <a:lstStyle/>
          <a:p>
            <a:endParaRPr/>
          </a:p>
        </p:txBody>
      </p:sp>
      <p:sp>
        <p:nvSpPr>
          <p:cNvPr id="257" name="object 257"/>
          <p:cNvSpPr txBox="1"/>
          <p:nvPr/>
        </p:nvSpPr>
        <p:spPr>
          <a:xfrm rot="19860000">
            <a:off x="6771265" y="6878321"/>
            <a:ext cx="161856"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0</a:t>
            </a:r>
            <a:endParaRPr sz="1100">
              <a:latin typeface="Arial"/>
              <a:cs typeface="Arial"/>
            </a:endParaRPr>
          </a:p>
        </p:txBody>
      </p:sp>
      <p:sp>
        <p:nvSpPr>
          <p:cNvPr id="258" name="object 258"/>
          <p:cNvSpPr txBox="1"/>
          <p:nvPr/>
        </p:nvSpPr>
        <p:spPr>
          <a:xfrm rot="19860000">
            <a:off x="6771265" y="6568315"/>
            <a:ext cx="161856"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2</a:t>
            </a:r>
            <a:endParaRPr sz="1100">
              <a:latin typeface="Arial"/>
              <a:cs typeface="Arial"/>
            </a:endParaRPr>
          </a:p>
        </p:txBody>
      </p:sp>
      <p:sp>
        <p:nvSpPr>
          <p:cNvPr id="259" name="object 259"/>
          <p:cNvSpPr txBox="1"/>
          <p:nvPr/>
        </p:nvSpPr>
        <p:spPr>
          <a:xfrm rot="19860000">
            <a:off x="6771265" y="6258307"/>
            <a:ext cx="161856"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4</a:t>
            </a:r>
            <a:endParaRPr sz="1100">
              <a:latin typeface="Arial"/>
              <a:cs typeface="Arial"/>
            </a:endParaRPr>
          </a:p>
        </p:txBody>
      </p:sp>
      <p:sp>
        <p:nvSpPr>
          <p:cNvPr id="260" name="object 260"/>
          <p:cNvSpPr txBox="1"/>
          <p:nvPr/>
        </p:nvSpPr>
        <p:spPr>
          <a:xfrm rot="19860000">
            <a:off x="6771265" y="5948300"/>
            <a:ext cx="161856"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6</a:t>
            </a:r>
            <a:endParaRPr sz="1100">
              <a:latin typeface="Arial"/>
              <a:cs typeface="Arial"/>
            </a:endParaRPr>
          </a:p>
        </p:txBody>
      </p:sp>
      <p:sp>
        <p:nvSpPr>
          <p:cNvPr id="261" name="object 261"/>
          <p:cNvSpPr txBox="1"/>
          <p:nvPr/>
        </p:nvSpPr>
        <p:spPr>
          <a:xfrm rot="19860000">
            <a:off x="6712717" y="1007627"/>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38</a:t>
            </a:r>
            <a:endParaRPr sz="1100">
              <a:latin typeface="Arial"/>
              <a:cs typeface="Arial"/>
            </a:endParaRPr>
          </a:p>
        </p:txBody>
      </p:sp>
      <p:sp>
        <p:nvSpPr>
          <p:cNvPr id="262" name="object 262"/>
          <p:cNvSpPr txBox="1"/>
          <p:nvPr/>
        </p:nvSpPr>
        <p:spPr>
          <a:xfrm rot="19860000">
            <a:off x="6712717" y="1317634"/>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36</a:t>
            </a:r>
            <a:endParaRPr sz="1100">
              <a:latin typeface="Arial"/>
              <a:cs typeface="Arial"/>
            </a:endParaRPr>
          </a:p>
        </p:txBody>
      </p:sp>
      <p:sp>
        <p:nvSpPr>
          <p:cNvPr id="263" name="object 263"/>
          <p:cNvSpPr txBox="1"/>
          <p:nvPr/>
        </p:nvSpPr>
        <p:spPr>
          <a:xfrm rot="19860000">
            <a:off x="6712717" y="1627641"/>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34</a:t>
            </a:r>
            <a:endParaRPr sz="1100">
              <a:latin typeface="Arial"/>
              <a:cs typeface="Arial"/>
            </a:endParaRPr>
          </a:p>
        </p:txBody>
      </p:sp>
      <p:sp>
        <p:nvSpPr>
          <p:cNvPr id="264" name="object 264"/>
          <p:cNvSpPr txBox="1"/>
          <p:nvPr/>
        </p:nvSpPr>
        <p:spPr>
          <a:xfrm rot="19860000">
            <a:off x="6712717" y="1937648"/>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32</a:t>
            </a:r>
            <a:endParaRPr sz="1100">
              <a:latin typeface="Arial"/>
              <a:cs typeface="Arial"/>
            </a:endParaRPr>
          </a:p>
        </p:txBody>
      </p:sp>
      <p:sp>
        <p:nvSpPr>
          <p:cNvPr id="265" name="object 265"/>
          <p:cNvSpPr txBox="1"/>
          <p:nvPr/>
        </p:nvSpPr>
        <p:spPr>
          <a:xfrm rot="19860000">
            <a:off x="6712717" y="2247655"/>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30</a:t>
            </a:r>
            <a:endParaRPr sz="1100">
              <a:latin typeface="Arial"/>
              <a:cs typeface="Arial"/>
            </a:endParaRPr>
          </a:p>
        </p:txBody>
      </p:sp>
      <p:sp>
        <p:nvSpPr>
          <p:cNvPr id="266" name="object 266"/>
          <p:cNvSpPr txBox="1"/>
          <p:nvPr/>
        </p:nvSpPr>
        <p:spPr>
          <a:xfrm rot="19860000">
            <a:off x="6712717" y="2557662"/>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28</a:t>
            </a:r>
            <a:endParaRPr sz="1100">
              <a:latin typeface="Arial"/>
              <a:cs typeface="Arial"/>
            </a:endParaRPr>
          </a:p>
        </p:txBody>
      </p:sp>
      <p:sp>
        <p:nvSpPr>
          <p:cNvPr id="267" name="object 267"/>
          <p:cNvSpPr txBox="1"/>
          <p:nvPr/>
        </p:nvSpPr>
        <p:spPr>
          <a:xfrm rot="19860000">
            <a:off x="6712717" y="2867669"/>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26</a:t>
            </a:r>
            <a:endParaRPr sz="1100">
              <a:latin typeface="Arial"/>
              <a:cs typeface="Arial"/>
            </a:endParaRPr>
          </a:p>
        </p:txBody>
      </p:sp>
      <p:sp>
        <p:nvSpPr>
          <p:cNvPr id="268" name="object 268"/>
          <p:cNvSpPr txBox="1"/>
          <p:nvPr/>
        </p:nvSpPr>
        <p:spPr>
          <a:xfrm rot="19860000">
            <a:off x="6712717" y="3177676"/>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24</a:t>
            </a:r>
            <a:endParaRPr sz="1100">
              <a:latin typeface="Arial"/>
              <a:cs typeface="Arial"/>
            </a:endParaRPr>
          </a:p>
        </p:txBody>
      </p:sp>
      <p:sp>
        <p:nvSpPr>
          <p:cNvPr id="269" name="object 269"/>
          <p:cNvSpPr txBox="1"/>
          <p:nvPr/>
        </p:nvSpPr>
        <p:spPr>
          <a:xfrm rot="19860000">
            <a:off x="6712717" y="3487683"/>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22</a:t>
            </a:r>
            <a:endParaRPr sz="1100">
              <a:latin typeface="Arial"/>
              <a:cs typeface="Arial"/>
            </a:endParaRPr>
          </a:p>
        </p:txBody>
      </p:sp>
      <p:sp>
        <p:nvSpPr>
          <p:cNvPr id="270" name="object 270"/>
          <p:cNvSpPr txBox="1"/>
          <p:nvPr/>
        </p:nvSpPr>
        <p:spPr>
          <a:xfrm rot="19860000">
            <a:off x="6712717" y="3797689"/>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20</a:t>
            </a:r>
            <a:endParaRPr sz="1100">
              <a:latin typeface="Arial"/>
              <a:cs typeface="Arial"/>
            </a:endParaRPr>
          </a:p>
        </p:txBody>
      </p:sp>
      <p:sp>
        <p:nvSpPr>
          <p:cNvPr id="271" name="object 271"/>
          <p:cNvSpPr txBox="1"/>
          <p:nvPr/>
        </p:nvSpPr>
        <p:spPr>
          <a:xfrm rot="19860000">
            <a:off x="6712717" y="4107697"/>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18</a:t>
            </a:r>
            <a:endParaRPr sz="1100">
              <a:latin typeface="Arial"/>
              <a:cs typeface="Arial"/>
            </a:endParaRPr>
          </a:p>
        </p:txBody>
      </p:sp>
      <p:sp>
        <p:nvSpPr>
          <p:cNvPr id="272" name="object 272"/>
          <p:cNvSpPr txBox="1"/>
          <p:nvPr/>
        </p:nvSpPr>
        <p:spPr>
          <a:xfrm rot="19860000">
            <a:off x="6712717" y="4417704"/>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16</a:t>
            </a:r>
            <a:endParaRPr sz="1100">
              <a:latin typeface="Arial"/>
              <a:cs typeface="Arial"/>
            </a:endParaRPr>
          </a:p>
        </p:txBody>
      </p:sp>
      <p:sp>
        <p:nvSpPr>
          <p:cNvPr id="273" name="object 273"/>
          <p:cNvSpPr txBox="1"/>
          <p:nvPr/>
        </p:nvSpPr>
        <p:spPr>
          <a:xfrm rot="19860000">
            <a:off x="6712717" y="4727711"/>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14</a:t>
            </a:r>
            <a:endParaRPr sz="1100">
              <a:latin typeface="Arial"/>
              <a:cs typeface="Arial"/>
            </a:endParaRPr>
          </a:p>
        </p:txBody>
      </p:sp>
      <p:sp>
        <p:nvSpPr>
          <p:cNvPr id="274" name="object 274"/>
          <p:cNvSpPr txBox="1"/>
          <p:nvPr/>
        </p:nvSpPr>
        <p:spPr>
          <a:xfrm rot="19860000">
            <a:off x="6712717" y="5037718"/>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12</a:t>
            </a:r>
            <a:endParaRPr sz="1100">
              <a:latin typeface="Arial"/>
              <a:cs typeface="Arial"/>
            </a:endParaRPr>
          </a:p>
        </p:txBody>
      </p:sp>
      <p:sp>
        <p:nvSpPr>
          <p:cNvPr id="275" name="object 275"/>
          <p:cNvSpPr txBox="1"/>
          <p:nvPr/>
        </p:nvSpPr>
        <p:spPr>
          <a:xfrm rot="19860000">
            <a:off x="6712717" y="5347725"/>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10</a:t>
            </a:r>
            <a:endParaRPr sz="1100">
              <a:latin typeface="Arial"/>
              <a:cs typeface="Arial"/>
            </a:endParaRPr>
          </a:p>
        </p:txBody>
      </p:sp>
      <p:sp>
        <p:nvSpPr>
          <p:cNvPr id="276" name="object 276"/>
          <p:cNvSpPr txBox="1"/>
          <p:nvPr/>
        </p:nvSpPr>
        <p:spPr>
          <a:xfrm rot="19860000">
            <a:off x="6771265" y="5638293"/>
            <a:ext cx="161856"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8</a:t>
            </a:r>
            <a:endParaRPr sz="1100">
              <a:latin typeface="Arial"/>
              <a:cs typeface="Arial"/>
            </a:endParaRPr>
          </a:p>
        </p:txBody>
      </p:sp>
      <p:sp>
        <p:nvSpPr>
          <p:cNvPr id="277" name="object 277"/>
          <p:cNvSpPr/>
          <p:nvPr/>
        </p:nvSpPr>
        <p:spPr>
          <a:xfrm>
            <a:off x="6912609" y="6926960"/>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278" name="object 278"/>
          <p:cNvSpPr/>
          <p:nvPr/>
        </p:nvSpPr>
        <p:spPr>
          <a:xfrm>
            <a:off x="6912609" y="6616954"/>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279" name="object 279"/>
          <p:cNvSpPr/>
          <p:nvPr/>
        </p:nvSpPr>
        <p:spPr>
          <a:xfrm>
            <a:off x="6912609" y="6306946"/>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280" name="object 280"/>
          <p:cNvSpPr/>
          <p:nvPr/>
        </p:nvSpPr>
        <p:spPr>
          <a:xfrm>
            <a:off x="6912609" y="5996940"/>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281" name="object 281"/>
          <p:cNvSpPr/>
          <p:nvPr/>
        </p:nvSpPr>
        <p:spPr>
          <a:xfrm>
            <a:off x="6912609" y="5686933"/>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282" name="object 282"/>
          <p:cNvSpPr/>
          <p:nvPr/>
        </p:nvSpPr>
        <p:spPr>
          <a:xfrm>
            <a:off x="6912609" y="5376926"/>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283" name="object 283"/>
          <p:cNvSpPr/>
          <p:nvPr/>
        </p:nvSpPr>
        <p:spPr>
          <a:xfrm>
            <a:off x="6912609" y="5066919"/>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284" name="object 284"/>
          <p:cNvSpPr/>
          <p:nvPr/>
        </p:nvSpPr>
        <p:spPr>
          <a:xfrm>
            <a:off x="6912609" y="4756911"/>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285" name="object 285"/>
          <p:cNvSpPr/>
          <p:nvPr/>
        </p:nvSpPr>
        <p:spPr>
          <a:xfrm>
            <a:off x="6912609" y="4446904"/>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286" name="object 286"/>
          <p:cNvSpPr/>
          <p:nvPr/>
        </p:nvSpPr>
        <p:spPr>
          <a:xfrm>
            <a:off x="6912609" y="4136897"/>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287" name="object 287"/>
          <p:cNvSpPr/>
          <p:nvPr/>
        </p:nvSpPr>
        <p:spPr>
          <a:xfrm>
            <a:off x="6912609" y="3826890"/>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288" name="object 288"/>
          <p:cNvSpPr/>
          <p:nvPr/>
        </p:nvSpPr>
        <p:spPr>
          <a:xfrm>
            <a:off x="6912609" y="3516884"/>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289" name="object 289"/>
          <p:cNvSpPr/>
          <p:nvPr/>
        </p:nvSpPr>
        <p:spPr>
          <a:xfrm>
            <a:off x="6912609" y="3206876"/>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290" name="object 290"/>
          <p:cNvSpPr/>
          <p:nvPr/>
        </p:nvSpPr>
        <p:spPr>
          <a:xfrm>
            <a:off x="6912609" y="2896870"/>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291" name="object 291"/>
          <p:cNvSpPr/>
          <p:nvPr/>
        </p:nvSpPr>
        <p:spPr>
          <a:xfrm>
            <a:off x="6912609" y="2586863"/>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292" name="object 292"/>
          <p:cNvSpPr/>
          <p:nvPr/>
        </p:nvSpPr>
        <p:spPr>
          <a:xfrm>
            <a:off x="6912609" y="2276855"/>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293" name="object 293"/>
          <p:cNvSpPr/>
          <p:nvPr/>
        </p:nvSpPr>
        <p:spPr>
          <a:xfrm>
            <a:off x="6912609" y="1966848"/>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294" name="object 294"/>
          <p:cNvSpPr/>
          <p:nvPr/>
        </p:nvSpPr>
        <p:spPr>
          <a:xfrm>
            <a:off x="6912609" y="1656842"/>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295" name="object 295"/>
          <p:cNvSpPr/>
          <p:nvPr/>
        </p:nvSpPr>
        <p:spPr>
          <a:xfrm>
            <a:off x="6912609" y="1346835"/>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296" name="object 296"/>
          <p:cNvSpPr/>
          <p:nvPr/>
        </p:nvSpPr>
        <p:spPr>
          <a:xfrm>
            <a:off x="6912609" y="1036827"/>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297" name="object 297"/>
          <p:cNvSpPr/>
          <p:nvPr/>
        </p:nvSpPr>
        <p:spPr>
          <a:xfrm>
            <a:off x="8506079" y="7221473"/>
            <a:ext cx="0" cy="34925"/>
          </a:xfrm>
          <a:custGeom>
            <a:avLst/>
            <a:gdLst/>
            <a:ahLst/>
            <a:cxnLst/>
            <a:rect l="l" t="t" r="r" b="b"/>
            <a:pathLst>
              <a:path h="34925">
                <a:moveTo>
                  <a:pt x="0" y="34797"/>
                </a:moveTo>
                <a:lnTo>
                  <a:pt x="0" y="0"/>
                </a:lnTo>
              </a:path>
            </a:pathLst>
          </a:custGeom>
          <a:ln w="13589">
            <a:solidFill>
              <a:srgbClr val="333333"/>
            </a:solidFill>
          </a:ln>
        </p:spPr>
        <p:txBody>
          <a:bodyPr wrap="square" lIns="0" tIns="0" rIns="0" bIns="0" rtlCol="0"/>
          <a:lstStyle/>
          <a:p>
            <a:endParaRPr/>
          </a:p>
        </p:txBody>
      </p:sp>
      <p:sp>
        <p:nvSpPr>
          <p:cNvPr id="298" name="object 298"/>
          <p:cNvSpPr/>
          <p:nvPr/>
        </p:nvSpPr>
        <p:spPr>
          <a:xfrm>
            <a:off x="11103736" y="7221473"/>
            <a:ext cx="0" cy="34925"/>
          </a:xfrm>
          <a:custGeom>
            <a:avLst/>
            <a:gdLst/>
            <a:ahLst/>
            <a:cxnLst/>
            <a:rect l="l" t="t" r="r" b="b"/>
            <a:pathLst>
              <a:path h="34925">
                <a:moveTo>
                  <a:pt x="0" y="34797"/>
                </a:moveTo>
                <a:lnTo>
                  <a:pt x="0" y="0"/>
                </a:lnTo>
              </a:path>
            </a:pathLst>
          </a:custGeom>
          <a:ln w="13589">
            <a:solidFill>
              <a:srgbClr val="333333"/>
            </a:solidFill>
          </a:ln>
        </p:spPr>
        <p:txBody>
          <a:bodyPr wrap="square" lIns="0" tIns="0" rIns="0" bIns="0" rtlCol="0"/>
          <a:lstStyle/>
          <a:p>
            <a:endParaRPr/>
          </a:p>
        </p:txBody>
      </p:sp>
      <p:sp>
        <p:nvSpPr>
          <p:cNvPr id="299" name="object 299"/>
          <p:cNvSpPr txBox="1"/>
          <p:nvPr/>
        </p:nvSpPr>
        <p:spPr>
          <a:xfrm>
            <a:off x="8374760" y="7232015"/>
            <a:ext cx="262890" cy="193040"/>
          </a:xfrm>
          <a:prstGeom prst="rect">
            <a:avLst/>
          </a:prstGeom>
        </p:spPr>
        <p:txBody>
          <a:bodyPr vert="horz" wrap="square" lIns="0" tIns="12700" rIns="0" bIns="0" rtlCol="0">
            <a:spAutoFit/>
          </a:bodyPr>
          <a:lstStyle/>
          <a:p>
            <a:pPr marL="12700">
              <a:lnSpc>
                <a:spcPct val="100000"/>
              </a:lnSpc>
              <a:spcBef>
                <a:spcPts val="100"/>
              </a:spcBef>
            </a:pPr>
            <a:r>
              <a:rPr sz="1100" b="1" spc="-90" dirty="0">
                <a:solidFill>
                  <a:srgbClr val="4D4D4D"/>
                </a:solidFill>
                <a:latin typeface="Arial"/>
                <a:cs typeface="Arial"/>
              </a:rPr>
              <a:t>Y</a:t>
            </a:r>
            <a:r>
              <a:rPr sz="1100" b="1" dirty="0">
                <a:solidFill>
                  <a:srgbClr val="4D4D4D"/>
                </a:solidFill>
                <a:latin typeface="Arial"/>
                <a:cs typeface="Arial"/>
              </a:rPr>
              <a:t>es</a:t>
            </a:r>
            <a:endParaRPr sz="1100">
              <a:latin typeface="Arial"/>
              <a:cs typeface="Arial"/>
            </a:endParaRPr>
          </a:p>
        </p:txBody>
      </p:sp>
      <p:sp>
        <p:nvSpPr>
          <p:cNvPr id="300" name="object 300"/>
          <p:cNvSpPr txBox="1"/>
          <p:nvPr/>
        </p:nvSpPr>
        <p:spPr>
          <a:xfrm>
            <a:off x="10997945" y="7232015"/>
            <a:ext cx="212090" cy="193040"/>
          </a:xfrm>
          <a:prstGeom prst="rect">
            <a:avLst/>
          </a:prstGeom>
        </p:spPr>
        <p:txBody>
          <a:bodyPr vert="horz" wrap="square" lIns="0" tIns="12700" rIns="0" bIns="0" rtlCol="0">
            <a:spAutoFit/>
          </a:bodyPr>
          <a:lstStyle/>
          <a:p>
            <a:pPr marL="12700">
              <a:lnSpc>
                <a:spcPct val="100000"/>
              </a:lnSpc>
              <a:spcBef>
                <a:spcPts val="100"/>
              </a:spcBef>
            </a:pPr>
            <a:r>
              <a:rPr sz="1100" b="1" dirty="0">
                <a:solidFill>
                  <a:srgbClr val="4D4D4D"/>
                </a:solidFill>
                <a:latin typeface="Arial"/>
                <a:cs typeface="Arial"/>
              </a:rPr>
              <a:t>No</a:t>
            </a:r>
            <a:endParaRPr sz="1100">
              <a:latin typeface="Arial"/>
              <a:cs typeface="Arial"/>
            </a:endParaRPr>
          </a:p>
        </p:txBody>
      </p:sp>
      <p:sp>
        <p:nvSpPr>
          <p:cNvPr id="301" name="object 301"/>
          <p:cNvSpPr txBox="1"/>
          <p:nvPr/>
        </p:nvSpPr>
        <p:spPr>
          <a:xfrm>
            <a:off x="8968613" y="7396988"/>
            <a:ext cx="1673225"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a:cs typeface="Arial"/>
              </a:rPr>
              <a:t>Level </a:t>
            </a:r>
            <a:r>
              <a:rPr sz="1400" b="1" dirty="0">
                <a:latin typeface="Arial"/>
                <a:cs typeface="Arial"/>
              </a:rPr>
              <a:t>of</a:t>
            </a:r>
            <a:r>
              <a:rPr sz="1400" b="1" spc="-85" dirty="0">
                <a:latin typeface="Arial"/>
                <a:cs typeface="Arial"/>
              </a:rPr>
              <a:t> </a:t>
            </a:r>
            <a:r>
              <a:rPr sz="1400" b="1" dirty="0">
                <a:latin typeface="Arial"/>
                <a:cs typeface="Arial"/>
              </a:rPr>
              <a:t>Agreement</a:t>
            </a:r>
            <a:endParaRPr sz="1400">
              <a:latin typeface="Arial"/>
              <a:cs typeface="Arial"/>
            </a:endParaRPr>
          </a:p>
        </p:txBody>
      </p:sp>
      <p:sp>
        <p:nvSpPr>
          <p:cNvPr id="302" name="object 302"/>
          <p:cNvSpPr txBox="1"/>
          <p:nvPr/>
        </p:nvSpPr>
        <p:spPr>
          <a:xfrm>
            <a:off x="6431993" y="2928305"/>
            <a:ext cx="210442" cy="1771110"/>
          </a:xfrm>
          <a:prstGeom prst="rect">
            <a:avLst/>
          </a:prstGeom>
        </p:spPr>
        <p:txBody>
          <a:bodyPr vert="vert270" wrap="square" lIns="0" tIns="0" rIns="0" bIns="0" rtlCol="0">
            <a:spAutoFit/>
          </a:bodyPr>
          <a:lstStyle/>
          <a:p>
            <a:pPr marL="12700">
              <a:lnSpc>
                <a:spcPts val="1645"/>
              </a:lnSpc>
            </a:pPr>
            <a:r>
              <a:rPr sz="1600" b="1" spc="-25" dirty="0">
                <a:latin typeface="Helvetica" pitchFamily="2" charset="0"/>
                <a:cs typeface="Arial"/>
              </a:rPr>
              <a:t>Total</a:t>
            </a:r>
            <a:r>
              <a:rPr sz="1600" b="1" spc="-75" dirty="0">
                <a:latin typeface="Helvetica" pitchFamily="2" charset="0"/>
                <a:cs typeface="Arial"/>
              </a:rPr>
              <a:t> </a:t>
            </a:r>
            <a:r>
              <a:rPr sz="1600" b="1" dirty="0">
                <a:latin typeface="Helvetica" pitchFamily="2" charset="0"/>
                <a:cs typeface="Arial"/>
              </a:rPr>
              <a:t>Responses</a:t>
            </a:r>
            <a:endParaRPr sz="1600" dirty="0">
              <a:latin typeface="Helvetica" pitchFamily="2" charset="0"/>
              <a:cs typeface="Arial"/>
            </a:endParaRPr>
          </a:p>
        </p:txBody>
      </p:sp>
      <p:sp>
        <p:nvSpPr>
          <p:cNvPr id="303" name="object 303"/>
          <p:cNvSpPr txBox="1"/>
          <p:nvPr/>
        </p:nvSpPr>
        <p:spPr>
          <a:xfrm>
            <a:off x="7337425" y="102821"/>
            <a:ext cx="5006975" cy="582979"/>
          </a:xfrm>
          <a:prstGeom prst="rect">
            <a:avLst/>
          </a:prstGeom>
        </p:spPr>
        <p:txBody>
          <a:bodyPr vert="horz" wrap="square" lIns="0" tIns="32384" rIns="0" bIns="0" rtlCol="0">
            <a:spAutoFit/>
          </a:bodyPr>
          <a:lstStyle/>
          <a:p>
            <a:pPr marL="12700" marR="5080" algn="ctr">
              <a:lnSpc>
                <a:spcPts val="1430"/>
              </a:lnSpc>
              <a:spcBef>
                <a:spcPts val="254"/>
              </a:spcBef>
            </a:pPr>
            <a:r>
              <a:rPr sz="1600" b="1" spc="-20" dirty="0">
                <a:latin typeface="Helvetica" pitchFamily="2" charset="0"/>
                <a:cs typeface="Arial"/>
              </a:rPr>
              <a:t>Have </a:t>
            </a:r>
            <a:r>
              <a:rPr sz="1600" b="1" spc="-10" dirty="0">
                <a:latin typeface="Helvetica" pitchFamily="2" charset="0"/>
                <a:cs typeface="Arial"/>
              </a:rPr>
              <a:t>you </a:t>
            </a:r>
            <a:r>
              <a:rPr sz="1600" b="1" dirty="0">
                <a:latin typeface="Helvetica" pitchFamily="2" charset="0"/>
                <a:cs typeface="Arial"/>
              </a:rPr>
              <a:t>had to </a:t>
            </a:r>
            <a:r>
              <a:rPr sz="1600" b="1" spc="-5" dirty="0">
                <a:latin typeface="Helvetica" pitchFamily="2" charset="0"/>
                <a:cs typeface="Arial"/>
              </a:rPr>
              <a:t>borrow </a:t>
            </a:r>
            <a:r>
              <a:rPr sz="1600" b="1" spc="-10" dirty="0">
                <a:latin typeface="Helvetica" pitchFamily="2" charset="0"/>
                <a:cs typeface="Arial"/>
              </a:rPr>
              <a:t>money </a:t>
            </a:r>
            <a:r>
              <a:rPr sz="1600" b="1" dirty="0">
                <a:latin typeface="Helvetica" pitchFamily="2" charset="0"/>
                <a:cs typeface="Arial"/>
              </a:rPr>
              <a:t>or </a:t>
            </a:r>
            <a:r>
              <a:rPr sz="1600" b="1" spc="-5" dirty="0">
                <a:latin typeface="Helvetica" pitchFamily="2" charset="0"/>
                <a:cs typeface="Arial"/>
              </a:rPr>
              <a:t>receive </a:t>
            </a:r>
            <a:r>
              <a:rPr sz="1600" b="1" dirty="0">
                <a:latin typeface="Helvetica" pitchFamily="2" charset="0"/>
                <a:cs typeface="Arial"/>
              </a:rPr>
              <a:t>other</a:t>
            </a:r>
            <a:r>
              <a:rPr sz="1600" b="1" spc="-5" dirty="0">
                <a:latin typeface="Helvetica" pitchFamily="2" charset="0"/>
                <a:cs typeface="Arial"/>
              </a:rPr>
              <a:t> </a:t>
            </a:r>
            <a:r>
              <a:rPr sz="1600" b="1" dirty="0">
                <a:latin typeface="Helvetica" pitchFamily="2" charset="0"/>
                <a:cs typeface="Arial"/>
              </a:rPr>
              <a:t>assistance </a:t>
            </a:r>
            <a:r>
              <a:rPr lang="en-US" sz="1600" b="1" dirty="0">
                <a:latin typeface="Helvetica" pitchFamily="2" charset="0"/>
                <a:cs typeface="Arial"/>
              </a:rPr>
              <a:t>i</a:t>
            </a:r>
            <a:r>
              <a:rPr sz="1600" b="1" dirty="0">
                <a:latin typeface="Helvetica" pitchFamily="2" charset="0"/>
                <a:cs typeface="Arial"/>
              </a:rPr>
              <a:t>n addition to </a:t>
            </a:r>
            <a:r>
              <a:rPr sz="1600" b="1" spc="-10" dirty="0">
                <a:latin typeface="Helvetica" pitchFamily="2" charset="0"/>
                <a:cs typeface="Arial"/>
              </a:rPr>
              <a:t>your </a:t>
            </a:r>
            <a:r>
              <a:rPr sz="1600" b="1" dirty="0">
                <a:latin typeface="Helvetica" pitchFamily="2" charset="0"/>
                <a:cs typeface="Arial"/>
              </a:rPr>
              <a:t>stipend during </a:t>
            </a:r>
            <a:r>
              <a:rPr sz="1600" b="1" spc="-10" dirty="0">
                <a:latin typeface="Helvetica" pitchFamily="2" charset="0"/>
                <a:cs typeface="Arial"/>
              </a:rPr>
              <a:t>your</a:t>
            </a:r>
            <a:r>
              <a:rPr sz="1600" b="1" spc="-15" dirty="0">
                <a:latin typeface="Helvetica" pitchFamily="2" charset="0"/>
                <a:cs typeface="Arial"/>
              </a:rPr>
              <a:t> </a:t>
            </a:r>
            <a:r>
              <a:rPr sz="1600" b="1" dirty="0">
                <a:latin typeface="Helvetica" pitchFamily="2" charset="0"/>
                <a:cs typeface="Arial"/>
              </a:rPr>
              <a:t>time</a:t>
            </a:r>
            <a:r>
              <a:rPr lang="en-US" sz="1600" b="1" dirty="0">
                <a:latin typeface="Helvetica" pitchFamily="2" charset="0"/>
                <a:cs typeface="Arial"/>
              </a:rPr>
              <a:t> </a:t>
            </a:r>
            <a:r>
              <a:rPr sz="1600" b="1" dirty="0">
                <a:latin typeface="Helvetica" pitchFamily="2" charset="0"/>
                <a:cs typeface="Arial"/>
              </a:rPr>
              <a:t>as a </a:t>
            </a:r>
            <a:r>
              <a:rPr sz="1600" b="1" spc="-5" dirty="0">
                <a:latin typeface="Helvetica" pitchFamily="2" charset="0"/>
                <a:cs typeface="Arial"/>
              </a:rPr>
              <a:t>graduate </a:t>
            </a:r>
            <a:r>
              <a:rPr sz="1600" b="1" dirty="0">
                <a:latin typeface="Helvetica" pitchFamily="2" charset="0"/>
                <a:cs typeface="Arial"/>
              </a:rPr>
              <a:t>student in this</a:t>
            </a:r>
            <a:r>
              <a:rPr sz="1600" b="1" spc="-20" dirty="0">
                <a:latin typeface="Helvetica" pitchFamily="2" charset="0"/>
                <a:cs typeface="Arial"/>
              </a:rPr>
              <a:t> </a:t>
            </a:r>
            <a:r>
              <a:rPr sz="1600" b="1" dirty="0">
                <a:latin typeface="Helvetica" pitchFamily="2" charset="0"/>
                <a:cs typeface="Arial"/>
              </a:rPr>
              <a:t>department?</a:t>
            </a:r>
          </a:p>
        </p:txBody>
      </p:sp>
      <p:sp>
        <p:nvSpPr>
          <p:cNvPr id="304" name="object 303">
            <a:extLst>
              <a:ext uri="{FF2B5EF4-FFF2-40B4-BE49-F238E27FC236}">
                <a16:creationId xmlns:a16="http://schemas.microsoft.com/office/drawing/2014/main" id="{E3E102B1-C89E-7D4F-B8CF-B114B74F8588}"/>
              </a:ext>
            </a:extLst>
          </p:cNvPr>
          <p:cNvSpPr txBox="1"/>
          <p:nvPr/>
        </p:nvSpPr>
        <p:spPr>
          <a:xfrm>
            <a:off x="1314704" y="166738"/>
            <a:ext cx="4318000" cy="403443"/>
          </a:xfrm>
          <a:prstGeom prst="rect">
            <a:avLst/>
          </a:prstGeom>
        </p:spPr>
        <p:txBody>
          <a:bodyPr vert="horz" wrap="square" lIns="0" tIns="32384" rIns="0" bIns="0" rtlCol="0">
            <a:spAutoFit/>
          </a:bodyPr>
          <a:lstStyle/>
          <a:p>
            <a:pPr marL="12700" marR="5080" algn="ctr">
              <a:lnSpc>
                <a:spcPts val="1430"/>
              </a:lnSpc>
              <a:spcBef>
                <a:spcPts val="254"/>
              </a:spcBef>
            </a:pPr>
            <a:r>
              <a:rPr lang="en-US" sz="1600" b="1" spc="-20" dirty="0">
                <a:latin typeface="Helvetica" pitchFamily="2" charset="0"/>
                <a:cs typeface="Arial"/>
              </a:rPr>
              <a:t>Do you feel that the current graduate student stipend is enough to live comfortably?</a:t>
            </a:r>
            <a:endParaRPr sz="1600" b="1" dirty="0">
              <a:latin typeface="Helvetica" pitchFamily="2" charset="0"/>
              <a:cs typeface="Arial"/>
            </a:endParaRPr>
          </a:p>
        </p:txBody>
      </p:sp>
      <p:sp>
        <p:nvSpPr>
          <p:cNvPr id="305" name="TextBox 304">
            <a:extLst>
              <a:ext uri="{FF2B5EF4-FFF2-40B4-BE49-F238E27FC236}">
                <a16:creationId xmlns:a16="http://schemas.microsoft.com/office/drawing/2014/main" id="{277576BB-76A8-D848-9E9F-7D269502F1AD}"/>
              </a:ext>
            </a:extLst>
          </p:cNvPr>
          <p:cNvSpPr txBox="1"/>
          <p:nvPr/>
        </p:nvSpPr>
        <p:spPr>
          <a:xfrm>
            <a:off x="1940835" y="7275819"/>
            <a:ext cx="3108543" cy="369332"/>
          </a:xfrm>
          <a:prstGeom prst="rect">
            <a:avLst/>
          </a:prstGeom>
          <a:solidFill>
            <a:schemeClr val="bg1"/>
          </a:solidFill>
        </p:spPr>
        <p:txBody>
          <a:bodyPr wrap="none" rtlCol="0">
            <a:spAutoFit/>
          </a:bodyPr>
          <a:lstStyle/>
          <a:p>
            <a:r>
              <a:rPr lang="en-US" b="1" dirty="0">
                <a:latin typeface="Helvetica" pitchFamily="2" charset="0"/>
              </a:rPr>
              <a:t>Yes		            No</a:t>
            </a:r>
          </a:p>
        </p:txBody>
      </p:sp>
      <p:sp>
        <p:nvSpPr>
          <p:cNvPr id="306" name="TextBox 305">
            <a:extLst>
              <a:ext uri="{FF2B5EF4-FFF2-40B4-BE49-F238E27FC236}">
                <a16:creationId xmlns:a16="http://schemas.microsoft.com/office/drawing/2014/main" id="{7BEB0E24-9FEB-9848-83E1-AFD239A4517A}"/>
              </a:ext>
            </a:extLst>
          </p:cNvPr>
          <p:cNvSpPr txBox="1"/>
          <p:nvPr/>
        </p:nvSpPr>
        <p:spPr>
          <a:xfrm>
            <a:off x="8245257" y="7268400"/>
            <a:ext cx="3108543" cy="369332"/>
          </a:xfrm>
          <a:prstGeom prst="rect">
            <a:avLst/>
          </a:prstGeom>
          <a:solidFill>
            <a:schemeClr val="bg1"/>
          </a:solidFill>
        </p:spPr>
        <p:txBody>
          <a:bodyPr wrap="none" rtlCol="0">
            <a:spAutoFit/>
          </a:bodyPr>
          <a:lstStyle/>
          <a:p>
            <a:r>
              <a:rPr lang="en-US" b="1" dirty="0">
                <a:latin typeface="Helvetica" pitchFamily="2" charset="0"/>
              </a:rPr>
              <a:t>Yes		            No</a:t>
            </a:r>
          </a:p>
        </p:txBody>
      </p:sp>
      <p:sp>
        <p:nvSpPr>
          <p:cNvPr id="307" name="TextBox 306">
            <a:extLst>
              <a:ext uri="{FF2B5EF4-FFF2-40B4-BE49-F238E27FC236}">
                <a16:creationId xmlns:a16="http://schemas.microsoft.com/office/drawing/2014/main" id="{F2F7F84D-E20A-BB4B-8D30-7092DF19E129}"/>
              </a:ext>
            </a:extLst>
          </p:cNvPr>
          <p:cNvSpPr txBox="1"/>
          <p:nvPr/>
        </p:nvSpPr>
        <p:spPr>
          <a:xfrm>
            <a:off x="1949908" y="3025374"/>
            <a:ext cx="412292" cy="338554"/>
          </a:xfrm>
          <a:prstGeom prst="rect">
            <a:avLst/>
          </a:prstGeom>
          <a:noFill/>
        </p:spPr>
        <p:txBody>
          <a:bodyPr wrap="square" rtlCol="0">
            <a:spAutoFit/>
          </a:bodyPr>
          <a:lstStyle/>
          <a:p>
            <a:r>
              <a:rPr lang="en-US" sz="1600" b="1" dirty="0">
                <a:latin typeface="Helvetica" pitchFamily="2" charset="0"/>
              </a:rPr>
              <a:t>22</a:t>
            </a:r>
          </a:p>
        </p:txBody>
      </p:sp>
      <p:sp>
        <p:nvSpPr>
          <p:cNvPr id="312" name="TextBox 311">
            <a:extLst>
              <a:ext uri="{FF2B5EF4-FFF2-40B4-BE49-F238E27FC236}">
                <a16:creationId xmlns:a16="http://schemas.microsoft.com/office/drawing/2014/main" id="{65A10202-9D94-C846-9A93-F9F558319C78}"/>
              </a:ext>
            </a:extLst>
          </p:cNvPr>
          <p:cNvSpPr txBox="1"/>
          <p:nvPr/>
        </p:nvSpPr>
        <p:spPr>
          <a:xfrm>
            <a:off x="4566387" y="762000"/>
            <a:ext cx="412292" cy="338554"/>
          </a:xfrm>
          <a:prstGeom prst="rect">
            <a:avLst/>
          </a:prstGeom>
          <a:noFill/>
        </p:spPr>
        <p:txBody>
          <a:bodyPr wrap="square" rtlCol="0">
            <a:spAutoFit/>
          </a:bodyPr>
          <a:lstStyle/>
          <a:p>
            <a:r>
              <a:rPr lang="en-US" sz="1600" b="1" dirty="0">
                <a:latin typeface="Helvetica" pitchFamily="2" charset="0"/>
              </a:rPr>
              <a:t>36</a:t>
            </a:r>
          </a:p>
        </p:txBody>
      </p:sp>
      <p:sp>
        <p:nvSpPr>
          <p:cNvPr id="313" name="TextBox 312">
            <a:extLst>
              <a:ext uri="{FF2B5EF4-FFF2-40B4-BE49-F238E27FC236}">
                <a16:creationId xmlns:a16="http://schemas.microsoft.com/office/drawing/2014/main" id="{3F35FC5B-CA26-404A-B446-FACA759631CE}"/>
              </a:ext>
            </a:extLst>
          </p:cNvPr>
          <p:cNvSpPr txBox="1"/>
          <p:nvPr/>
        </p:nvSpPr>
        <p:spPr>
          <a:xfrm>
            <a:off x="8305800" y="762000"/>
            <a:ext cx="412292" cy="338554"/>
          </a:xfrm>
          <a:prstGeom prst="rect">
            <a:avLst/>
          </a:prstGeom>
          <a:noFill/>
        </p:spPr>
        <p:txBody>
          <a:bodyPr wrap="square" rtlCol="0">
            <a:spAutoFit/>
          </a:bodyPr>
          <a:lstStyle/>
          <a:p>
            <a:r>
              <a:rPr lang="en-US" sz="1600" b="1" dirty="0">
                <a:latin typeface="Helvetica" pitchFamily="2" charset="0"/>
              </a:rPr>
              <a:t>38</a:t>
            </a:r>
          </a:p>
        </p:txBody>
      </p:sp>
      <p:sp>
        <p:nvSpPr>
          <p:cNvPr id="314" name="TextBox 313">
            <a:extLst>
              <a:ext uri="{FF2B5EF4-FFF2-40B4-BE49-F238E27FC236}">
                <a16:creationId xmlns:a16="http://schemas.microsoft.com/office/drawing/2014/main" id="{3ABAD631-6A24-FD4C-B9D0-75BF830E3F57}"/>
              </a:ext>
            </a:extLst>
          </p:cNvPr>
          <p:cNvSpPr txBox="1"/>
          <p:nvPr/>
        </p:nvSpPr>
        <p:spPr>
          <a:xfrm>
            <a:off x="10896600" y="3547646"/>
            <a:ext cx="412292" cy="338554"/>
          </a:xfrm>
          <a:prstGeom prst="rect">
            <a:avLst/>
          </a:prstGeom>
          <a:noFill/>
        </p:spPr>
        <p:txBody>
          <a:bodyPr wrap="square" rtlCol="0">
            <a:spAutoFit/>
          </a:bodyPr>
          <a:lstStyle/>
          <a:p>
            <a:r>
              <a:rPr lang="en-US" sz="1600" b="1" dirty="0">
                <a:latin typeface="Helvetica" pitchFamily="2" charset="0"/>
              </a:rPr>
              <a:t>20</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16204" y="7090536"/>
            <a:ext cx="5715000" cy="0"/>
          </a:xfrm>
          <a:custGeom>
            <a:avLst/>
            <a:gdLst/>
            <a:ahLst/>
            <a:cxnLst/>
            <a:rect l="l" t="t" r="r" b="b"/>
            <a:pathLst>
              <a:path w="5715000">
                <a:moveTo>
                  <a:pt x="0" y="0"/>
                </a:moveTo>
                <a:lnTo>
                  <a:pt x="5715000" y="0"/>
                </a:lnTo>
              </a:path>
            </a:pathLst>
          </a:custGeom>
          <a:ln w="6731">
            <a:solidFill>
              <a:srgbClr val="EBEBEB"/>
            </a:solidFill>
          </a:ln>
        </p:spPr>
        <p:txBody>
          <a:bodyPr wrap="square" lIns="0" tIns="0" rIns="0" bIns="0" rtlCol="0"/>
          <a:lstStyle/>
          <a:p>
            <a:endParaRPr/>
          </a:p>
        </p:txBody>
      </p:sp>
      <p:sp>
        <p:nvSpPr>
          <p:cNvPr id="3" name="object 3"/>
          <p:cNvSpPr/>
          <p:nvPr/>
        </p:nvSpPr>
        <p:spPr>
          <a:xfrm>
            <a:off x="5941567" y="6763384"/>
            <a:ext cx="389890" cy="0"/>
          </a:xfrm>
          <a:custGeom>
            <a:avLst/>
            <a:gdLst/>
            <a:ahLst/>
            <a:cxnLst/>
            <a:rect l="l" t="t" r="r" b="b"/>
            <a:pathLst>
              <a:path w="389889">
                <a:moveTo>
                  <a:pt x="0" y="0"/>
                </a:moveTo>
                <a:lnTo>
                  <a:pt x="389635" y="0"/>
                </a:lnTo>
              </a:path>
            </a:pathLst>
          </a:custGeom>
          <a:ln w="6731">
            <a:solidFill>
              <a:srgbClr val="EBEBEB"/>
            </a:solidFill>
          </a:ln>
        </p:spPr>
        <p:txBody>
          <a:bodyPr wrap="square" lIns="0" tIns="0" rIns="0" bIns="0" rtlCol="0"/>
          <a:lstStyle/>
          <a:p>
            <a:endParaRPr/>
          </a:p>
        </p:txBody>
      </p:sp>
      <p:sp>
        <p:nvSpPr>
          <p:cNvPr id="4" name="object 4"/>
          <p:cNvSpPr/>
          <p:nvPr/>
        </p:nvSpPr>
        <p:spPr>
          <a:xfrm>
            <a:off x="3343783" y="6763384"/>
            <a:ext cx="260350" cy="0"/>
          </a:xfrm>
          <a:custGeom>
            <a:avLst/>
            <a:gdLst/>
            <a:ahLst/>
            <a:cxnLst/>
            <a:rect l="l" t="t" r="r" b="b"/>
            <a:pathLst>
              <a:path w="260350">
                <a:moveTo>
                  <a:pt x="0" y="0"/>
                </a:moveTo>
                <a:lnTo>
                  <a:pt x="259841" y="0"/>
                </a:lnTo>
              </a:path>
            </a:pathLst>
          </a:custGeom>
          <a:ln w="6731">
            <a:solidFill>
              <a:srgbClr val="EBEBEB"/>
            </a:solidFill>
          </a:ln>
        </p:spPr>
        <p:txBody>
          <a:bodyPr wrap="square" lIns="0" tIns="0" rIns="0" bIns="0" rtlCol="0"/>
          <a:lstStyle/>
          <a:p>
            <a:endParaRPr/>
          </a:p>
        </p:txBody>
      </p:sp>
      <p:sp>
        <p:nvSpPr>
          <p:cNvPr id="5" name="object 5"/>
          <p:cNvSpPr/>
          <p:nvPr/>
        </p:nvSpPr>
        <p:spPr>
          <a:xfrm>
            <a:off x="616204" y="6763384"/>
            <a:ext cx="389890" cy="0"/>
          </a:xfrm>
          <a:custGeom>
            <a:avLst/>
            <a:gdLst/>
            <a:ahLst/>
            <a:cxnLst/>
            <a:rect l="l" t="t" r="r" b="b"/>
            <a:pathLst>
              <a:path w="389890">
                <a:moveTo>
                  <a:pt x="0" y="0"/>
                </a:moveTo>
                <a:lnTo>
                  <a:pt x="389636" y="0"/>
                </a:lnTo>
              </a:path>
            </a:pathLst>
          </a:custGeom>
          <a:ln w="6731">
            <a:solidFill>
              <a:srgbClr val="EBEBEB"/>
            </a:solidFill>
          </a:ln>
        </p:spPr>
        <p:txBody>
          <a:bodyPr wrap="square" lIns="0" tIns="0" rIns="0" bIns="0" rtlCol="0"/>
          <a:lstStyle/>
          <a:p>
            <a:endParaRPr/>
          </a:p>
        </p:txBody>
      </p:sp>
      <p:sp>
        <p:nvSpPr>
          <p:cNvPr id="6" name="object 6"/>
          <p:cNvSpPr/>
          <p:nvPr/>
        </p:nvSpPr>
        <p:spPr>
          <a:xfrm>
            <a:off x="5941567" y="6436105"/>
            <a:ext cx="389890" cy="0"/>
          </a:xfrm>
          <a:custGeom>
            <a:avLst/>
            <a:gdLst/>
            <a:ahLst/>
            <a:cxnLst/>
            <a:rect l="l" t="t" r="r" b="b"/>
            <a:pathLst>
              <a:path w="389889">
                <a:moveTo>
                  <a:pt x="0" y="0"/>
                </a:moveTo>
                <a:lnTo>
                  <a:pt x="389635" y="0"/>
                </a:lnTo>
              </a:path>
            </a:pathLst>
          </a:custGeom>
          <a:ln w="6731">
            <a:solidFill>
              <a:srgbClr val="EBEBEB"/>
            </a:solidFill>
          </a:ln>
        </p:spPr>
        <p:txBody>
          <a:bodyPr wrap="square" lIns="0" tIns="0" rIns="0" bIns="0" rtlCol="0"/>
          <a:lstStyle/>
          <a:p>
            <a:endParaRPr/>
          </a:p>
        </p:txBody>
      </p:sp>
      <p:sp>
        <p:nvSpPr>
          <p:cNvPr id="7" name="object 7"/>
          <p:cNvSpPr/>
          <p:nvPr/>
        </p:nvSpPr>
        <p:spPr>
          <a:xfrm>
            <a:off x="3343783" y="6436105"/>
            <a:ext cx="260350" cy="0"/>
          </a:xfrm>
          <a:custGeom>
            <a:avLst/>
            <a:gdLst/>
            <a:ahLst/>
            <a:cxnLst/>
            <a:rect l="l" t="t" r="r" b="b"/>
            <a:pathLst>
              <a:path w="260350">
                <a:moveTo>
                  <a:pt x="0" y="0"/>
                </a:moveTo>
                <a:lnTo>
                  <a:pt x="259841" y="0"/>
                </a:lnTo>
              </a:path>
            </a:pathLst>
          </a:custGeom>
          <a:ln w="6731">
            <a:solidFill>
              <a:srgbClr val="EBEBEB"/>
            </a:solidFill>
          </a:ln>
        </p:spPr>
        <p:txBody>
          <a:bodyPr wrap="square" lIns="0" tIns="0" rIns="0" bIns="0" rtlCol="0"/>
          <a:lstStyle/>
          <a:p>
            <a:endParaRPr/>
          </a:p>
        </p:txBody>
      </p:sp>
      <p:sp>
        <p:nvSpPr>
          <p:cNvPr id="8" name="object 8"/>
          <p:cNvSpPr/>
          <p:nvPr/>
        </p:nvSpPr>
        <p:spPr>
          <a:xfrm>
            <a:off x="616204" y="6436105"/>
            <a:ext cx="389890" cy="0"/>
          </a:xfrm>
          <a:custGeom>
            <a:avLst/>
            <a:gdLst/>
            <a:ahLst/>
            <a:cxnLst/>
            <a:rect l="l" t="t" r="r" b="b"/>
            <a:pathLst>
              <a:path w="389890">
                <a:moveTo>
                  <a:pt x="0" y="0"/>
                </a:moveTo>
                <a:lnTo>
                  <a:pt x="389636" y="0"/>
                </a:lnTo>
              </a:path>
            </a:pathLst>
          </a:custGeom>
          <a:ln w="6731">
            <a:solidFill>
              <a:srgbClr val="EBEBEB"/>
            </a:solidFill>
          </a:ln>
        </p:spPr>
        <p:txBody>
          <a:bodyPr wrap="square" lIns="0" tIns="0" rIns="0" bIns="0" rtlCol="0"/>
          <a:lstStyle/>
          <a:p>
            <a:endParaRPr/>
          </a:p>
        </p:txBody>
      </p:sp>
      <p:sp>
        <p:nvSpPr>
          <p:cNvPr id="9" name="object 9"/>
          <p:cNvSpPr/>
          <p:nvPr/>
        </p:nvSpPr>
        <p:spPr>
          <a:xfrm>
            <a:off x="5941567" y="6108827"/>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10" name="object 10"/>
          <p:cNvSpPr/>
          <p:nvPr/>
        </p:nvSpPr>
        <p:spPr>
          <a:xfrm>
            <a:off x="3343783" y="6108827"/>
            <a:ext cx="260350" cy="0"/>
          </a:xfrm>
          <a:custGeom>
            <a:avLst/>
            <a:gdLst/>
            <a:ahLst/>
            <a:cxnLst/>
            <a:rect l="l" t="t" r="r" b="b"/>
            <a:pathLst>
              <a:path w="260350">
                <a:moveTo>
                  <a:pt x="0" y="0"/>
                </a:moveTo>
                <a:lnTo>
                  <a:pt x="259841" y="0"/>
                </a:lnTo>
              </a:path>
            </a:pathLst>
          </a:custGeom>
          <a:ln w="6730">
            <a:solidFill>
              <a:srgbClr val="EBEBEB"/>
            </a:solidFill>
          </a:ln>
        </p:spPr>
        <p:txBody>
          <a:bodyPr wrap="square" lIns="0" tIns="0" rIns="0" bIns="0" rtlCol="0"/>
          <a:lstStyle/>
          <a:p>
            <a:endParaRPr/>
          </a:p>
        </p:txBody>
      </p:sp>
      <p:sp>
        <p:nvSpPr>
          <p:cNvPr id="11" name="object 11"/>
          <p:cNvSpPr/>
          <p:nvPr/>
        </p:nvSpPr>
        <p:spPr>
          <a:xfrm>
            <a:off x="616204" y="6108827"/>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12" name="object 12"/>
          <p:cNvSpPr/>
          <p:nvPr/>
        </p:nvSpPr>
        <p:spPr>
          <a:xfrm>
            <a:off x="5941567" y="5781675"/>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13" name="object 13"/>
          <p:cNvSpPr/>
          <p:nvPr/>
        </p:nvSpPr>
        <p:spPr>
          <a:xfrm>
            <a:off x="3343783" y="5781675"/>
            <a:ext cx="260350" cy="0"/>
          </a:xfrm>
          <a:custGeom>
            <a:avLst/>
            <a:gdLst/>
            <a:ahLst/>
            <a:cxnLst/>
            <a:rect l="l" t="t" r="r" b="b"/>
            <a:pathLst>
              <a:path w="260350">
                <a:moveTo>
                  <a:pt x="0" y="0"/>
                </a:moveTo>
                <a:lnTo>
                  <a:pt x="259841" y="0"/>
                </a:lnTo>
              </a:path>
            </a:pathLst>
          </a:custGeom>
          <a:ln w="6730">
            <a:solidFill>
              <a:srgbClr val="EBEBEB"/>
            </a:solidFill>
          </a:ln>
        </p:spPr>
        <p:txBody>
          <a:bodyPr wrap="square" lIns="0" tIns="0" rIns="0" bIns="0" rtlCol="0"/>
          <a:lstStyle/>
          <a:p>
            <a:endParaRPr/>
          </a:p>
        </p:txBody>
      </p:sp>
      <p:sp>
        <p:nvSpPr>
          <p:cNvPr id="14" name="object 14"/>
          <p:cNvSpPr/>
          <p:nvPr/>
        </p:nvSpPr>
        <p:spPr>
          <a:xfrm>
            <a:off x="616204" y="5781675"/>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15" name="object 15"/>
          <p:cNvSpPr/>
          <p:nvPr/>
        </p:nvSpPr>
        <p:spPr>
          <a:xfrm>
            <a:off x="5941567" y="5454396"/>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16" name="object 16"/>
          <p:cNvSpPr/>
          <p:nvPr/>
        </p:nvSpPr>
        <p:spPr>
          <a:xfrm>
            <a:off x="3343783" y="5454396"/>
            <a:ext cx="260350" cy="0"/>
          </a:xfrm>
          <a:custGeom>
            <a:avLst/>
            <a:gdLst/>
            <a:ahLst/>
            <a:cxnLst/>
            <a:rect l="l" t="t" r="r" b="b"/>
            <a:pathLst>
              <a:path w="260350">
                <a:moveTo>
                  <a:pt x="0" y="0"/>
                </a:moveTo>
                <a:lnTo>
                  <a:pt x="259841" y="0"/>
                </a:lnTo>
              </a:path>
            </a:pathLst>
          </a:custGeom>
          <a:ln w="6730">
            <a:solidFill>
              <a:srgbClr val="EBEBEB"/>
            </a:solidFill>
          </a:ln>
        </p:spPr>
        <p:txBody>
          <a:bodyPr wrap="square" lIns="0" tIns="0" rIns="0" bIns="0" rtlCol="0"/>
          <a:lstStyle/>
          <a:p>
            <a:endParaRPr/>
          </a:p>
        </p:txBody>
      </p:sp>
      <p:sp>
        <p:nvSpPr>
          <p:cNvPr id="17" name="object 17"/>
          <p:cNvSpPr/>
          <p:nvPr/>
        </p:nvSpPr>
        <p:spPr>
          <a:xfrm>
            <a:off x="616204" y="5454396"/>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18" name="object 18"/>
          <p:cNvSpPr/>
          <p:nvPr/>
        </p:nvSpPr>
        <p:spPr>
          <a:xfrm>
            <a:off x="5941567" y="5127244"/>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19" name="object 19"/>
          <p:cNvSpPr/>
          <p:nvPr/>
        </p:nvSpPr>
        <p:spPr>
          <a:xfrm>
            <a:off x="3343783" y="5127244"/>
            <a:ext cx="260350" cy="0"/>
          </a:xfrm>
          <a:custGeom>
            <a:avLst/>
            <a:gdLst/>
            <a:ahLst/>
            <a:cxnLst/>
            <a:rect l="l" t="t" r="r" b="b"/>
            <a:pathLst>
              <a:path w="260350">
                <a:moveTo>
                  <a:pt x="0" y="0"/>
                </a:moveTo>
                <a:lnTo>
                  <a:pt x="259841" y="0"/>
                </a:lnTo>
              </a:path>
            </a:pathLst>
          </a:custGeom>
          <a:ln w="6730">
            <a:solidFill>
              <a:srgbClr val="EBEBEB"/>
            </a:solidFill>
          </a:ln>
        </p:spPr>
        <p:txBody>
          <a:bodyPr wrap="square" lIns="0" tIns="0" rIns="0" bIns="0" rtlCol="0"/>
          <a:lstStyle/>
          <a:p>
            <a:endParaRPr/>
          </a:p>
        </p:txBody>
      </p:sp>
      <p:sp>
        <p:nvSpPr>
          <p:cNvPr id="20" name="object 20"/>
          <p:cNvSpPr/>
          <p:nvPr/>
        </p:nvSpPr>
        <p:spPr>
          <a:xfrm>
            <a:off x="616204" y="5127244"/>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21" name="object 21"/>
          <p:cNvSpPr/>
          <p:nvPr/>
        </p:nvSpPr>
        <p:spPr>
          <a:xfrm>
            <a:off x="5941567" y="4799965"/>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22" name="object 22"/>
          <p:cNvSpPr/>
          <p:nvPr/>
        </p:nvSpPr>
        <p:spPr>
          <a:xfrm>
            <a:off x="3343783" y="4799965"/>
            <a:ext cx="260350" cy="0"/>
          </a:xfrm>
          <a:custGeom>
            <a:avLst/>
            <a:gdLst/>
            <a:ahLst/>
            <a:cxnLst/>
            <a:rect l="l" t="t" r="r" b="b"/>
            <a:pathLst>
              <a:path w="260350">
                <a:moveTo>
                  <a:pt x="0" y="0"/>
                </a:moveTo>
                <a:lnTo>
                  <a:pt x="259841" y="0"/>
                </a:lnTo>
              </a:path>
            </a:pathLst>
          </a:custGeom>
          <a:ln w="6730">
            <a:solidFill>
              <a:srgbClr val="EBEBEB"/>
            </a:solidFill>
          </a:ln>
        </p:spPr>
        <p:txBody>
          <a:bodyPr wrap="square" lIns="0" tIns="0" rIns="0" bIns="0" rtlCol="0"/>
          <a:lstStyle/>
          <a:p>
            <a:endParaRPr/>
          </a:p>
        </p:txBody>
      </p:sp>
      <p:sp>
        <p:nvSpPr>
          <p:cNvPr id="23" name="object 23"/>
          <p:cNvSpPr/>
          <p:nvPr/>
        </p:nvSpPr>
        <p:spPr>
          <a:xfrm>
            <a:off x="616204" y="4799965"/>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24" name="object 24"/>
          <p:cNvSpPr/>
          <p:nvPr/>
        </p:nvSpPr>
        <p:spPr>
          <a:xfrm>
            <a:off x="5941567" y="4472685"/>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25" name="object 25"/>
          <p:cNvSpPr/>
          <p:nvPr/>
        </p:nvSpPr>
        <p:spPr>
          <a:xfrm>
            <a:off x="3343783" y="4472685"/>
            <a:ext cx="260350" cy="0"/>
          </a:xfrm>
          <a:custGeom>
            <a:avLst/>
            <a:gdLst/>
            <a:ahLst/>
            <a:cxnLst/>
            <a:rect l="l" t="t" r="r" b="b"/>
            <a:pathLst>
              <a:path w="260350">
                <a:moveTo>
                  <a:pt x="0" y="0"/>
                </a:moveTo>
                <a:lnTo>
                  <a:pt x="259841" y="0"/>
                </a:lnTo>
              </a:path>
            </a:pathLst>
          </a:custGeom>
          <a:ln w="6730">
            <a:solidFill>
              <a:srgbClr val="EBEBEB"/>
            </a:solidFill>
          </a:ln>
        </p:spPr>
        <p:txBody>
          <a:bodyPr wrap="square" lIns="0" tIns="0" rIns="0" bIns="0" rtlCol="0"/>
          <a:lstStyle/>
          <a:p>
            <a:endParaRPr/>
          </a:p>
        </p:txBody>
      </p:sp>
      <p:sp>
        <p:nvSpPr>
          <p:cNvPr id="26" name="object 26"/>
          <p:cNvSpPr/>
          <p:nvPr/>
        </p:nvSpPr>
        <p:spPr>
          <a:xfrm>
            <a:off x="616204" y="4472685"/>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27" name="object 27"/>
          <p:cNvSpPr/>
          <p:nvPr/>
        </p:nvSpPr>
        <p:spPr>
          <a:xfrm>
            <a:off x="5941567" y="4145534"/>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28" name="object 28"/>
          <p:cNvSpPr/>
          <p:nvPr/>
        </p:nvSpPr>
        <p:spPr>
          <a:xfrm>
            <a:off x="3343783" y="4145534"/>
            <a:ext cx="260350" cy="0"/>
          </a:xfrm>
          <a:custGeom>
            <a:avLst/>
            <a:gdLst/>
            <a:ahLst/>
            <a:cxnLst/>
            <a:rect l="l" t="t" r="r" b="b"/>
            <a:pathLst>
              <a:path w="260350">
                <a:moveTo>
                  <a:pt x="0" y="0"/>
                </a:moveTo>
                <a:lnTo>
                  <a:pt x="259841" y="0"/>
                </a:lnTo>
              </a:path>
            </a:pathLst>
          </a:custGeom>
          <a:ln w="6730">
            <a:solidFill>
              <a:srgbClr val="EBEBEB"/>
            </a:solidFill>
          </a:ln>
        </p:spPr>
        <p:txBody>
          <a:bodyPr wrap="square" lIns="0" tIns="0" rIns="0" bIns="0" rtlCol="0"/>
          <a:lstStyle/>
          <a:p>
            <a:endParaRPr/>
          </a:p>
        </p:txBody>
      </p:sp>
      <p:sp>
        <p:nvSpPr>
          <p:cNvPr id="29" name="object 29"/>
          <p:cNvSpPr/>
          <p:nvPr/>
        </p:nvSpPr>
        <p:spPr>
          <a:xfrm>
            <a:off x="616204" y="4145534"/>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30" name="object 30"/>
          <p:cNvSpPr/>
          <p:nvPr/>
        </p:nvSpPr>
        <p:spPr>
          <a:xfrm>
            <a:off x="5941567" y="3818254"/>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31" name="object 31"/>
          <p:cNvSpPr/>
          <p:nvPr/>
        </p:nvSpPr>
        <p:spPr>
          <a:xfrm>
            <a:off x="3343783" y="3818254"/>
            <a:ext cx="260350" cy="0"/>
          </a:xfrm>
          <a:custGeom>
            <a:avLst/>
            <a:gdLst/>
            <a:ahLst/>
            <a:cxnLst/>
            <a:rect l="l" t="t" r="r" b="b"/>
            <a:pathLst>
              <a:path w="260350">
                <a:moveTo>
                  <a:pt x="0" y="0"/>
                </a:moveTo>
                <a:lnTo>
                  <a:pt x="259841" y="0"/>
                </a:lnTo>
              </a:path>
            </a:pathLst>
          </a:custGeom>
          <a:ln w="6730">
            <a:solidFill>
              <a:srgbClr val="EBEBEB"/>
            </a:solidFill>
          </a:ln>
        </p:spPr>
        <p:txBody>
          <a:bodyPr wrap="square" lIns="0" tIns="0" rIns="0" bIns="0" rtlCol="0"/>
          <a:lstStyle/>
          <a:p>
            <a:endParaRPr/>
          </a:p>
        </p:txBody>
      </p:sp>
      <p:sp>
        <p:nvSpPr>
          <p:cNvPr id="32" name="object 32"/>
          <p:cNvSpPr/>
          <p:nvPr/>
        </p:nvSpPr>
        <p:spPr>
          <a:xfrm>
            <a:off x="616204" y="3818254"/>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33" name="object 33"/>
          <p:cNvSpPr/>
          <p:nvPr/>
        </p:nvSpPr>
        <p:spPr>
          <a:xfrm>
            <a:off x="5941567" y="3491103"/>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34" name="object 34"/>
          <p:cNvSpPr/>
          <p:nvPr/>
        </p:nvSpPr>
        <p:spPr>
          <a:xfrm>
            <a:off x="3343783" y="3491103"/>
            <a:ext cx="260350" cy="0"/>
          </a:xfrm>
          <a:custGeom>
            <a:avLst/>
            <a:gdLst/>
            <a:ahLst/>
            <a:cxnLst/>
            <a:rect l="l" t="t" r="r" b="b"/>
            <a:pathLst>
              <a:path w="260350">
                <a:moveTo>
                  <a:pt x="0" y="0"/>
                </a:moveTo>
                <a:lnTo>
                  <a:pt x="259841" y="0"/>
                </a:lnTo>
              </a:path>
            </a:pathLst>
          </a:custGeom>
          <a:ln w="6730">
            <a:solidFill>
              <a:srgbClr val="EBEBEB"/>
            </a:solidFill>
          </a:ln>
        </p:spPr>
        <p:txBody>
          <a:bodyPr wrap="square" lIns="0" tIns="0" rIns="0" bIns="0" rtlCol="0"/>
          <a:lstStyle/>
          <a:p>
            <a:endParaRPr/>
          </a:p>
        </p:txBody>
      </p:sp>
      <p:sp>
        <p:nvSpPr>
          <p:cNvPr id="35" name="object 35"/>
          <p:cNvSpPr/>
          <p:nvPr/>
        </p:nvSpPr>
        <p:spPr>
          <a:xfrm>
            <a:off x="616204" y="3491103"/>
            <a:ext cx="389890" cy="0"/>
          </a:xfrm>
          <a:custGeom>
            <a:avLst/>
            <a:gdLst/>
            <a:ahLst/>
            <a:cxnLst/>
            <a:rect l="l" t="t" r="r" b="b"/>
            <a:pathLst>
              <a:path w="389890">
                <a:moveTo>
                  <a:pt x="0" y="0"/>
                </a:moveTo>
                <a:lnTo>
                  <a:pt x="389636" y="0"/>
                </a:lnTo>
              </a:path>
            </a:pathLst>
          </a:custGeom>
          <a:ln w="6730">
            <a:solidFill>
              <a:srgbClr val="EBEBEB"/>
            </a:solidFill>
          </a:ln>
        </p:spPr>
        <p:txBody>
          <a:bodyPr wrap="square" lIns="0" tIns="0" rIns="0" bIns="0" rtlCol="0"/>
          <a:lstStyle/>
          <a:p>
            <a:endParaRPr/>
          </a:p>
        </p:txBody>
      </p:sp>
      <p:sp>
        <p:nvSpPr>
          <p:cNvPr id="36" name="object 36"/>
          <p:cNvSpPr/>
          <p:nvPr/>
        </p:nvSpPr>
        <p:spPr>
          <a:xfrm>
            <a:off x="5941567" y="3163823"/>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37" name="object 37"/>
          <p:cNvSpPr/>
          <p:nvPr/>
        </p:nvSpPr>
        <p:spPr>
          <a:xfrm>
            <a:off x="616204" y="3163823"/>
            <a:ext cx="2987675" cy="0"/>
          </a:xfrm>
          <a:custGeom>
            <a:avLst/>
            <a:gdLst/>
            <a:ahLst/>
            <a:cxnLst/>
            <a:rect l="l" t="t" r="r" b="b"/>
            <a:pathLst>
              <a:path w="2987675">
                <a:moveTo>
                  <a:pt x="0" y="0"/>
                </a:moveTo>
                <a:lnTo>
                  <a:pt x="2987421" y="0"/>
                </a:lnTo>
              </a:path>
            </a:pathLst>
          </a:custGeom>
          <a:ln w="6730">
            <a:solidFill>
              <a:srgbClr val="EBEBEB"/>
            </a:solidFill>
          </a:ln>
        </p:spPr>
        <p:txBody>
          <a:bodyPr wrap="square" lIns="0" tIns="0" rIns="0" bIns="0" rtlCol="0"/>
          <a:lstStyle/>
          <a:p>
            <a:endParaRPr/>
          </a:p>
        </p:txBody>
      </p:sp>
      <p:sp>
        <p:nvSpPr>
          <p:cNvPr id="38" name="object 38"/>
          <p:cNvSpPr/>
          <p:nvPr/>
        </p:nvSpPr>
        <p:spPr>
          <a:xfrm>
            <a:off x="5941567" y="2836545"/>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39" name="object 39"/>
          <p:cNvSpPr/>
          <p:nvPr/>
        </p:nvSpPr>
        <p:spPr>
          <a:xfrm>
            <a:off x="616204" y="2836545"/>
            <a:ext cx="2987675" cy="0"/>
          </a:xfrm>
          <a:custGeom>
            <a:avLst/>
            <a:gdLst/>
            <a:ahLst/>
            <a:cxnLst/>
            <a:rect l="l" t="t" r="r" b="b"/>
            <a:pathLst>
              <a:path w="2987675">
                <a:moveTo>
                  <a:pt x="0" y="0"/>
                </a:moveTo>
                <a:lnTo>
                  <a:pt x="2987421" y="0"/>
                </a:lnTo>
              </a:path>
            </a:pathLst>
          </a:custGeom>
          <a:ln w="6730">
            <a:solidFill>
              <a:srgbClr val="EBEBEB"/>
            </a:solidFill>
          </a:ln>
        </p:spPr>
        <p:txBody>
          <a:bodyPr wrap="square" lIns="0" tIns="0" rIns="0" bIns="0" rtlCol="0"/>
          <a:lstStyle/>
          <a:p>
            <a:endParaRPr/>
          </a:p>
        </p:txBody>
      </p:sp>
      <p:sp>
        <p:nvSpPr>
          <p:cNvPr id="40" name="object 40"/>
          <p:cNvSpPr/>
          <p:nvPr/>
        </p:nvSpPr>
        <p:spPr>
          <a:xfrm>
            <a:off x="5941567" y="2509392"/>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41" name="object 41"/>
          <p:cNvSpPr/>
          <p:nvPr/>
        </p:nvSpPr>
        <p:spPr>
          <a:xfrm>
            <a:off x="616204" y="2509392"/>
            <a:ext cx="2987675" cy="0"/>
          </a:xfrm>
          <a:custGeom>
            <a:avLst/>
            <a:gdLst/>
            <a:ahLst/>
            <a:cxnLst/>
            <a:rect l="l" t="t" r="r" b="b"/>
            <a:pathLst>
              <a:path w="2987675">
                <a:moveTo>
                  <a:pt x="0" y="0"/>
                </a:moveTo>
                <a:lnTo>
                  <a:pt x="2987421" y="0"/>
                </a:lnTo>
              </a:path>
            </a:pathLst>
          </a:custGeom>
          <a:ln w="6730">
            <a:solidFill>
              <a:srgbClr val="EBEBEB"/>
            </a:solidFill>
          </a:ln>
        </p:spPr>
        <p:txBody>
          <a:bodyPr wrap="square" lIns="0" tIns="0" rIns="0" bIns="0" rtlCol="0"/>
          <a:lstStyle/>
          <a:p>
            <a:endParaRPr/>
          </a:p>
        </p:txBody>
      </p:sp>
      <p:sp>
        <p:nvSpPr>
          <p:cNvPr id="42" name="object 42"/>
          <p:cNvSpPr/>
          <p:nvPr/>
        </p:nvSpPr>
        <p:spPr>
          <a:xfrm>
            <a:off x="5941567" y="2182114"/>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43" name="object 43"/>
          <p:cNvSpPr/>
          <p:nvPr/>
        </p:nvSpPr>
        <p:spPr>
          <a:xfrm>
            <a:off x="616204" y="2182114"/>
            <a:ext cx="2987675" cy="0"/>
          </a:xfrm>
          <a:custGeom>
            <a:avLst/>
            <a:gdLst/>
            <a:ahLst/>
            <a:cxnLst/>
            <a:rect l="l" t="t" r="r" b="b"/>
            <a:pathLst>
              <a:path w="2987675">
                <a:moveTo>
                  <a:pt x="0" y="0"/>
                </a:moveTo>
                <a:lnTo>
                  <a:pt x="2987421" y="0"/>
                </a:lnTo>
              </a:path>
            </a:pathLst>
          </a:custGeom>
          <a:ln w="6730">
            <a:solidFill>
              <a:srgbClr val="EBEBEB"/>
            </a:solidFill>
          </a:ln>
        </p:spPr>
        <p:txBody>
          <a:bodyPr wrap="square" lIns="0" tIns="0" rIns="0" bIns="0" rtlCol="0"/>
          <a:lstStyle/>
          <a:p>
            <a:endParaRPr/>
          </a:p>
        </p:txBody>
      </p:sp>
      <p:sp>
        <p:nvSpPr>
          <p:cNvPr id="44" name="object 44"/>
          <p:cNvSpPr/>
          <p:nvPr/>
        </p:nvSpPr>
        <p:spPr>
          <a:xfrm>
            <a:off x="5941567" y="1854961"/>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45" name="object 45"/>
          <p:cNvSpPr/>
          <p:nvPr/>
        </p:nvSpPr>
        <p:spPr>
          <a:xfrm>
            <a:off x="616204" y="1854961"/>
            <a:ext cx="2987675" cy="0"/>
          </a:xfrm>
          <a:custGeom>
            <a:avLst/>
            <a:gdLst/>
            <a:ahLst/>
            <a:cxnLst/>
            <a:rect l="l" t="t" r="r" b="b"/>
            <a:pathLst>
              <a:path w="2987675">
                <a:moveTo>
                  <a:pt x="0" y="0"/>
                </a:moveTo>
                <a:lnTo>
                  <a:pt x="2987421" y="0"/>
                </a:lnTo>
              </a:path>
            </a:pathLst>
          </a:custGeom>
          <a:ln w="6730">
            <a:solidFill>
              <a:srgbClr val="EBEBEB"/>
            </a:solidFill>
          </a:ln>
        </p:spPr>
        <p:txBody>
          <a:bodyPr wrap="square" lIns="0" tIns="0" rIns="0" bIns="0" rtlCol="0"/>
          <a:lstStyle/>
          <a:p>
            <a:endParaRPr/>
          </a:p>
        </p:txBody>
      </p:sp>
      <p:sp>
        <p:nvSpPr>
          <p:cNvPr id="46" name="object 46"/>
          <p:cNvSpPr/>
          <p:nvPr/>
        </p:nvSpPr>
        <p:spPr>
          <a:xfrm>
            <a:off x="5941567" y="1527683"/>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47" name="object 47"/>
          <p:cNvSpPr/>
          <p:nvPr/>
        </p:nvSpPr>
        <p:spPr>
          <a:xfrm>
            <a:off x="616204" y="1527683"/>
            <a:ext cx="2987675" cy="0"/>
          </a:xfrm>
          <a:custGeom>
            <a:avLst/>
            <a:gdLst/>
            <a:ahLst/>
            <a:cxnLst/>
            <a:rect l="l" t="t" r="r" b="b"/>
            <a:pathLst>
              <a:path w="2987675">
                <a:moveTo>
                  <a:pt x="0" y="0"/>
                </a:moveTo>
                <a:lnTo>
                  <a:pt x="2987421" y="0"/>
                </a:lnTo>
              </a:path>
            </a:pathLst>
          </a:custGeom>
          <a:ln w="6730">
            <a:solidFill>
              <a:srgbClr val="EBEBEB"/>
            </a:solidFill>
          </a:ln>
        </p:spPr>
        <p:txBody>
          <a:bodyPr wrap="square" lIns="0" tIns="0" rIns="0" bIns="0" rtlCol="0"/>
          <a:lstStyle/>
          <a:p>
            <a:endParaRPr/>
          </a:p>
        </p:txBody>
      </p:sp>
      <p:sp>
        <p:nvSpPr>
          <p:cNvPr id="48" name="object 48"/>
          <p:cNvSpPr/>
          <p:nvPr/>
        </p:nvSpPr>
        <p:spPr>
          <a:xfrm>
            <a:off x="5941567" y="1200403"/>
            <a:ext cx="389890" cy="0"/>
          </a:xfrm>
          <a:custGeom>
            <a:avLst/>
            <a:gdLst/>
            <a:ahLst/>
            <a:cxnLst/>
            <a:rect l="l" t="t" r="r" b="b"/>
            <a:pathLst>
              <a:path w="389889">
                <a:moveTo>
                  <a:pt x="0" y="0"/>
                </a:moveTo>
                <a:lnTo>
                  <a:pt x="389635" y="0"/>
                </a:lnTo>
              </a:path>
            </a:pathLst>
          </a:custGeom>
          <a:ln w="6730">
            <a:solidFill>
              <a:srgbClr val="EBEBEB"/>
            </a:solidFill>
          </a:ln>
        </p:spPr>
        <p:txBody>
          <a:bodyPr wrap="square" lIns="0" tIns="0" rIns="0" bIns="0" rtlCol="0"/>
          <a:lstStyle/>
          <a:p>
            <a:endParaRPr/>
          </a:p>
        </p:txBody>
      </p:sp>
      <p:sp>
        <p:nvSpPr>
          <p:cNvPr id="49" name="object 49"/>
          <p:cNvSpPr/>
          <p:nvPr/>
        </p:nvSpPr>
        <p:spPr>
          <a:xfrm>
            <a:off x="616204" y="1200403"/>
            <a:ext cx="2987675" cy="0"/>
          </a:xfrm>
          <a:custGeom>
            <a:avLst/>
            <a:gdLst/>
            <a:ahLst/>
            <a:cxnLst/>
            <a:rect l="l" t="t" r="r" b="b"/>
            <a:pathLst>
              <a:path w="2987675">
                <a:moveTo>
                  <a:pt x="0" y="0"/>
                </a:moveTo>
                <a:lnTo>
                  <a:pt x="2987421" y="0"/>
                </a:lnTo>
              </a:path>
            </a:pathLst>
          </a:custGeom>
          <a:ln w="6730">
            <a:solidFill>
              <a:srgbClr val="EBEBEB"/>
            </a:solidFill>
          </a:ln>
        </p:spPr>
        <p:txBody>
          <a:bodyPr wrap="square" lIns="0" tIns="0" rIns="0" bIns="0" rtlCol="0"/>
          <a:lstStyle/>
          <a:p>
            <a:endParaRPr/>
          </a:p>
        </p:txBody>
      </p:sp>
      <p:sp>
        <p:nvSpPr>
          <p:cNvPr id="50" name="object 50"/>
          <p:cNvSpPr/>
          <p:nvPr/>
        </p:nvSpPr>
        <p:spPr>
          <a:xfrm>
            <a:off x="616204" y="873252"/>
            <a:ext cx="5715000" cy="0"/>
          </a:xfrm>
          <a:custGeom>
            <a:avLst/>
            <a:gdLst/>
            <a:ahLst/>
            <a:cxnLst/>
            <a:rect l="l" t="t" r="r" b="b"/>
            <a:pathLst>
              <a:path w="5715000">
                <a:moveTo>
                  <a:pt x="0" y="0"/>
                </a:moveTo>
                <a:lnTo>
                  <a:pt x="5715000" y="0"/>
                </a:lnTo>
              </a:path>
            </a:pathLst>
          </a:custGeom>
          <a:ln w="6731">
            <a:solidFill>
              <a:srgbClr val="EBEBEB"/>
            </a:solidFill>
          </a:ln>
        </p:spPr>
        <p:txBody>
          <a:bodyPr wrap="square" lIns="0" tIns="0" rIns="0" bIns="0" rtlCol="0"/>
          <a:lstStyle/>
          <a:p>
            <a:endParaRPr/>
          </a:p>
        </p:txBody>
      </p:sp>
      <p:sp>
        <p:nvSpPr>
          <p:cNvPr id="51" name="object 51"/>
          <p:cNvSpPr/>
          <p:nvPr/>
        </p:nvSpPr>
        <p:spPr>
          <a:xfrm>
            <a:off x="616204" y="6926960"/>
            <a:ext cx="5715000" cy="0"/>
          </a:xfrm>
          <a:custGeom>
            <a:avLst/>
            <a:gdLst/>
            <a:ahLst/>
            <a:cxnLst/>
            <a:rect l="l" t="t" r="r" b="b"/>
            <a:pathLst>
              <a:path w="5715000">
                <a:moveTo>
                  <a:pt x="0" y="0"/>
                </a:moveTo>
                <a:lnTo>
                  <a:pt x="5715000" y="0"/>
                </a:lnTo>
              </a:path>
            </a:pathLst>
          </a:custGeom>
          <a:ln w="13589">
            <a:solidFill>
              <a:srgbClr val="EBEBEB"/>
            </a:solidFill>
          </a:ln>
        </p:spPr>
        <p:txBody>
          <a:bodyPr wrap="square" lIns="0" tIns="0" rIns="0" bIns="0" rtlCol="0"/>
          <a:lstStyle/>
          <a:p>
            <a:endParaRPr/>
          </a:p>
        </p:txBody>
      </p:sp>
      <p:sp>
        <p:nvSpPr>
          <p:cNvPr id="52" name="object 52"/>
          <p:cNvSpPr/>
          <p:nvPr/>
        </p:nvSpPr>
        <p:spPr>
          <a:xfrm>
            <a:off x="5941567" y="6599681"/>
            <a:ext cx="389890" cy="0"/>
          </a:xfrm>
          <a:custGeom>
            <a:avLst/>
            <a:gdLst/>
            <a:ahLst/>
            <a:cxnLst/>
            <a:rect l="l" t="t" r="r" b="b"/>
            <a:pathLst>
              <a:path w="389889">
                <a:moveTo>
                  <a:pt x="0" y="0"/>
                </a:moveTo>
                <a:lnTo>
                  <a:pt x="389635" y="0"/>
                </a:lnTo>
              </a:path>
            </a:pathLst>
          </a:custGeom>
          <a:ln w="13588">
            <a:solidFill>
              <a:srgbClr val="EBEBEB"/>
            </a:solidFill>
          </a:ln>
        </p:spPr>
        <p:txBody>
          <a:bodyPr wrap="square" lIns="0" tIns="0" rIns="0" bIns="0" rtlCol="0"/>
          <a:lstStyle/>
          <a:p>
            <a:endParaRPr/>
          </a:p>
        </p:txBody>
      </p:sp>
      <p:sp>
        <p:nvSpPr>
          <p:cNvPr id="53" name="object 53"/>
          <p:cNvSpPr/>
          <p:nvPr/>
        </p:nvSpPr>
        <p:spPr>
          <a:xfrm>
            <a:off x="3343783" y="6599681"/>
            <a:ext cx="260350" cy="0"/>
          </a:xfrm>
          <a:custGeom>
            <a:avLst/>
            <a:gdLst/>
            <a:ahLst/>
            <a:cxnLst/>
            <a:rect l="l" t="t" r="r" b="b"/>
            <a:pathLst>
              <a:path w="260350">
                <a:moveTo>
                  <a:pt x="0" y="0"/>
                </a:moveTo>
                <a:lnTo>
                  <a:pt x="259841" y="0"/>
                </a:lnTo>
              </a:path>
            </a:pathLst>
          </a:custGeom>
          <a:ln w="13588">
            <a:solidFill>
              <a:srgbClr val="EBEBEB"/>
            </a:solidFill>
          </a:ln>
        </p:spPr>
        <p:txBody>
          <a:bodyPr wrap="square" lIns="0" tIns="0" rIns="0" bIns="0" rtlCol="0"/>
          <a:lstStyle/>
          <a:p>
            <a:endParaRPr/>
          </a:p>
        </p:txBody>
      </p:sp>
      <p:sp>
        <p:nvSpPr>
          <p:cNvPr id="54" name="object 54"/>
          <p:cNvSpPr/>
          <p:nvPr/>
        </p:nvSpPr>
        <p:spPr>
          <a:xfrm>
            <a:off x="616204" y="6599681"/>
            <a:ext cx="389890" cy="0"/>
          </a:xfrm>
          <a:custGeom>
            <a:avLst/>
            <a:gdLst/>
            <a:ahLst/>
            <a:cxnLst/>
            <a:rect l="l" t="t" r="r" b="b"/>
            <a:pathLst>
              <a:path w="389890">
                <a:moveTo>
                  <a:pt x="0" y="0"/>
                </a:moveTo>
                <a:lnTo>
                  <a:pt x="389636" y="0"/>
                </a:lnTo>
              </a:path>
            </a:pathLst>
          </a:custGeom>
          <a:ln w="13588">
            <a:solidFill>
              <a:srgbClr val="EBEBEB"/>
            </a:solidFill>
          </a:ln>
        </p:spPr>
        <p:txBody>
          <a:bodyPr wrap="square" lIns="0" tIns="0" rIns="0" bIns="0" rtlCol="0"/>
          <a:lstStyle/>
          <a:p>
            <a:endParaRPr/>
          </a:p>
        </p:txBody>
      </p:sp>
      <p:sp>
        <p:nvSpPr>
          <p:cNvPr id="55" name="object 55"/>
          <p:cNvSpPr/>
          <p:nvPr/>
        </p:nvSpPr>
        <p:spPr>
          <a:xfrm>
            <a:off x="5941567" y="6272529"/>
            <a:ext cx="389890" cy="0"/>
          </a:xfrm>
          <a:custGeom>
            <a:avLst/>
            <a:gdLst/>
            <a:ahLst/>
            <a:cxnLst/>
            <a:rect l="l" t="t" r="r" b="b"/>
            <a:pathLst>
              <a:path w="389889">
                <a:moveTo>
                  <a:pt x="0" y="0"/>
                </a:moveTo>
                <a:lnTo>
                  <a:pt x="389635" y="0"/>
                </a:lnTo>
              </a:path>
            </a:pathLst>
          </a:custGeom>
          <a:ln w="13588">
            <a:solidFill>
              <a:srgbClr val="EBEBEB"/>
            </a:solidFill>
          </a:ln>
        </p:spPr>
        <p:txBody>
          <a:bodyPr wrap="square" lIns="0" tIns="0" rIns="0" bIns="0" rtlCol="0"/>
          <a:lstStyle/>
          <a:p>
            <a:endParaRPr/>
          </a:p>
        </p:txBody>
      </p:sp>
      <p:sp>
        <p:nvSpPr>
          <p:cNvPr id="56" name="object 56"/>
          <p:cNvSpPr/>
          <p:nvPr/>
        </p:nvSpPr>
        <p:spPr>
          <a:xfrm>
            <a:off x="3343783" y="6272529"/>
            <a:ext cx="260350" cy="0"/>
          </a:xfrm>
          <a:custGeom>
            <a:avLst/>
            <a:gdLst/>
            <a:ahLst/>
            <a:cxnLst/>
            <a:rect l="l" t="t" r="r" b="b"/>
            <a:pathLst>
              <a:path w="260350">
                <a:moveTo>
                  <a:pt x="0" y="0"/>
                </a:moveTo>
                <a:lnTo>
                  <a:pt x="259841" y="0"/>
                </a:lnTo>
              </a:path>
            </a:pathLst>
          </a:custGeom>
          <a:ln w="13588">
            <a:solidFill>
              <a:srgbClr val="EBEBEB"/>
            </a:solidFill>
          </a:ln>
        </p:spPr>
        <p:txBody>
          <a:bodyPr wrap="square" lIns="0" tIns="0" rIns="0" bIns="0" rtlCol="0"/>
          <a:lstStyle/>
          <a:p>
            <a:endParaRPr/>
          </a:p>
        </p:txBody>
      </p:sp>
      <p:sp>
        <p:nvSpPr>
          <p:cNvPr id="57" name="object 57"/>
          <p:cNvSpPr/>
          <p:nvPr/>
        </p:nvSpPr>
        <p:spPr>
          <a:xfrm>
            <a:off x="616204" y="6272529"/>
            <a:ext cx="389890" cy="0"/>
          </a:xfrm>
          <a:custGeom>
            <a:avLst/>
            <a:gdLst/>
            <a:ahLst/>
            <a:cxnLst/>
            <a:rect l="l" t="t" r="r" b="b"/>
            <a:pathLst>
              <a:path w="389890">
                <a:moveTo>
                  <a:pt x="0" y="0"/>
                </a:moveTo>
                <a:lnTo>
                  <a:pt x="389636" y="0"/>
                </a:lnTo>
              </a:path>
            </a:pathLst>
          </a:custGeom>
          <a:ln w="13588">
            <a:solidFill>
              <a:srgbClr val="EBEBEB"/>
            </a:solidFill>
          </a:ln>
        </p:spPr>
        <p:txBody>
          <a:bodyPr wrap="square" lIns="0" tIns="0" rIns="0" bIns="0" rtlCol="0"/>
          <a:lstStyle/>
          <a:p>
            <a:endParaRPr/>
          </a:p>
        </p:txBody>
      </p:sp>
      <p:sp>
        <p:nvSpPr>
          <p:cNvPr id="58" name="object 58"/>
          <p:cNvSpPr/>
          <p:nvPr/>
        </p:nvSpPr>
        <p:spPr>
          <a:xfrm>
            <a:off x="5941567" y="5945251"/>
            <a:ext cx="389890" cy="0"/>
          </a:xfrm>
          <a:custGeom>
            <a:avLst/>
            <a:gdLst/>
            <a:ahLst/>
            <a:cxnLst/>
            <a:rect l="l" t="t" r="r" b="b"/>
            <a:pathLst>
              <a:path w="389889">
                <a:moveTo>
                  <a:pt x="0" y="0"/>
                </a:moveTo>
                <a:lnTo>
                  <a:pt x="389635" y="0"/>
                </a:lnTo>
              </a:path>
            </a:pathLst>
          </a:custGeom>
          <a:ln w="13588">
            <a:solidFill>
              <a:srgbClr val="EBEBEB"/>
            </a:solidFill>
          </a:ln>
        </p:spPr>
        <p:txBody>
          <a:bodyPr wrap="square" lIns="0" tIns="0" rIns="0" bIns="0" rtlCol="0"/>
          <a:lstStyle/>
          <a:p>
            <a:endParaRPr/>
          </a:p>
        </p:txBody>
      </p:sp>
      <p:sp>
        <p:nvSpPr>
          <p:cNvPr id="59" name="object 59"/>
          <p:cNvSpPr/>
          <p:nvPr/>
        </p:nvSpPr>
        <p:spPr>
          <a:xfrm>
            <a:off x="3343783" y="5945251"/>
            <a:ext cx="260350" cy="0"/>
          </a:xfrm>
          <a:custGeom>
            <a:avLst/>
            <a:gdLst/>
            <a:ahLst/>
            <a:cxnLst/>
            <a:rect l="l" t="t" r="r" b="b"/>
            <a:pathLst>
              <a:path w="260350">
                <a:moveTo>
                  <a:pt x="0" y="0"/>
                </a:moveTo>
                <a:lnTo>
                  <a:pt x="259841" y="0"/>
                </a:lnTo>
              </a:path>
            </a:pathLst>
          </a:custGeom>
          <a:ln w="13588">
            <a:solidFill>
              <a:srgbClr val="EBEBEB"/>
            </a:solidFill>
          </a:ln>
        </p:spPr>
        <p:txBody>
          <a:bodyPr wrap="square" lIns="0" tIns="0" rIns="0" bIns="0" rtlCol="0"/>
          <a:lstStyle/>
          <a:p>
            <a:endParaRPr/>
          </a:p>
        </p:txBody>
      </p:sp>
      <p:sp>
        <p:nvSpPr>
          <p:cNvPr id="60" name="object 60"/>
          <p:cNvSpPr/>
          <p:nvPr/>
        </p:nvSpPr>
        <p:spPr>
          <a:xfrm>
            <a:off x="616204" y="5945251"/>
            <a:ext cx="389890" cy="0"/>
          </a:xfrm>
          <a:custGeom>
            <a:avLst/>
            <a:gdLst/>
            <a:ahLst/>
            <a:cxnLst/>
            <a:rect l="l" t="t" r="r" b="b"/>
            <a:pathLst>
              <a:path w="389890">
                <a:moveTo>
                  <a:pt x="0" y="0"/>
                </a:moveTo>
                <a:lnTo>
                  <a:pt x="389636" y="0"/>
                </a:lnTo>
              </a:path>
            </a:pathLst>
          </a:custGeom>
          <a:ln w="13588">
            <a:solidFill>
              <a:srgbClr val="EBEBEB"/>
            </a:solidFill>
          </a:ln>
        </p:spPr>
        <p:txBody>
          <a:bodyPr wrap="square" lIns="0" tIns="0" rIns="0" bIns="0" rtlCol="0"/>
          <a:lstStyle/>
          <a:p>
            <a:endParaRPr/>
          </a:p>
        </p:txBody>
      </p:sp>
      <p:sp>
        <p:nvSpPr>
          <p:cNvPr id="61" name="object 61"/>
          <p:cNvSpPr/>
          <p:nvPr/>
        </p:nvSpPr>
        <p:spPr>
          <a:xfrm>
            <a:off x="5941567" y="5618098"/>
            <a:ext cx="389890" cy="0"/>
          </a:xfrm>
          <a:custGeom>
            <a:avLst/>
            <a:gdLst/>
            <a:ahLst/>
            <a:cxnLst/>
            <a:rect l="l" t="t" r="r" b="b"/>
            <a:pathLst>
              <a:path w="389889">
                <a:moveTo>
                  <a:pt x="0" y="0"/>
                </a:moveTo>
                <a:lnTo>
                  <a:pt x="389635" y="0"/>
                </a:lnTo>
              </a:path>
            </a:pathLst>
          </a:custGeom>
          <a:ln w="13588">
            <a:solidFill>
              <a:srgbClr val="EBEBEB"/>
            </a:solidFill>
          </a:ln>
        </p:spPr>
        <p:txBody>
          <a:bodyPr wrap="square" lIns="0" tIns="0" rIns="0" bIns="0" rtlCol="0"/>
          <a:lstStyle/>
          <a:p>
            <a:endParaRPr/>
          </a:p>
        </p:txBody>
      </p:sp>
      <p:sp>
        <p:nvSpPr>
          <p:cNvPr id="62" name="object 62"/>
          <p:cNvSpPr/>
          <p:nvPr/>
        </p:nvSpPr>
        <p:spPr>
          <a:xfrm>
            <a:off x="3343783" y="5618098"/>
            <a:ext cx="260350" cy="0"/>
          </a:xfrm>
          <a:custGeom>
            <a:avLst/>
            <a:gdLst/>
            <a:ahLst/>
            <a:cxnLst/>
            <a:rect l="l" t="t" r="r" b="b"/>
            <a:pathLst>
              <a:path w="260350">
                <a:moveTo>
                  <a:pt x="0" y="0"/>
                </a:moveTo>
                <a:lnTo>
                  <a:pt x="259841" y="0"/>
                </a:lnTo>
              </a:path>
            </a:pathLst>
          </a:custGeom>
          <a:ln w="13588">
            <a:solidFill>
              <a:srgbClr val="EBEBEB"/>
            </a:solidFill>
          </a:ln>
        </p:spPr>
        <p:txBody>
          <a:bodyPr wrap="square" lIns="0" tIns="0" rIns="0" bIns="0" rtlCol="0"/>
          <a:lstStyle/>
          <a:p>
            <a:endParaRPr/>
          </a:p>
        </p:txBody>
      </p:sp>
      <p:sp>
        <p:nvSpPr>
          <p:cNvPr id="63" name="object 63"/>
          <p:cNvSpPr/>
          <p:nvPr/>
        </p:nvSpPr>
        <p:spPr>
          <a:xfrm>
            <a:off x="616204" y="5618098"/>
            <a:ext cx="389890" cy="0"/>
          </a:xfrm>
          <a:custGeom>
            <a:avLst/>
            <a:gdLst/>
            <a:ahLst/>
            <a:cxnLst/>
            <a:rect l="l" t="t" r="r" b="b"/>
            <a:pathLst>
              <a:path w="389890">
                <a:moveTo>
                  <a:pt x="0" y="0"/>
                </a:moveTo>
                <a:lnTo>
                  <a:pt x="389636" y="0"/>
                </a:lnTo>
              </a:path>
            </a:pathLst>
          </a:custGeom>
          <a:ln w="13588">
            <a:solidFill>
              <a:srgbClr val="EBEBEB"/>
            </a:solidFill>
          </a:ln>
        </p:spPr>
        <p:txBody>
          <a:bodyPr wrap="square" lIns="0" tIns="0" rIns="0" bIns="0" rtlCol="0"/>
          <a:lstStyle/>
          <a:p>
            <a:endParaRPr/>
          </a:p>
        </p:txBody>
      </p:sp>
      <p:sp>
        <p:nvSpPr>
          <p:cNvPr id="64" name="object 64"/>
          <p:cNvSpPr/>
          <p:nvPr/>
        </p:nvSpPr>
        <p:spPr>
          <a:xfrm>
            <a:off x="5941567" y="5290820"/>
            <a:ext cx="389890" cy="0"/>
          </a:xfrm>
          <a:custGeom>
            <a:avLst/>
            <a:gdLst/>
            <a:ahLst/>
            <a:cxnLst/>
            <a:rect l="l" t="t" r="r" b="b"/>
            <a:pathLst>
              <a:path w="389889">
                <a:moveTo>
                  <a:pt x="0" y="0"/>
                </a:moveTo>
                <a:lnTo>
                  <a:pt x="389635" y="0"/>
                </a:lnTo>
              </a:path>
            </a:pathLst>
          </a:custGeom>
          <a:ln w="13588">
            <a:solidFill>
              <a:srgbClr val="EBEBEB"/>
            </a:solidFill>
          </a:ln>
        </p:spPr>
        <p:txBody>
          <a:bodyPr wrap="square" lIns="0" tIns="0" rIns="0" bIns="0" rtlCol="0"/>
          <a:lstStyle/>
          <a:p>
            <a:endParaRPr/>
          </a:p>
        </p:txBody>
      </p:sp>
      <p:sp>
        <p:nvSpPr>
          <p:cNvPr id="65" name="object 65"/>
          <p:cNvSpPr/>
          <p:nvPr/>
        </p:nvSpPr>
        <p:spPr>
          <a:xfrm>
            <a:off x="3343783" y="5290820"/>
            <a:ext cx="260350" cy="0"/>
          </a:xfrm>
          <a:custGeom>
            <a:avLst/>
            <a:gdLst/>
            <a:ahLst/>
            <a:cxnLst/>
            <a:rect l="l" t="t" r="r" b="b"/>
            <a:pathLst>
              <a:path w="260350">
                <a:moveTo>
                  <a:pt x="0" y="0"/>
                </a:moveTo>
                <a:lnTo>
                  <a:pt x="259841" y="0"/>
                </a:lnTo>
              </a:path>
            </a:pathLst>
          </a:custGeom>
          <a:ln w="13588">
            <a:solidFill>
              <a:srgbClr val="EBEBEB"/>
            </a:solidFill>
          </a:ln>
        </p:spPr>
        <p:txBody>
          <a:bodyPr wrap="square" lIns="0" tIns="0" rIns="0" bIns="0" rtlCol="0"/>
          <a:lstStyle/>
          <a:p>
            <a:endParaRPr/>
          </a:p>
        </p:txBody>
      </p:sp>
      <p:sp>
        <p:nvSpPr>
          <p:cNvPr id="66" name="object 66"/>
          <p:cNvSpPr/>
          <p:nvPr/>
        </p:nvSpPr>
        <p:spPr>
          <a:xfrm>
            <a:off x="616204" y="5290820"/>
            <a:ext cx="389890" cy="0"/>
          </a:xfrm>
          <a:custGeom>
            <a:avLst/>
            <a:gdLst/>
            <a:ahLst/>
            <a:cxnLst/>
            <a:rect l="l" t="t" r="r" b="b"/>
            <a:pathLst>
              <a:path w="389890">
                <a:moveTo>
                  <a:pt x="0" y="0"/>
                </a:moveTo>
                <a:lnTo>
                  <a:pt x="389636" y="0"/>
                </a:lnTo>
              </a:path>
            </a:pathLst>
          </a:custGeom>
          <a:ln w="13588">
            <a:solidFill>
              <a:srgbClr val="EBEBEB"/>
            </a:solidFill>
          </a:ln>
        </p:spPr>
        <p:txBody>
          <a:bodyPr wrap="square" lIns="0" tIns="0" rIns="0" bIns="0" rtlCol="0"/>
          <a:lstStyle/>
          <a:p>
            <a:endParaRPr/>
          </a:p>
        </p:txBody>
      </p:sp>
      <p:sp>
        <p:nvSpPr>
          <p:cNvPr id="67" name="object 67"/>
          <p:cNvSpPr/>
          <p:nvPr/>
        </p:nvSpPr>
        <p:spPr>
          <a:xfrm>
            <a:off x="5941567" y="4963540"/>
            <a:ext cx="389890" cy="0"/>
          </a:xfrm>
          <a:custGeom>
            <a:avLst/>
            <a:gdLst/>
            <a:ahLst/>
            <a:cxnLst/>
            <a:rect l="l" t="t" r="r" b="b"/>
            <a:pathLst>
              <a:path w="389889">
                <a:moveTo>
                  <a:pt x="0" y="0"/>
                </a:moveTo>
                <a:lnTo>
                  <a:pt x="389635" y="0"/>
                </a:lnTo>
              </a:path>
            </a:pathLst>
          </a:custGeom>
          <a:ln w="13588">
            <a:solidFill>
              <a:srgbClr val="EBEBEB"/>
            </a:solidFill>
          </a:ln>
        </p:spPr>
        <p:txBody>
          <a:bodyPr wrap="square" lIns="0" tIns="0" rIns="0" bIns="0" rtlCol="0"/>
          <a:lstStyle/>
          <a:p>
            <a:endParaRPr/>
          </a:p>
        </p:txBody>
      </p:sp>
      <p:sp>
        <p:nvSpPr>
          <p:cNvPr id="68" name="object 68"/>
          <p:cNvSpPr/>
          <p:nvPr/>
        </p:nvSpPr>
        <p:spPr>
          <a:xfrm>
            <a:off x="3343783" y="4963540"/>
            <a:ext cx="260350" cy="0"/>
          </a:xfrm>
          <a:custGeom>
            <a:avLst/>
            <a:gdLst/>
            <a:ahLst/>
            <a:cxnLst/>
            <a:rect l="l" t="t" r="r" b="b"/>
            <a:pathLst>
              <a:path w="260350">
                <a:moveTo>
                  <a:pt x="0" y="0"/>
                </a:moveTo>
                <a:lnTo>
                  <a:pt x="259841" y="0"/>
                </a:lnTo>
              </a:path>
            </a:pathLst>
          </a:custGeom>
          <a:ln w="13588">
            <a:solidFill>
              <a:srgbClr val="EBEBEB"/>
            </a:solidFill>
          </a:ln>
        </p:spPr>
        <p:txBody>
          <a:bodyPr wrap="square" lIns="0" tIns="0" rIns="0" bIns="0" rtlCol="0"/>
          <a:lstStyle/>
          <a:p>
            <a:endParaRPr/>
          </a:p>
        </p:txBody>
      </p:sp>
      <p:sp>
        <p:nvSpPr>
          <p:cNvPr id="69" name="object 69"/>
          <p:cNvSpPr/>
          <p:nvPr/>
        </p:nvSpPr>
        <p:spPr>
          <a:xfrm>
            <a:off x="616204" y="4963540"/>
            <a:ext cx="389890" cy="0"/>
          </a:xfrm>
          <a:custGeom>
            <a:avLst/>
            <a:gdLst/>
            <a:ahLst/>
            <a:cxnLst/>
            <a:rect l="l" t="t" r="r" b="b"/>
            <a:pathLst>
              <a:path w="389890">
                <a:moveTo>
                  <a:pt x="0" y="0"/>
                </a:moveTo>
                <a:lnTo>
                  <a:pt x="389636" y="0"/>
                </a:lnTo>
              </a:path>
            </a:pathLst>
          </a:custGeom>
          <a:ln w="13588">
            <a:solidFill>
              <a:srgbClr val="EBEBEB"/>
            </a:solidFill>
          </a:ln>
        </p:spPr>
        <p:txBody>
          <a:bodyPr wrap="square" lIns="0" tIns="0" rIns="0" bIns="0" rtlCol="0"/>
          <a:lstStyle/>
          <a:p>
            <a:endParaRPr/>
          </a:p>
        </p:txBody>
      </p:sp>
      <p:sp>
        <p:nvSpPr>
          <p:cNvPr id="70" name="object 70"/>
          <p:cNvSpPr/>
          <p:nvPr/>
        </p:nvSpPr>
        <p:spPr>
          <a:xfrm>
            <a:off x="5941567" y="4636389"/>
            <a:ext cx="389890" cy="0"/>
          </a:xfrm>
          <a:custGeom>
            <a:avLst/>
            <a:gdLst/>
            <a:ahLst/>
            <a:cxnLst/>
            <a:rect l="l" t="t" r="r" b="b"/>
            <a:pathLst>
              <a:path w="389889">
                <a:moveTo>
                  <a:pt x="0" y="0"/>
                </a:moveTo>
                <a:lnTo>
                  <a:pt x="389635" y="0"/>
                </a:lnTo>
              </a:path>
            </a:pathLst>
          </a:custGeom>
          <a:ln w="13588">
            <a:solidFill>
              <a:srgbClr val="EBEBEB"/>
            </a:solidFill>
          </a:ln>
        </p:spPr>
        <p:txBody>
          <a:bodyPr wrap="square" lIns="0" tIns="0" rIns="0" bIns="0" rtlCol="0"/>
          <a:lstStyle/>
          <a:p>
            <a:endParaRPr/>
          </a:p>
        </p:txBody>
      </p:sp>
      <p:sp>
        <p:nvSpPr>
          <p:cNvPr id="71" name="object 71"/>
          <p:cNvSpPr/>
          <p:nvPr/>
        </p:nvSpPr>
        <p:spPr>
          <a:xfrm>
            <a:off x="3343783" y="4636389"/>
            <a:ext cx="260350" cy="0"/>
          </a:xfrm>
          <a:custGeom>
            <a:avLst/>
            <a:gdLst/>
            <a:ahLst/>
            <a:cxnLst/>
            <a:rect l="l" t="t" r="r" b="b"/>
            <a:pathLst>
              <a:path w="260350">
                <a:moveTo>
                  <a:pt x="0" y="0"/>
                </a:moveTo>
                <a:lnTo>
                  <a:pt x="259841" y="0"/>
                </a:lnTo>
              </a:path>
            </a:pathLst>
          </a:custGeom>
          <a:ln w="13588">
            <a:solidFill>
              <a:srgbClr val="EBEBEB"/>
            </a:solidFill>
          </a:ln>
        </p:spPr>
        <p:txBody>
          <a:bodyPr wrap="square" lIns="0" tIns="0" rIns="0" bIns="0" rtlCol="0"/>
          <a:lstStyle/>
          <a:p>
            <a:endParaRPr/>
          </a:p>
        </p:txBody>
      </p:sp>
      <p:sp>
        <p:nvSpPr>
          <p:cNvPr id="72" name="object 72"/>
          <p:cNvSpPr/>
          <p:nvPr/>
        </p:nvSpPr>
        <p:spPr>
          <a:xfrm>
            <a:off x="616204" y="4636389"/>
            <a:ext cx="389890" cy="0"/>
          </a:xfrm>
          <a:custGeom>
            <a:avLst/>
            <a:gdLst/>
            <a:ahLst/>
            <a:cxnLst/>
            <a:rect l="l" t="t" r="r" b="b"/>
            <a:pathLst>
              <a:path w="389890">
                <a:moveTo>
                  <a:pt x="0" y="0"/>
                </a:moveTo>
                <a:lnTo>
                  <a:pt x="389636" y="0"/>
                </a:lnTo>
              </a:path>
            </a:pathLst>
          </a:custGeom>
          <a:ln w="13588">
            <a:solidFill>
              <a:srgbClr val="EBEBEB"/>
            </a:solidFill>
          </a:ln>
        </p:spPr>
        <p:txBody>
          <a:bodyPr wrap="square" lIns="0" tIns="0" rIns="0" bIns="0" rtlCol="0"/>
          <a:lstStyle/>
          <a:p>
            <a:endParaRPr/>
          </a:p>
        </p:txBody>
      </p:sp>
      <p:sp>
        <p:nvSpPr>
          <p:cNvPr id="73" name="object 73"/>
          <p:cNvSpPr/>
          <p:nvPr/>
        </p:nvSpPr>
        <p:spPr>
          <a:xfrm>
            <a:off x="5941567" y="4309109"/>
            <a:ext cx="389890" cy="0"/>
          </a:xfrm>
          <a:custGeom>
            <a:avLst/>
            <a:gdLst/>
            <a:ahLst/>
            <a:cxnLst/>
            <a:rect l="l" t="t" r="r" b="b"/>
            <a:pathLst>
              <a:path w="389889">
                <a:moveTo>
                  <a:pt x="0" y="0"/>
                </a:moveTo>
                <a:lnTo>
                  <a:pt x="389635" y="0"/>
                </a:lnTo>
              </a:path>
            </a:pathLst>
          </a:custGeom>
          <a:ln w="13589">
            <a:solidFill>
              <a:srgbClr val="EBEBEB"/>
            </a:solidFill>
          </a:ln>
        </p:spPr>
        <p:txBody>
          <a:bodyPr wrap="square" lIns="0" tIns="0" rIns="0" bIns="0" rtlCol="0"/>
          <a:lstStyle/>
          <a:p>
            <a:endParaRPr/>
          </a:p>
        </p:txBody>
      </p:sp>
      <p:sp>
        <p:nvSpPr>
          <p:cNvPr id="74" name="object 74"/>
          <p:cNvSpPr/>
          <p:nvPr/>
        </p:nvSpPr>
        <p:spPr>
          <a:xfrm>
            <a:off x="3343783" y="4309109"/>
            <a:ext cx="260350" cy="0"/>
          </a:xfrm>
          <a:custGeom>
            <a:avLst/>
            <a:gdLst/>
            <a:ahLst/>
            <a:cxnLst/>
            <a:rect l="l" t="t" r="r" b="b"/>
            <a:pathLst>
              <a:path w="260350">
                <a:moveTo>
                  <a:pt x="0" y="0"/>
                </a:moveTo>
                <a:lnTo>
                  <a:pt x="259841" y="0"/>
                </a:lnTo>
              </a:path>
            </a:pathLst>
          </a:custGeom>
          <a:ln w="13589">
            <a:solidFill>
              <a:srgbClr val="EBEBEB"/>
            </a:solidFill>
          </a:ln>
        </p:spPr>
        <p:txBody>
          <a:bodyPr wrap="square" lIns="0" tIns="0" rIns="0" bIns="0" rtlCol="0"/>
          <a:lstStyle/>
          <a:p>
            <a:endParaRPr/>
          </a:p>
        </p:txBody>
      </p:sp>
      <p:sp>
        <p:nvSpPr>
          <p:cNvPr id="75" name="object 75"/>
          <p:cNvSpPr/>
          <p:nvPr/>
        </p:nvSpPr>
        <p:spPr>
          <a:xfrm>
            <a:off x="616204" y="4309109"/>
            <a:ext cx="389890" cy="0"/>
          </a:xfrm>
          <a:custGeom>
            <a:avLst/>
            <a:gdLst/>
            <a:ahLst/>
            <a:cxnLst/>
            <a:rect l="l" t="t" r="r" b="b"/>
            <a:pathLst>
              <a:path w="389890">
                <a:moveTo>
                  <a:pt x="0" y="0"/>
                </a:moveTo>
                <a:lnTo>
                  <a:pt x="389636" y="0"/>
                </a:lnTo>
              </a:path>
            </a:pathLst>
          </a:custGeom>
          <a:ln w="13589">
            <a:solidFill>
              <a:srgbClr val="EBEBEB"/>
            </a:solidFill>
          </a:ln>
        </p:spPr>
        <p:txBody>
          <a:bodyPr wrap="square" lIns="0" tIns="0" rIns="0" bIns="0" rtlCol="0"/>
          <a:lstStyle/>
          <a:p>
            <a:endParaRPr/>
          </a:p>
        </p:txBody>
      </p:sp>
      <p:sp>
        <p:nvSpPr>
          <p:cNvPr id="76" name="object 76"/>
          <p:cNvSpPr/>
          <p:nvPr/>
        </p:nvSpPr>
        <p:spPr>
          <a:xfrm>
            <a:off x="5941567" y="3981958"/>
            <a:ext cx="389890" cy="0"/>
          </a:xfrm>
          <a:custGeom>
            <a:avLst/>
            <a:gdLst/>
            <a:ahLst/>
            <a:cxnLst/>
            <a:rect l="l" t="t" r="r" b="b"/>
            <a:pathLst>
              <a:path w="389889">
                <a:moveTo>
                  <a:pt x="0" y="0"/>
                </a:moveTo>
                <a:lnTo>
                  <a:pt x="389635" y="0"/>
                </a:lnTo>
              </a:path>
            </a:pathLst>
          </a:custGeom>
          <a:ln w="13589">
            <a:solidFill>
              <a:srgbClr val="EBEBEB"/>
            </a:solidFill>
          </a:ln>
        </p:spPr>
        <p:txBody>
          <a:bodyPr wrap="square" lIns="0" tIns="0" rIns="0" bIns="0" rtlCol="0"/>
          <a:lstStyle/>
          <a:p>
            <a:endParaRPr/>
          </a:p>
        </p:txBody>
      </p:sp>
      <p:sp>
        <p:nvSpPr>
          <p:cNvPr id="77" name="object 77"/>
          <p:cNvSpPr/>
          <p:nvPr/>
        </p:nvSpPr>
        <p:spPr>
          <a:xfrm>
            <a:off x="3343783" y="3981958"/>
            <a:ext cx="260350" cy="0"/>
          </a:xfrm>
          <a:custGeom>
            <a:avLst/>
            <a:gdLst/>
            <a:ahLst/>
            <a:cxnLst/>
            <a:rect l="l" t="t" r="r" b="b"/>
            <a:pathLst>
              <a:path w="260350">
                <a:moveTo>
                  <a:pt x="0" y="0"/>
                </a:moveTo>
                <a:lnTo>
                  <a:pt x="259841" y="0"/>
                </a:lnTo>
              </a:path>
            </a:pathLst>
          </a:custGeom>
          <a:ln w="13589">
            <a:solidFill>
              <a:srgbClr val="EBEBEB"/>
            </a:solidFill>
          </a:ln>
        </p:spPr>
        <p:txBody>
          <a:bodyPr wrap="square" lIns="0" tIns="0" rIns="0" bIns="0" rtlCol="0"/>
          <a:lstStyle/>
          <a:p>
            <a:endParaRPr/>
          </a:p>
        </p:txBody>
      </p:sp>
      <p:sp>
        <p:nvSpPr>
          <p:cNvPr id="78" name="object 78"/>
          <p:cNvSpPr/>
          <p:nvPr/>
        </p:nvSpPr>
        <p:spPr>
          <a:xfrm>
            <a:off x="616204" y="3981958"/>
            <a:ext cx="389890" cy="0"/>
          </a:xfrm>
          <a:custGeom>
            <a:avLst/>
            <a:gdLst/>
            <a:ahLst/>
            <a:cxnLst/>
            <a:rect l="l" t="t" r="r" b="b"/>
            <a:pathLst>
              <a:path w="389890">
                <a:moveTo>
                  <a:pt x="0" y="0"/>
                </a:moveTo>
                <a:lnTo>
                  <a:pt x="389636" y="0"/>
                </a:lnTo>
              </a:path>
            </a:pathLst>
          </a:custGeom>
          <a:ln w="13589">
            <a:solidFill>
              <a:srgbClr val="EBEBEB"/>
            </a:solidFill>
          </a:ln>
        </p:spPr>
        <p:txBody>
          <a:bodyPr wrap="square" lIns="0" tIns="0" rIns="0" bIns="0" rtlCol="0"/>
          <a:lstStyle/>
          <a:p>
            <a:endParaRPr/>
          </a:p>
        </p:txBody>
      </p:sp>
      <p:sp>
        <p:nvSpPr>
          <p:cNvPr id="79" name="object 79"/>
          <p:cNvSpPr/>
          <p:nvPr/>
        </p:nvSpPr>
        <p:spPr>
          <a:xfrm>
            <a:off x="5941567" y="3654678"/>
            <a:ext cx="389890" cy="0"/>
          </a:xfrm>
          <a:custGeom>
            <a:avLst/>
            <a:gdLst/>
            <a:ahLst/>
            <a:cxnLst/>
            <a:rect l="l" t="t" r="r" b="b"/>
            <a:pathLst>
              <a:path w="389889">
                <a:moveTo>
                  <a:pt x="0" y="0"/>
                </a:moveTo>
                <a:lnTo>
                  <a:pt x="389635" y="0"/>
                </a:lnTo>
              </a:path>
            </a:pathLst>
          </a:custGeom>
          <a:ln w="13589">
            <a:solidFill>
              <a:srgbClr val="EBEBEB"/>
            </a:solidFill>
          </a:ln>
        </p:spPr>
        <p:txBody>
          <a:bodyPr wrap="square" lIns="0" tIns="0" rIns="0" bIns="0" rtlCol="0"/>
          <a:lstStyle/>
          <a:p>
            <a:endParaRPr/>
          </a:p>
        </p:txBody>
      </p:sp>
      <p:sp>
        <p:nvSpPr>
          <p:cNvPr id="80" name="object 80"/>
          <p:cNvSpPr/>
          <p:nvPr/>
        </p:nvSpPr>
        <p:spPr>
          <a:xfrm>
            <a:off x="3343783" y="3654678"/>
            <a:ext cx="260350" cy="0"/>
          </a:xfrm>
          <a:custGeom>
            <a:avLst/>
            <a:gdLst/>
            <a:ahLst/>
            <a:cxnLst/>
            <a:rect l="l" t="t" r="r" b="b"/>
            <a:pathLst>
              <a:path w="260350">
                <a:moveTo>
                  <a:pt x="0" y="0"/>
                </a:moveTo>
                <a:lnTo>
                  <a:pt x="259841" y="0"/>
                </a:lnTo>
              </a:path>
            </a:pathLst>
          </a:custGeom>
          <a:ln w="13589">
            <a:solidFill>
              <a:srgbClr val="EBEBEB"/>
            </a:solidFill>
          </a:ln>
        </p:spPr>
        <p:txBody>
          <a:bodyPr wrap="square" lIns="0" tIns="0" rIns="0" bIns="0" rtlCol="0"/>
          <a:lstStyle/>
          <a:p>
            <a:endParaRPr/>
          </a:p>
        </p:txBody>
      </p:sp>
      <p:sp>
        <p:nvSpPr>
          <p:cNvPr id="81" name="object 81"/>
          <p:cNvSpPr/>
          <p:nvPr/>
        </p:nvSpPr>
        <p:spPr>
          <a:xfrm>
            <a:off x="616204" y="3654678"/>
            <a:ext cx="389890" cy="0"/>
          </a:xfrm>
          <a:custGeom>
            <a:avLst/>
            <a:gdLst/>
            <a:ahLst/>
            <a:cxnLst/>
            <a:rect l="l" t="t" r="r" b="b"/>
            <a:pathLst>
              <a:path w="389890">
                <a:moveTo>
                  <a:pt x="0" y="0"/>
                </a:moveTo>
                <a:lnTo>
                  <a:pt x="389636" y="0"/>
                </a:lnTo>
              </a:path>
            </a:pathLst>
          </a:custGeom>
          <a:ln w="13589">
            <a:solidFill>
              <a:srgbClr val="EBEBEB"/>
            </a:solidFill>
          </a:ln>
        </p:spPr>
        <p:txBody>
          <a:bodyPr wrap="square" lIns="0" tIns="0" rIns="0" bIns="0" rtlCol="0"/>
          <a:lstStyle/>
          <a:p>
            <a:endParaRPr/>
          </a:p>
        </p:txBody>
      </p:sp>
      <p:sp>
        <p:nvSpPr>
          <p:cNvPr id="82" name="object 82"/>
          <p:cNvSpPr/>
          <p:nvPr/>
        </p:nvSpPr>
        <p:spPr>
          <a:xfrm>
            <a:off x="5941567" y="3327400"/>
            <a:ext cx="389890" cy="0"/>
          </a:xfrm>
          <a:custGeom>
            <a:avLst/>
            <a:gdLst/>
            <a:ahLst/>
            <a:cxnLst/>
            <a:rect l="l" t="t" r="r" b="b"/>
            <a:pathLst>
              <a:path w="389889">
                <a:moveTo>
                  <a:pt x="0" y="0"/>
                </a:moveTo>
                <a:lnTo>
                  <a:pt x="389635" y="0"/>
                </a:lnTo>
              </a:path>
            </a:pathLst>
          </a:custGeom>
          <a:ln w="13589">
            <a:solidFill>
              <a:srgbClr val="EBEBEB"/>
            </a:solidFill>
          </a:ln>
        </p:spPr>
        <p:txBody>
          <a:bodyPr wrap="square" lIns="0" tIns="0" rIns="0" bIns="0" rtlCol="0"/>
          <a:lstStyle/>
          <a:p>
            <a:endParaRPr/>
          </a:p>
        </p:txBody>
      </p:sp>
      <p:sp>
        <p:nvSpPr>
          <p:cNvPr id="83" name="object 83"/>
          <p:cNvSpPr/>
          <p:nvPr/>
        </p:nvSpPr>
        <p:spPr>
          <a:xfrm>
            <a:off x="616204" y="3327400"/>
            <a:ext cx="2987675" cy="0"/>
          </a:xfrm>
          <a:custGeom>
            <a:avLst/>
            <a:gdLst/>
            <a:ahLst/>
            <a:cxnLst/>
            <a:rect l="l" t="t" r="r" b="b"/>
            <a:pathLst>
              <a:path w="2987675">
                <a:moveTo>
                  <a:pt x="0" y="0"/>
                </a:moveTo>
                <a:lnTo>
                  <a:pt x="2987421" y="0"/>
                </a:lnTo>
              </a:path>
            </a:pathLst>
          </a:custGeom>
          <a:ln w="13589">
            <a:solidFill>
              <a:srgbClr val="EBEBEB"/>
            </a:solidFill>
          </a:ln>
        </p:spPr>
        <p:txBody>
          <a:bodyPr wrap="square" lIns="0" tIns="0" rIns="0" bIns="0" rtlCol="0"/>
          <a:lstStyle/>
          <a:p>
            <a:endParaRPr/>
          </a:p>
        </p:txBody>
      </p:sp>
      <p:sp>
        <p:nvSpPr>
          <p:cNvPr id="84" name="object 84"/>
          <p:cNvSpPr/>
          <p:nvPr/>
        </p:nvSpPr>
        <p:spPr>
          <a:xfrm>
            <a:off x="5941567" y="3000248"/>
            <a:ext cx="389890" cy="0"/>
          </a:xfrm>
          <a:custGeom>
            <a:avLst/>
            <a:gdLst/>
            <a:ahLst/>
            <a:cxnLst/>
            <a:rect l="l" t="t" r="r" b="b"/>
            <a:pathLst>
              <a:path w="389889">
                <a:moveTo>
                  <a:pt x="0" y="0"/>
                </a:moveTo>
                <a:lnTo>
                  <a:pt x="389635" y="0"/>
                </a:lnTo>
              </a:path>
            </a:pathLst>
          </a:custGeom>
          <a:ln w="13589">
            <a:solidFill>
              <a:srgbClr val="EBEBEB"/>
            </a:solidFill>
          </a:ln>
        </p:spPr>
        <p:txBody>
          <a:bodyPr wrap="square" lIns="0" tIns="0" rIns="0" bIns="0" rtlCol="0"/>
          <a:lstStyle/>
          <a:p>
            <a:endParaRPr/>
          </a:p>
        </p:txBody>
      </p:sp>
      <p:sp>
        <p:nvSpPr>
          <p:cNvPr id="85" name="object 85"/>
          <p:cNvSpPr/>
          <p:nvPr/>
        </p:nvSpPr>
        <p:spPr>
          <a:xfrm>
            <a:off x="616204" y="3000248"/>
            <a:ext cx="2987675" cy="0"/>
          </a:xfrm>
          <a:custGeom>
            <a:avLst/>
            <a:gdLst/>
            <a:ahLst/>
            <a:cxnLst/>
            <a:rect l="l" t="t" r="r" b="b"/>
            <a:pathLst>
              <a:path w="2987675">
                <a:moveTo>
                  <a:pt x="0" y="0"/>
                </a:moveTo>
                <a:lnTo>
                  <a:pt x="2987421" y="0"/>
                </a:lnTo>
              </a:path>
            </a:pathLst>
          </a:custGeom>
          <a:ln w="13589">
            <a:solidFill>
              <a:srgbClr val="EBEBEB"/>
            </a:solidFill>
          </a:ln>
        </p:spPr>
        <p:txBody>
          <a:bodyPr wrap="square" lIns="0" tIns="0" rIns="0" bIns="0" rtlCol="0"/>
          <a:lstStyle/>
          <a:p>
            <a:endParaRPr/>
          </a:p>
        </p:txBody>
      </p:sp>
      <p:sp>
        <p:nvSpPr>
          <p:cNvPr id="86" name="object 86"/>
          <p:cNvSpPr/>
          <p:nvPr/>
        </p:nvSpPr>
        <p:spPr>
          <a:xfrm>
            <a:off x="5941567" y="2672969"/>
            <a:ext cx="389890" cy="0"/>
          </a:xfrm>
          <a:custGeom>
            <a:avLst/>
            <a:gdLst/>
            <a:ahLst/>
            <a:cxnLst/>
            <a:rect l="l" t="t" r="r" b="b"/>
            <a:pathLst>
              <a:path w="389889">
                <a:moveTo>
                  <a:pt x="0" y="0"/>
                </a:moveTo>
                <a:lnTo>
                  <a:pt x="389635" y="0"/>
                </a:lnTo>
              </a:path>
            </a:pathLst>
          </a:custGeom>
          <a:ln w="13589">
            <a:solidFill>
              <a:srgbClr val="EBEBEB"/>
            </a:solidFill>
          </a:ln>
        </p:spPr>
        <p:txBody>
          <a:bodyPr wrap="square" lIns="0" tIns="0" rIns="0" bIns="0" rtlCol="0"/>
          <a:lstStyle/>
          <a:p>
            <a:endParaRPr/>
          </a:p>
        </p:txBody>
      </p:sp>
      <p:sp>
        <p:nvSpPr>
          <p:cNvPr id="87" name="object 87"/>
          <p:cNvSpPr/>
          <p:nvPr/>
        </p:nvSpPr>
        <p:spPr>
          <a:xfrm>
            <a:off x="616204" y="2672969"/>
            <a:ext cx="2987675" cy="0"/>
          </a:xfrm>
          <a:custGeom>
            <a:avLst/>
            <a:gdLst/>
            <a:ahLst/>
            <a:cxnLst/>
            <a:rect l="l" t="t" r="r" b="b"/>
            <a:pathLst>
              <a:path w="2987675">
                <a:moveTo>
                  <a:pt x="0" y="0"/>
                </a:moveTo>
                <a:lnTo>
                  <a:pt x="2987421" y="0"/>
                </a:lnTo>
              </a:path>
            </a:pathLst>
          </a:custGeom>
          <a:ln w="13589">
            <a:solidFill>
              <a:srgbClr val="EBEBEB"/>
            </a:solidFill>
          </a:ln>
        </p:spPr>
        <p:txBody>
          <a:bodyPr wrap="square" lIns="0" tIns="0" rIns="0" bIns="0" rtlCol="0"/>
          <a:lstStyle/>
          <a:p>
            <a:endParaRPr/>
          </a:p>
        </p:txBody>
      </p:sp>
      <p:sp>
        <p:nvSpPr>
          <p:cNvPr id="88" name="object 88"/>
          <p:cNvSpPr/>
          <p:nvPr/>
        </p:nvSpPr>
        <p:spPr>
          <a:xfrm>
            <a:off x="5941567" y="2345689"/>
            <a:ext cx="389890" cy="0"/>
          </a:xfrm>
          <a:custGeom>
            <a:avLst/>
            <a:gdLst/>
            <a:ahLst/>
            <a:cxnLst/>
            <a:rect l="l" t="t" r="r" b="b"/>
            <a:pathLst>
              <a:path w="389889">
                <a:moveTo>
                  <a:pt x="0" y="0"/>
                </a:moveTo>
                <a:lnTo>
                  <a:pt x="389635" y="0"/>
                </a:lnTo>
              </a:path>
            </a:pathLst>
          </a:custGeom>
          <a:ln w="13589">
            <a:solidFill>
              <a:srgbClr val="EBEBEB"/>
            </a:solidFill>
          </a:ln>
        </p:spPr>
        <p:txBody>
          <a:bodyPr wrap="square" lIns="0" tIns="0" rIns="0" bIns="0" rtlCol="0"/>
          <a:lstStyle/>
          <a:p>
            <a:endParaRPr/>
          </a:p>
        </p:txBody>
      </p:sp>
      <p:sp>
        <p:nvSpPr>
          <p:cNvPr id="89" name="object 89"/>
          <p:cNvSpPr/>
          <p:nvPr/>
        </p:nvSpPr>
        <p:spPr>
          <a:xfrm>
            <a:off x="616204" y="2345689"/>
            <a:ext cx="2987675" cy="0"/>
          </a:xfrm>
          <a:custGeom>
            <a:avLst/>
            <a:gdLst/>
            <a:ahLst/>
            <a:cxnLst/>
            <a:rect l="l" t="t" r="r" b="b"/>
            <a:pathLst>
              <a:path w="2987675">
                <a:moveTo>
                  <a:pt x="0" y="0"/>
                </a:moveTo>
                <a:lnTo>
                  <a:pt x="2987421" y="0"/>
                </a:lnTo>
              </a:path>
            </a:pathLst>
          </a:custGeom>
          <a:ln w="13589">
            <a:solidFill>
              <a:srgbClr val="EBEBEB"/>
            </a:solidFill>
          </a:ln>
        </p:spPr>
        <p:txBody>
          <a:bodyPr wrap="square" lIns="0" tIns="0" rIns="0" bIns="0" rtlCol="0"/>
          <a:lstStyle/>
          <a:p>
            <a:endParaRPr/>
          </a:p>
        </p:txBody>
      </p:sp>
      <p:sp>
        <p:nvSpPr>
          <p:cNvPr id="90" name="object 90"/>
          <p:cNvSpPr/>
          <p:nvPr/>
        </p:nvSpPr>
        <p:spPr>
          <a:xfrm>
            <a:off x="5941567" y="2018538"/>
            <a:ext cx="389890" cy="0"/>
          </a:xfrm>
          <a:custGeom>
            <a:avLst/>
            <a:gdLst/>
            <a:ahLst/>
            <a:cxnLst/>
            <a:rect l="l" t="t" r="r" b="b"/>
            <a:pathLst>
              <a:path w="389889">
                <a:moveTo>
                  <a:pt x="0" y="0"/>
                </a:moveTo>
                <a:lnTo>
                  <a:pt x="389635" y="0"/>
                </a:lnTo>
              </a:path>
            </a:pathLst>
          </a:custGeom>
          <a:ln w="13589">
            <a:solidFill>
              <a:srgbClr val="EBEBEB"/>
            </a:solidFill>
          </a:ln>
        </p:spPr>
        <p:txBody>
          <a:bodyPr wrap="square" lIns="0" tIns="0" rIns="0" bIns="0" rtlCol="0"/>
          <a:lstStyle/>
          <a:p>
            <a:endParaRPr/>
          </a:p>
        </p:txBody>
      </p:sp>
      <p:sp>
        <p:nvSpPr>
          <p:cNvPr id="91" name="object 91"/>
          <p:cNvSpPr/>
          <p:nvPr/>
        </p:nvSpPr>
        <p:spPr>
          <a:xfrm>
            <a:off x="616204" y="2018538"/>
            <a:ext cx="2987675" cy="0"/>
          </a:xfrm>
          <a:custGeom>
            <a:avLst/>
            <a:gdLst/>
            <a:ahLst/>
            <a:cxnLst/>
            <a:rect l="l" t="t" r="r" b="b"/>
            <a:pathLst>
              <a:path w="2987675">
                <a:moveTo>
                  <a:pt x="0" y="0"/>
                </a:moveTo>
                <a:lnTo>
                  <a:pt x="2987421" y="0"/>
                </a:lnTo>
              </a:path>
            </a:pathLst>
          </a:custGeom>
          <a:ln w="13589">
            <a:solidFill>
              <a:srgbClr val="EBEBEB"/>
            </a:solidFill>
          </a:ln>
        </p:spPr>
        <p:txBody>
          <a:bodyPr wrap="square" lIns="0" tIns="0" rIns="0" bIns="0" rtlCol="0"/>
          <a:lstStyle/>
          <a:p>
            <a:endParaRPr/>
          </a:p>
        </p:txBody>
      </p:sp>
      <p:sp>
        <p:nvSpPr>
          <p:cNvPr id="92" name="object 92"/>
          <p:cNvSpPr/>
          <p:nvPr/>
        </p:nvSpPr>
        <p:spPr>
          <a:xfrm>
            <a:off x="5941567" y="1691258"/>
            <a:ext cx="389890" cy="0"/>
          </a:xfrm>
          <a:custGeom>
            <a:avLst/>
            <a:gdLst/>
            <a:ahLst/>
            <a:cxnLst/>
            <a:rect l="l" t="t" r="r" b="b"/>
            <a:pathLst>
              <a:path w="389889">
                <a:moveTo>
                  <a:pt x="0" y="0"/>
                </a:moveTo>
                <a:lnTo>
                  <a:pt x="389635" y="0"/>
                </a:lnTo>
              </a:path>
            </a:pathLst>
          </a:custGeom>
          <a:ln w="13589">
            <a:solidFill>
              <a:srgbClr val="EBEBEB"/>
            </a:solidFill>
          </a:ln>
        </p:spPr>
        <p:txBody>
          <a:bodyPr wrap="square" lIns="0" tIns="0" rIns="0" bIns="0" rtlCol="0"/>
          <a:lstStyle/>
          <a:p>
            <a:endParaRPr/>
          </a:p>
        </p:txBody>
      </p:sp>
      <p:sp>
        <p:nvSpPr>
          <p:cNvPr id="93" name="object 93"/>
          <p:cNvSpPr/>
          <p:nvPr/>
        </p:nvSpPr>
        <p:spPr>
          <a:xfrm>
            <a:off x="616204" y="1691258"/>
            <a:ext cx="2987675" cy="0"/>
          </a:xfrm>
          <a:custGeom>
            <a:avLst/>
            <a:gdLst/>
            <a:ahLst/>
            <a:cxnLst/>
            <a:rect l="l" t="t" r="r" b="b"/>
            <a:pathLst>
              <a:path w="2987675">
                <a:moveTo>
                  <a:pt x="0" y="0"/>
                </a:moveTo>
                <a:lnTo>
                  <a:pt x="2987421" y="0"/>
                </a:lnTo>
              </a:path>
            </a:pathLst>
          </a:custGeom>
          <a:ln w="13589">
            <a:solidFill>
              <a:srgbClr val="EBEBEB"/>
            </a:solidFill>
          </a:ln>
        </p:spPr>
        <p:txBody>
          <a:bodyPr wrap="square" lIns="0" tIns="0" rIns="0" bIns="0" rtlCol="0"/>
          <a:lstStyle/>
          <a:p>
            <a:endParaRPr/>
          </a:p>
        </p:txBody>
      </p:sp>
      <p:sp>
        <p:nvSpPr>
          <p:cNvPr id="94" name="object 94"/>
          <p:cNvSpPr/>
          <p:nvPr/>
        </p:nvSpPr>
        <p:spPr>
          <a:xfrm>
            <a:off x="5941567" y="1364107"/>
            <a:ext cx="389890" cy="0"/>
          </a:xfrm>
          <a:custGeom>
            <a:avLst/>
            <a:gdLst/>
            <a:ahLst/>
            <a:cxnLst/>
            <a:rect l="l" t="t" r="r" b="b"/>
            <a:pathLst>
              <a:path w="389889">
                <a:moveTo>
                  <a:pt x="0" y="0"/>
                </a:moveTo>
                <a:lnTo>
                  <a:pt x="389635" y="0"/>
                </a:lnTo>
              </a:path>
            </a:pathLst>
          </a:custGeom>
          <a:ln w="13589">
            <a:solidFill>
              <a:srgbClr val="EBEBEB"/>
            </a:solidFill>
          </a:ln>
        </p:spPr>
        <p:txBody>
          <a:bodyPr wrap="square" lIns="0" tIns="0" rIns="0" bIns="0" rtlCol="0"/>
          <a:lstStyle/>
          <a:p>
            <a:endParaRPr/>
          </a:p>
        </p:txBody>
      </p:sp>
      <p:sp>
        <p:nvSpPr>
          <p:cNvPr id="95" name="object 95"/>
          <p:cNvSpPr/>
          <p:nvPr/>
        </p:nvSpPr>
        <p:spPr>
          <a:xfrm>
            <a:off x="616204" y="1364107"/>
            <a:ext cx="2987675" cy="0"/>
          </a:xfrm>
          <a:custGeom>
            <a:avLst/>
            <a:gdLst/>
            <a:ahLst/>
            <a:cxnLst/>
            <a:rect l="l" t="t" r="r" b="b"/>
            <a:pathLst>
              <a:path w="2987675">
                <a:moveTo>
                  <a:pt x="0" y="0"/>
                </a:moveTo>
                <a:lnTo>
                  <a:pt x="2987421" y="0"/>
                </a:lnTo>
              </a:path>
            </a:pathLst>
          </a:custGeom>
          <a:ln w="13589">
            <a:solidFill>
              <a:srgbClr val="EBEBEB"/>
            </a:solidFill>
          </a:ln>
        </p:spPr>
        <p:txBody>
          <a:bodyPr wrap="square" lIns="0" tIns="0" rIns="0" bIns="0" rtlCol="0"/>
          <a:lstStyle/>
          <a:p>
            <a:endParaRPr/>
          </a:p>
        </p:txBody>
      </p:sp>
      <p:sp>
        <p:nvSpPr>
          <p:cNvPr id="96" name="object 96"/>
          <p:cNvSpPr/>
          <p:nvPr/>
        </p:nvSpPr>
        <p:spPr>
          <a:xfrm>
            <a:off x="616204" y="1036827"/>
            <a:ext cx="5715000" cy="0"/>
          </a:xfrm>
          <a:custGeom>
            <a:avLst/>
            <a:gdLst/>
            <a:ahLst/>
            <a:cxnLst/>
            <a:rect l="l" t="t" r="r" b="b"/>
            <a:pathLst>
              <a:path w="5715000">
                <a:moveTo>
                  <a:pt x="0" y="0"/>
                </a:moveTo>
                <a:lnTo>
                  <a:pt x="5715000" y="0"/>
                </a:lnTo>
              </a:path>
            </a:pathLst>
          </a:custGeom>
          <a:ln w="13589">
            <a:solidFill>
              <a:srgbClr val="EBEBEB"/>
            </a:solidFill>
          </a:ln>
        </p:spPr>
        <p:txBody>
          <a:bodyPr wrap="square" lIns="0" tIns="0" rIns="0" bIns="0" rtlCol="0"/>
          <a:lstStyle/>
          <a:p>
            <a:endParaRPr/>
          </a:p>
        </p:txBody>
      </p:sp>
      <p:sp>
        <p:nvSpPr>
          <p:cNvPr id="97" name="object 97"/>
          <p:cNvSpPr/>
          <p:nvPr/>
        </p:nvSpPr>
        <p:spPr>
          <a:xfrm>
            <a:off x="2174875" y="742315"/>
            <a:ext cx="0" cy="2585085"/>
          </a:xfrm>
          <a:custGeom>
            <a:avLst/>
            <a:gdLst/>
            <a:ahLst/>
            <a:cxnLst/>
            <a:rect l="l" t="t" r="r" b="b"/>
            <a:pathLst>
              <a:path h="2585085">
                <a:moveTo>
                  <a:pt x="0" y="0"/>
                </a:moveTo>
                <a:lnTo>
                  <a:pt x="0" y="2585084"/>
                </a:lnTo>
              </a:path>
            </a:pathLst>
          </a:custGeom>
          <a:ln w="13588">
            <a:solidFill>
              <a:srgbClr val="EBEBEB"/>
            </a:solidFill>
          </a:ln>
        </p:spPr>
        <p:txBody>
          <a:bodyPr wrap="square" lIns="0" tIns="0" rIns="0" bIns="0" rtlCol="0"/>
          <a:lstStyle/>
          <a:p>
            <a:endParaRPr/>
          </a:p>
        </p:txBody>
      </p:sp>
      <p:sp>
        <p:nvSpPr>
          <p:cNvPr id="98" name="object 98"/>
          <p:cNvSpPr/>
          <p:nvPr/>
        </p:nvSpPr>
        <p:spPr>
          <a:xfrm>
            <a:off x="2174875" y="6926960"/>
            <a:ext cx="0" cy="294640"/>
          </a:xfrm>
          <a:custGeom>
            <a:avLst/>
            <a:gdLst/>
            <a:ahLst/>
            <a:cxnLst/>
            <a:rect l="l" t="t" r="r" b="b"/>
            <a:pathLst>
              <a:path h="294640">
                <a:moveTo>
                  <a:pt x="0" y="0"/>
                </a:moveTo>
                <a:lnTo>
                  <a:pt x="0" y="294512"/>
                </a:lnTo>
              </a:path>
            </a:pathLst>
          </a:custGeom>
          <a:ln w="13588">
            <a:solidFill>
              <a:srgbClr val="EBEBEB"/>
            </a:solidFill>
          </a:ln>
        </p:spPr>
        <p:txBody>
          <a:bodyPr wrap="square" lIns="0" tIns="0" rIns="0" bIns="0" rtlCol="0"/>
          <a:lstStyle/>
          <a:p>
            <a:endParaRPr/>
          </a:p>
        </p:txBody>
      </p:sp>
      <p:sp>
        <p:nvSpPr>
          <p:cNvPr id="99" name="object 99"/>
          <p:cNvSpPr/>
          <p:nvPr/>
        </p:nvSpPr>
        <p:spPr>
          <a:xfrm>
            <a:off x="4772533" y="742315"/>
            <a:ext cx="0" cy="294640"/>
          </a:xfrm>
          <a:custGeom>
            <a:avLst/>
            <a:gdLst/>
            <a:ahLst/>
            <a:cxnLst/>
            <a:rect l="l" t="t" r="r" b="b"/>
            <a:pathLst>
              <a:path h="294640">
                <a:moveTo>
                  <a:pt x="0" y="0"/>
                </a:moveTo>
                <a:lnTo>
                  <a:pt x="0" y="294512"/>
                </a:lnTo>
              </a:path>
            </a:pathLst>
          </a:custGeom>
          <a:ln w="13589">
            <a:solidFill>
              <a:srgbClr val="EBEBEB"/>
            </a:solidFill>
          </a:ln>
        </p:spPr>
        <p:txBody>
          <a:bodyPr wrap="square" lIns="0" tIns="0" rIns="0" bIns="0" rtlCol="0"/>
          <a:lstStyle/>
          <a:p>
            <a:endParaRPr/>
          </a:p>
        </p:txBody>
      </p:sp>
      <p:sp>
        <p:nvSpPr>
          <p:cNvPr id="100" name="object 100"/>
          <p:cNvSpPr/>
          <p:nvPr/>
        </p:nvSpPr>
        <p:spPr>
          <a:xfrm>
            <a:off x="4772533" y="6926960"/>
            <a:ext cx="0" cy="294640"/>
          </a:xfrm>
          <a:custGeom>
            <a:avLst/>
            <a:gdLst/>
            <a:ahLst/>
            <a:cxnLst/>
            <a:rect l="l" t="t" r="r" b="b"/>
            <a:pathLst>
              <a:path h="294640">
                <a:moveTo>
                  <a:pt x="0" y="0"/>
                </a:moveTo>
                <a:lnTo>
                  <a:pt x="0" y="294512"/>
                </a:lnTo>
              </a:path>
            </a:pathLst>
          </a:custGeom>
          <a:ln w="13589">
            <a:solidFill>
              <a:srgbClr val="EBEBEB"/>
            </a:solidFill>
          </a:ln>
        </p:spPr>
        <p:txBody>
          <a:bodyPr wrap="square" lIns="0" tIns="0" rIns="0" bIns="0" rtlCol="0"/>
          <a:lstStyle/>
          <a:p>
            <a:endParaRPr/>
          </a:p>
        </p:txBody>
      </p:sp>
      <p:sp>
        <p:nvSpPr>
          <p:cNvPr id="101" name="object 101"/>
          <p:cNvSpPr/>
          <p:nvPr/>
        </p:nvSpPr>
        <p:spPr>
          <a:xfrm>
            <a:off x="3603625" y="1036827"/>
            <a:ext cx="2338070" cy="5890260"/>
          </a:xfrm>
          <a:custGeom>
            <a:avLst/>
            <a:gdLst/>
            <a:ahLst/>
            <a:cxnLst/>
            <a:rect l="l" t="t" r="r" b="b"/>
            <a:pathLst>
              <a:path w="2338070" h="5890259">
                <a:moveTo>
                  <a:pt x="0" y="5890133"/>
                </a:moveTo>
                <a:lnTo>
                  <a:pt x="2337943" y="5890133"/>
                </a:lnTo>
                <a:lnTo>
                  <a:pt x="2337943" y="0"/>
                </a:lnTo>
                <a:lnTo>
                  <a:pt x="0" y="0"/>
                </a:lnTo>
                <a:lnTo>
                  <a:pt x="0" y="5890133"/>
                </a:lnTo>
                <a:close/>
              </a:path>
            </a:pathLst>
          </a:custGeom>
          <a:solidFill>
            <a:srgbClr val="FF0000"/>
          </a:solidFill>
        </p:spPr>
        <p:txBody>
          <a:bodyPr wrap="square" lIns="0" tIns="0" rIns="0" bIns="0" rtlCol="0"/>
          <a:lstStyle/>
          <a:p>
            <a:endParaRPr/>
          </a:p>
        </p:txBody>
      </p:sp>
      <p:sp>
        <p:nvSpPr>
          <p:cNvPr id="102" name="object 102"/>
          <p:cNvSpPr/>
          <p:nvPr/>
        </p:nvSpPr>
        <p:spPr>
          <a:xfrm>
            <a:off x="3603625" y="1036827"/>
            <a:ext cx="2338070" cy="5890260"/>
          </a:xfrm>
          <a:custGeom>
            <a:avLst/>
            <a:gdLst/>
            <a:ahLst/>
            <a:cxnLst/>
            <a:rect l="l" t="t" r="r" b="b"/>
            <a:pathLst>
              <a:path w="2338070" h="5890259">
                <a:moveTo>
                  <a:pt x="0" y="5890133"/>
                </a:moveTo>
                <a:lnTo>
                  <a:pt x="2337943" y="5890133"/>
                </a:lnTo>
                <a:lnTo>
                  <a:pt x="2337943" y="0"/>
                </a:lnTo>
                <a:lnTo>
                  <a:pt x="0" y="0"/>
                </a:lnTo>
                <a:lnTo>
                  <a:pt x="0" y="5890133"/>
                </a:lnTo>
                <a:close/>
              </a:path>
            </a:pathLst>
          </a:custGeom>
          <a:ln w="40640">
            <a:solidFill>
              <a:srgbClr val="000000"/>
            </a:solidFill>
          </a:ln>
        </p:spPr>
        <p:txBody>
          <a:bodyPr wrap="square" lIns="0" tIns="0" rIns="0" bIns="0" rtlCol="0"/>
          <a:lstStyle/>
          <a:p>
            <a:endParaRPr/>
          </a:p>
        </p:txBody>
      </p:sp>
      <p:sp>
        <p:nvSpPr>
          <p:cNvPr id="103" name="object 103"/>
          <p:cNvSpPr/>
          <p:nvPr/>
        </p:nvSpPr>
        <p:spPr>
          <a:xfrm>
            <a:off x="1005839" y="3327400"/>
            <a:ext cx="2338070" cy="3599815"/>
          </a:xfrm>
          <a:custGeom>
            <a:avLst/>
            <a:gdLst/>
            <a:ahLst/>
            <a:cxnLst/>
            <a:rect l="l" t="t" r="r" b="b"/>
            <a:pathLst>
              <a:path w="2338070" h="3599815">
                <a:moveTo>
                  <a:pt x="0" y="3599561"/>
                </a:moveTo>
                <a:lnTo>
                  <a:pt x="2337943" y="3599561"/>
                </a:lnTo>
                <a:lnTo>
                  <a:pt x="2337943" y="0"/>
                </a:lnTo>
                <a:lnTo>
                  <a:pt x="0" y="0"/>
                </a:lnTo>
                <a:lnTo>
                  <a:pt x="0" y="3599561"/>
                </a:lnTo>
                <a:close/>
              </a:path>
            </a:pathLst>
          </a:custGeom>
          <a:solidFill>
            <a:srgbClr val="00A08A"/>
          </a:solidFill>
        </p:spPr>
        <p:txBody>
          <a:bodyPr wrap="square" lIns="0" tIns="0" rIns="0" bIns="0" rtlCol="0"/>
          <a:lstStyle/>
          <a:p>
            <a:endParaRPr/>
          </a:p>
        </p:txBody>
      </p:sp>
      <p:sp>
        <p:nvSpPr>
          <p:cNvPr id="104" name="object 104"/>
          <p:cNvSpPr/>
          <p:nvPr/>
        </p:nvSpPr>
        <p:spPr>
          <a:xfrm>
            <a:off x="1005839" y="3327400"/>
            <a:ext cx="2338070" cy="3599815"/>
          </a:xfrm>
          <a:custGeom>
            <a:avLst/>
            <a:gdLst/>
            <a:ahLst/>
            <a:cxnLst/>
            <a:rect l="l" t="t" r="r" b="b"/>
            <a:pathLst>
              <a:path w="2338070" h="3599815">
                <a:moveTo>
                  <a:pt x="0" y="3599561"/>
                </a:moveTo>
                <a:lnTo>
                  <a:pt x="2337943" y="3599561"/>
                </a:lnTo>
                <a:lnTo>
                  <a:pt x="2337943" y="0"/>
                </a:lnTo>
                <a:lnTo>
                  <a:pt x="0" y="0"/>
                </a:lnTo>
                <a:lnTo>
                  <a:pt x="0" y="3599561"/>
                </a:lnTo>
                <a:close/>
              </a:path>
            </a:pathLst>
          </a:custGeom>
          <a:ln w="40640">
            <a:solidFill>
              <a:srgbClr val="000000"/>
            </a:solidFill>
          </a:ln>
        </p:spPr>
        <p:txBody>
          <a:bodyPr wrap="square" lIns="0" tIns="0" rIns="0" bIns="0" rtlCol="0"/>
          <a:lstStyle/>
          <a:p>
            <a:endParaRPr/>
          </a:p>
        </p:txBody>
      </p:sp>
      <p:sp>
        <p:nvSpPr>
          <p:cNvPr id="105" name="object 105"/>
          <p:cNvSpPr/>
          <p:nvPr/>
        </p:nvSpPr>
        <p:spPr>
          <a:xfrm>
            <a:off x="616204" y="742315"/>
            <a:ext cx="5715000" cy="6479540"/>
          </a:xfrm>
          <a:custGeom>
            <a:avLst/>
            <a:gdLst/>
            <a:ahLst/>
            <a:cxnLst/>
            <a:rect l="l" t="t" r="r" b="b"/>
            <a:pathLst>
              <a:path w="5715000" h="6479540">
                <a:moveTo>
                  <a:pt x="0" y="6479159"/>
                </a:moveTo>
                <a:lnTo>
                  <a:pt x="5715000" y="6479159"/>
                </a:lnTo>
                <a:lnTo>
                  <a:pt x="5715000" y="0"/>
                </a:lnTo>
                <a:lnTo>
                  <a:pt x="0" y="0"/>
                </a:lnTo>
                <a:lnTo>
                  <a:pt x="0" y="6479159"/>
                </a:lnTo>
                <a:close/>
              </a:path>
            </a:pathLst>
          </a:custGeom>
          <a:ln w="13589">
            <a:solidFill>
              <a:srgbClr val="333333"/>
            </a:solidFill>
          </a:ln>
        </p:spPr>
        <p:txBody>
          <a:bodyPr wrap="square" lIns="0" tIns="0" rIns="0" bIns="0" rtlCol="0"/>
          <a:lstStyle/>
          <a:p>
            <a:endParaRPr/>
          </a:p>
        </p:txBody>
      </p:sp>
      <p:sp>
        <p:nvSpPr>
          <p:cNvPr id="106" name="object 106"/>
          <p:cNvSpPr txBox="1"/>
          <p:nvPr/>
        </p:nvSpPr>
        <p:spPr>
          <a:xfrm rot="19860000">
            <a:off x="440061" y="6878321"/>
            <a:ext cx="161856"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0</a:t>
            </a:r>
            <a:endParaRPr sz="1100">
              <a:latin typeface="Arial"/>
              <a:cs typeface="Arial"/>
            </a:endParaRPr>
          </a:p>
        </p:txBody>
      </p:sp>
      <p:sp>
        <p:nvSpPr>
          <p:cNvPr id="107" name="object 107"/>
          <p:cNvSpPr txBox="1"/>
          <p:nvPr/>
        </p:nvSpPr>
        <p:spPr>
          <a:xfrm rot="19860000">
            <a:off x="440061" y="6551042"/>
            <a:ext cx="161856"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2</a:t>
            </a:r>
            <a:endParaRPr sz="1100">
              <a:latin typeface="Arial"/>
              <a:cs typeface="Arial"/>
            </a:endParaRPr>
          </a:p>
        </p:txBody>
      </p:sp>
      <p:sp>
        <p:nvSpPr>
          <p:cNvPr id="108" name="object 108"/>
          <p:cNvSpPr txBox="1"/>
          <p:nvPr/>
        </p:nvSpPr>
        <p:spPr>
          <a:xfrm rot="19860000">
            <a:off x="440061" y="6223890"/>
            <a:ext cx="161856"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4</a:t>
            </a:r>
            <a:endParaRPr sz="1100">
              <a:latin typeface="Arial"/>
              <a:cs typeface="Arial"/>
            </a:endParaRPr>
          </a:p>
        </p:txBody>
      </p:sp>
      <p:sp>
        <p:nvSpPr>
          <p:cNvPr id="109" name="object 109"/>
          <p:cNvSpPr txBox="1"/>
          <p:nvPr/>
        </p:nvSpPr>
        <p:spPr>
          <a:xfrm rot="19860000">
            <a:off x="440061" y="5896611"/>
            <a:ext cx="161856"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6</a:t>
            </a:r>
            <a:endParaRPr sz="1100">
              <a:latin typeface="Arial"/>
              <a:cs typeface="Arial"/>
            </a:endParaRPr>
          </a:p>
        </p:txBody>
      </p:sp>
      <p:sp>
        <p:nvSpPr>
          <p:cNvPr id="110" name="object 110"/>
          <p:cNvSpPr txBox="1"/>
          <p:nvPr/>
        </p:nvSpPr>
        <p:spPr>
          <a:xfrm rot="19860000">
            <a:off x="440061" y="5569332"/>
            <a:ext cx="161856"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8</a:t>
            </a:r>
            <a:endParaRPr sz="1100">
              <a:latin typeface="Arial"/>
              <a:cs typeface="Arial"/>
            </a:endParaRPr>
          </a:p>
        </p:txBody>
      </p:sp>
      <p:sp>
        <p:nvSpPr>
          <p:cNvPr id="111" name="object 111"/>
          <p:cNvSpPr txBox="1"/>
          <p:nvPr/>
        </p:nvSpPr>
        <p:spPr>
          <a:xfrm rot="19860000">
            <a:off x="381512" y="5261619"/>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10</a:t>
            </a:r>
            <a:endParaRPr sz="1100">
              <a:latin typeface="Arial"/>
              <a:cs typeface="Arial"/>
            </a:endParaRPr>
          </a:p>
        </p:txBody>
      </p:sp>
      <p:sp>
        <p:nvSpPr>
          <p:cNvPr id="112" name="object 112"/>
          <p:cNvSpPr txBox="1"/>
          <p:nvPr/>
        </p:nvSpPr>
        <p:spPr>
          <a:xfrm rot="19860000">
            <a:off x="381512" y="4934339"/>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12</a:t>
            </a:r>
            <a:endParaRPr sz="1100">
              <a:latin typeface="Arial"/>
              <a:cs typeface="Arial"/>
            </a:endParaRPr>
          </a:p>
        </p:txBody>
      </p:sp>
      <p:sp>
        <p:nvSpPr>
          <p:cNvPr id="113" name="object 113"/>
          <p:cNvSpPr txBox="1"/>
          <p:nvPr/>
        </p:nvSpPr>
        <p:spPr>
          <a:xfrm rot="19860000">
            <a:off x="381512" y="4607061"/>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14</a:t>
            </a:r>
            <a:endParaRPr sz="1100">
              <a:latin typeface="Arial"/>
              <a:cs typeface="Arial"/>
            </a:endParaRPr>
          </a:p>
        </p:txBody>
      </p:sp>
      <p:sp>
        <p:nvSpPr>
          <p:cNvPr id="114" name="object 114"/>
          <p:cNvSpPr txBox="1"/>
          <p:nvPr/>
        </p:nvSpPr>
        <p:spPr>
          <a:xfrm rot="19860000">
            <a:off x="381512" y="4279908"/>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16</a:t>
            </a:r>
            <a:endParaRPr sz="1100">
              <a:latin typeface="Arial"/>
              <a:cs typeface="Arial"/>
            </a:endParaRPr>
          </a:p>
        </p:txBody>
      </p:sp>
      <p:sp>
        <p:nvSpPr>
          <p:cNvPr id="115" name="object 115"/>
          <p:cNvSpPr txBox="1"/>
          <p:nvPr/>
        </p:nvSpPr>
        <p:spPr>
          <a:xfrm rot="19860000">
            <a:off x="381512" y="3952630"/>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18</a:t>
            </a:r>
            <a:endParaRPr sz="1100">
              <a:latin typeface="Arial"/>
              <a:cs typeface="Arial"/>
            </a:endParaRPr>
          </a:p>
        </p:txBody>
      </p:sp>
      <p:sp>
        <p:nvSpPr>
          <p:cNvPr id="116" name="object 116"/>
          <p:cNvSpPr txBox="1"/>
          <p:nvPr/>
        </p:nvSpPr>
        <p:spPr>
          <a:xfrm rot="19860000">
            <a:off x="381512" y="3625350"/>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20</a:t>
            </a:r>
            <a:endParaRPr sz="1100">
              <a:latin typeface="Arial"/>
              <a:cs typeface="Arial"/>
            </a:endParaRPr>
          </a:p>
        </p:txBody>
      </p:sp>
      <p:sp>
        <p:nvSpPr>
          <p:cNvPr id="117" name="object 117"/>
          <p:cNvSpPr txBox="1"/>
          <p:nvPr/>
        </p:nvSpPr>
        <p:spPr>
          <a:xfrm rot="19860000">
            <a:off x="381512" y="3298199"/>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22</a:t>
            </a:r>
            <a:endParaRPr sz="1100">
              <a:latin typeface="Arial"/>
              <a:cs typeface="Arial"/>
            </a:endParaRPr>
          </a:p>
        </p:txBody>
      </p:sp>
      <p:sp>
        <p:nvSpPr>
          <p:cNvPr id="118" name="object 118"/>
          <p:cNvSpPr txBox="1"/>
          <p:nvPr/>
        </p:nvSpPr>
        <p:spPr>
          <a:xfrm rot="19860000">
            <a:off x="381512" y="2970920"/>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24</a:t>
            </a:r>
            <a:endParaRPr sz="1100">
              <a:latin typeface="Arial"/>
              <a:cs typeface="Arial"/>
            </a:endParaRPr>
          </a:p>
        </p:txBody>
      </p:sp>
      <p:sp>
        <p:nvSpPr>
          <p:cNvPr id="119" name="object 119"/>
          <p:cNvSpPr txBox="1"/>
          <p:nvPr/>
        </p:nvSpPr>
        <p:spPr>
          <a:xfrm rot="19860000">
            <a:off x="381512" y="2643767"/>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26</a:t>
            </a:r>
            <a:endParaRPr sz="1100">
              <a:latin typeface="Arial"/>
              <a:cs typeface="Arial"/>
            </a:endParaRPr>
          </a:p>
        </p:txBody>
      </p:sp>
      <p:sp>
        <p:nvSpPr>
          <p:cNvPr id="120" name="object 120"/>
          <p:cNvSpPr txBox="1"/>
          <p:nvPr/>
        </p:nvSpPr>
        <p:spPr>
          <a:xfrm rot="19860000">
            <a:off x="381512" y="2316489"/>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28</a:t>
            </a:r>
            <a:endParaRPr sz="1100">
              <a:latin typeface="Arial"/>
              <a:cs typeface="Arial"/>
            </a:endParaRPr>
          </a:p>
        </p:txBody>
      </p:sp>
      <p:sp>
        <p:nvSpPr>
          <p:cNvPr id="121" name="object 121"/>
          <p:cNvSpPr txBox="1"/>
          <p:nvPr/>
        </p:nvSpPr>
        <p:spPr>
          <a:xfrm rot="19860000">
            <a:off x="381512" y="1989210"/>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30</a:t>
            </a:r>
            <a:endParaRPr sz="1100">
              <a:latin typeface="Arial"/>
              <a:cs typeface="Arial"/>
            </a:endParaRPr>
          </a:p>
        </p:txBody>
      </p:sp>
      <p:sp>
        <p:nvSpPr>
          <p:cNvPr id="122" name="object 122"/>
          <p:cNvSpPr txBox="1"/>
          <p:nvPr/>
        </p:nvSpPr>
        <p:spPr>
          <a:xfrm rot="19860000">
            <a:off x="381512" y="1662057"/>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32</a:t>
            </a:r>
            <a:endParaRPr sz="1100">
              <a:latin typeface="Arial"/>
              <a:cs typeface="Arial"/>
            </a:endParaRPr>
          </a:p>
        </p:txBody>
      </p:sp>
      <p:sp>
        <p:nvSpPr>
          <p:cNvPr id="123" name="object 123"/>
          <p:cNvSpPr txBox="1"/>
          <p:nvPr/>
        </p:nvSpPr>
        <p:spPr>
          <a:xfrm rot="19860000">
            <a:off x="381512" y="1334778"/>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34</a:t>
            </a:r>
            <a:endParaRPr sz="1100">
              <a:latin typeface="Arial"/>
              <a:cs typeface="Arial"/>
            </a:endParaRPr>
          </a:p>
        </p:txBody>
      </p:sp>
      <p:sp>
        <p:nvSpPr>
          <p:cNvPr id="124" name="object 124"/>
          <p:cNvSpPr txBox="1"/>
          <p:nvPr/>
        </p:nvSpPr>
        <p:spPr>
          <a:xfrm rot="19860000">
            <a:off x="381512" y="1007627"/>
            <a:ext cx="211410" cy="139700"/>
          </a:xfrm>
          <a:prstGeom prst="rect">
            <a:avLst/>
          </a:prstGeom>
        </p:spPr>
        <p:txBody>
          <a:bodyPr vert="horz" wrap="square" lIns="0" tIns="0" rIns="0" bIns="0" rtlCol="0">
            <a:spAutoFit/>
          </a:bodyPr>
          <a:lstStyle/>
          <a:p>
            <a:pPr>
              <a:lnSpc>
                <a:spcPts val="1100"/>
              </a:lnSpc>
            </a:pPr>
            <a:r>
              <a:rPr sz="1100" b="1" dirty="0">
                <a:solidFill>
                  <a:srgbClr val="4D4D4D"/>
                </a:solidFill>
                <a:latin typeface="Arial"/>
                <a:cs typeface="Arial"/>
              </a:rPr>
              <a:t>36</a:t>
            </a:r>
            <a:endParaRPr sz="1100">
              <a:latin typeface="Arial"/>
              <a:cs typeface="Arial"/>
            </a:endParaRPr>
          </a:p>
        </p:txBody>
      </p:sp>
      <p:sp>
        <p:nvSpPr>
          <p:cNvPr id="125" name="object 125"/>
          <p:cNvSpPr/>
          <p:nvPr/>
        </p:nvSpPr>
        <p:spPr>
          <a:xfrm>
            <a:off x="581405" y="6926960"/>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26" name="object 126"/>
          <p:cNvSpPr/>
          <p:nvPr/>
        </p:nvSpPr>
        <p:spPr>
          <a:xfrm>
            <a:off x="581405" y="6599681"/>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27" name="object 127"/>
          <p:cNvSpPr/>
          <p:nvPr/>
        </p:nvSpPr>
        <p:spPr>
          <a:xfrm>
            <a:off x="581405" y="6272529"/>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28" name="object 128"/>
          <p:cNvSpPr/>
          <p:nvPr/>
        </p:nvSpPr>
        <p:spPr>
          <a:xfrm>
            <a:off x="581405" y="5945251"/>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29" name="object 129"/>
          <p:cNvSpPr/>
          <p:nvPr/>
        </p:nvSpPr>
        <p:spPr>
          <a:xfrm>
            <a:off x="581405" y="5618098"/>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30" name="object 130"/>
          <p:cNvSpPr/>
          <p:nvPr/>
        </p:nvSpPr>
        <p:spPr>
          <a:xfrm>
            <a:off x="581405" y="5290820"/>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31" name="object 131"/>
          <p:cNvSpPr/>
          <p:nvPr/>
        </p:nvSpPr>
        <p:spPr>
          <a:xfrm>
            <a:off x="581405" y="4963540"/>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32" name="object 132"/>
          <p:cNvSpPr/>
          <p:nvPr/>
        </p:nvSpPr>
        <p:spPr>
          <a:xfrm>
            <a:off x="581405" y="4636389"/>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33" name="object 133"/>
          <p:cNvSpPr/>
          <p:nvPr/>
        </p:nvSpPr>
        <p:spPr>
          <a:xfrm>
            <a:off x="581405" y="4309109"/>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34" name="object 134"/>
          <p:cNvSpPr/>
          <p:nvPr/>
        </p:nvSpPr>
        <p:spPr>
          <a:xfrm>
            <a:off x="581405" y="3981958"/>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35" name="object 135"/>
          <p:cNvSpPr/>
          <p:nvPr/>
        </p:nvSpPr>
        <p:spPr>
          <a:xfrm>
            <a:off x="581405" y="3654678"/>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36" name="object 136"/>
          <p:cNvSpPr/>
          <p:nvPr/>
        </p:nvSpPr>
        <p:spPr>
          <a:xfrm>
            <a:off x="581405" y="3327400"/>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37" name="object 137"/>
          <p:cNvSpPr/>
          <p:nvPr/>
        </p:nvSpPr>
        <p:spPr>
          <a:xfrm>
            <a:off x="581405" y="3000248"/>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38" name="object 138"/>
          <p:cNvSpPr/>
          <p:nvPr/>
        </p:nvSpPr>
        <p:spPr>
          <a:xfrm>
            <a:off x="581405" y="2672969"/>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39" name="object 139"/>
          <p:cNvSpPr/>
          <p:nvPr/>
        </p:nvSpPr>
        <p:spPr>
          <a:xfrm>
            <a:off x="581405" y="2345689"/>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40" name="object 140"/>
          <p:cNvSpPr/>
          <p:nvPr/>
        </p:nvSpPr>
        <p:spPr>
          <a:xfrm>
            <a:off x="581405" y="2018538"/>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41" name="object 141"/>
          <p:cNvSpPr/>
          <p:nvPr/>
        </p:nvSpPr>
        <p:spPr>
          <a:xfrm>
            <a:off x="581405" y="1691258"/>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42" name="object 142"/>
          <p:cNvSpPr/>
          <p:nvPr/>
        </p:nvSpPr>
        <p:spPr>
          <a:xfrm>
            <a:off x="581405" y="1364107"/>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43" name="object 143"/>
          <p:cNvSpPr/>
          <p:nvPr/>
        </p:nvSpPr>
        <p:spPr>
          <a:xfrm>
            <a:off x="581405" y="1036827"/>
            <a:ext cx="34925" cy="0"/>
          </a:xfrm>
          <a:custGeom>
            <a:avLst/>
            <a:gdLst/>
            <a:ahLst/>
            <a:cxnLst/>
            <a:rect l="l" t="t" r="r" b="b"/>
            <a:pathLst>
              <a:path w="34925">
                <a:moveTo>
                  <a:pt x="0" y="0"/>
                </a:moveTo>
                <a:lnTo>
                  <a:pt x="34798" y="0"/>
                </a:lnTo>
              </a:path>
            </a:pathLst>
          </a:custGeom>
          <a:ln w="13589">
            <a:solidFill>
              <a:srgbClr val="333333"/>
            </a:solidFill>
          </a:ln>
        </p:spPr>
        <p:txBody>
          <a:bodyPr wrap="square" lIns="0" tIns="0" rIns="0" bIns="0" rtlCol="0"/>
          <a:lstStyle/>
          <a:p>
            <a:endParaRPr/>
          </a:p>
        </p:txBody>
      </p:sp>
      <p:sp>
        <p:nvSpPr>
          <p:cNvPr id="144" name="object 144"/>
          <p:cNvSpPr/>
          <p:nvPr/>
        </p:nvSpPr>
        <p:spPr>
          <a:xfrm>
            <a:off x="2174875" y="7221473"/>
            <a:ext cx="0" cy="34925"/>
          </a:xfrm>
          <a:custGeom>
            <a:avLst/>
            <a:gdLst/>
            <a:ahLst/>
            <a:cxnLst/>
            <a:rect l="l" t="t" r="r" b="b"/>
            <a:pathLst>
              <a:path h="34925">
                <a:moveTo>
                  <a:pt x="0" y="34797"/>
                </a:moveTo>
                <a:lnTo>
                  <a:pt x="0" y="0"/>
                </a:lnTo>
              </a:path>
            </a:pathLst>
          </a:custGeom>
          <a:ln w="13589">
            <a:solidFill>
              <a:srgbClr val="333333"/>
            </a:solidFill>
          </a:ln>
        </p:spPr>
        <p:txBody>
          <a:bodyPr wrap="square" lIns="0" tIns="0" rIns="0" bIns="0" rtlCol="0"/>
          <a:lstStyle/>
          <a:p>
            <a:endParaRPr/>
          </a:p>
        </p:txBody>
      </p:sp>
      <p:sp>
        <p:nvSpPr>
          <p:cNvPr id="145" name="object 145"/>
          <p:cNvSpPr/>
          <p:nvPr/>
        </p:nvSpPr>
        <p:spPr>
          <a:xfrm>
            <a:off x="4772533" y="7221473"/>
            <a:ext cx="0" cy="34925"/>
          </a:xfrm>
          <a:custGeom>
            <a:avLst/>
            <a:gdLst/>
            <a:ahLst/>
            <a:cxnLst/>
            <a:rect l="l" t="t" r="r" b="b"/>
            <a:pathLst>
              <a:path h="34925">
                <a:moveTo>
                  <a:pt x="0" y="34797"/>
                </a:moveTo>
                <a:lnTo>
                  <a:pt x="0" y="0"/>
                </a:lnTo>
              </a:path>
            </a:pathLst>
          </a:custGeom>
          <a:ln w="13589">
            <a:solidFill>
              <a:srgbClr val="333333"/>
            </a:solidFill>
          </a:ln>
        </p:spPr>
        <p:txBody>
          <a:bodyPr wrap="square" lIns="0" tIns="0" rIns="0" bIns="0" rtlCol="0"/>
          <a:lstStyle/>
          <a:p>
            <a:endParaRPr/>
          </a:p>
        </p:txBody>
      </p:sp>
      <p:sp>
        <p:nvSpPr>
          <p:cNvPr id="146" name="object 146"/>
          <p:cNvSpPr txBox="1"/>
          <p:nvPr/>
        </p:nvSpPr>
        <p:spPr>
          <a:xfrm>
            <a:off x="2043429" y="7232015"/>
            <a:ext cx="262890" cy="193040"/>
          </a:xfrm>
          <a:prstGeom prst="rect">
            <a:avLst/>
          </a:prstGeom>
        </p:spPr>
        <p:txBody>
          <a:bodyPr vert="horz" wrap="square" lIns="0" tIns="12700" rIns="0" bIns="0" rtlCol="0">
            <a:spAutoFit/>
          </a:bodyPr>
          <a:lstStyle/>
          <a:p>
            <a:pPr marL="12700">
              <a:lnSpc>
                <a:spcPct val="100000"/>
              </a:lnSpc>
              <a:spcBef>
                <a:spcPts val="100"/>
              </a:spcBef>
            </a:pPr>
            <a:r>
              <a:rPr sz="1100" b="1" spc="-90" dirty="0">
                <a:solidFill>
                  <a:srgbClr val="4D4D4D"/>
                </a:solidFill>
                <a:latin typeface="Arial"/>
                <a:cs typeface="Arial"/>
              </a:rPr>
              <a:t>Y</a:t>
            </a:r>
            <a:r>
              <a:rPr sz="1100" b="1" dirty="0">
                <a:solidFill>
                  <a:srgbClr val="4D4D4D"/>
                </a:solidFill>
                <a:latin typeface="Arial"/>
                <a:cs typeface="Arial"/>
              </a:rPr>
              <a:t>es</a:t>
            </a:r>
            <a:endParaRPr sz="1100">
              <a:latin typeface="Arial"/>
              <a:cs typeface="Arial"/>
            </a:endParaRPr>
          </a:p>
        </p:txBody>
      </p:sp>
      <p:sp>
        <p:nvSpPr>
          <p:cNvPr id="147" name="object 147"/>
          <p:cNvSpPr txBox="1"/>
          <p:nvPr/>
        </p:nvSpPr>
        <p:spPr>
          <a:xfrm>
            <a:off x="4666741" y="7232015"/>
            <a:ext cx="212090" cy="193040"/>
          </a:xfrm>
          <a:prstGeom prst="rect">
            <a:avLst/>
          </a:prstGeom>
        </p:spPr>
        <p:txBody>
          <a:bodyPr vert="horz" wrap="square" lIns="0" tIns="12700" rIns="0" bIns="0" rtlCol="0">
            <a:spAutoFit/>
          </a:bodyPr>
          <a:lstStyle/>
          <a:p>
            <a:pPr marL="12700">
              <a:lnSpc>
                <a:spcPct val="100000"/>
              </a:lnSpc>
              <a:spcBef>
                <a:spcPts val="100"/>
              </a:spcBef>
            </a:pPr>
            <a:r>
              <a:rPr sz="1100" b="1" dirty="0">
                <a:solidFill>
                  <a:srgbClr val="4D4D4D"/>
                </a:solidFill>
                <a:latin typeface="Arial"/>
                <a:cs typeface="Arial"/>
              </a:rPr>
              <a:t>No</a:t>
            </a:r>
            <a:endParaRPr sz="1100">
              <a:latin typeface="Arial"/>
              <a:cs typeface="Arial"/>
            </a:endParaRPr>
          </a:p>
        </p:txBody>
      </p:sp>
      <p:sp>
        <p:nvSpPr>
          <p:cNvPr id="148" name="object 148"/>
          <p:cNvSpPr txBox="1"/>
          <p:nvPr/>
        </p:nvSpPr>
        <p:spPr>
          <a:xfrm>
            <a:off x="2637408" y="7396988"/>
            <a:ext cx="1673225"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a:cs typeface="Arial"/>
              </a:rPr>
              <a:t>Level </a:t>
            </a:r>
            <a:r>
              <a:rPr sz="1400" b="1" dirty="0">
                <a:latin typeface="Arial"/>
                <a:cs typeface="Arial"/>
              </a:rPr>
              <a:t>of</a:t>
            </a:r>
            <a:r>
              <a:rPr sz="1400" b="1" spc="-85" dirty="0">
                <a:latin typeface="Arial"/>
                <a:cs typeface="Arial"/>
              </a:rPr>
              <a:t> </a:t>
            </a:r>
            <a:r>
              <a:rPr sz="1400" b="1" dirty="0">
                <a:latin typeface="Arial"/>
                <a:cs typeface="Arial"/>
              </a:rPr>
              <a:t>Agreement</a:t>
            </a:r>
            <a:endParaRPr sz="1400">
              <a:latin typeface="Arial"/>
              <a:cs typeface="Arial"/>
            </a:endParaRPr>
          </a:p>
        </p:txBody>
      </p:sp>
      <p:sp>
        <p:nvSpPr>
          <p:cNvPr id="149" name="object 149"/>
          <p:cNvSpPr txBox="1"/>
          <p:nvPr/>
        </p:nvSpPr>
        <p:spPr>
          <a:xfrm>
            <a:off x="100789" y="2928305"/>
            <a:ext cx="210442" cy="1771110"/>
          </a:xfrm>
          <a:prstGeom prst="rect">
            <a:avLst/>
          </a:prstGeom>
        </p:spPr>
        <p:txBody>
          <a:bodyPr vert="vert270" wrap="square" lIns="0" tIns="0" rIns="0" bIns="0" rtlCol="0">
            <a:spAutoFit/>
          </a:bodyPr>
          <a:lstStyle/>
          <a:p>
            <a:pPr marL="12700">
              <a:lnSpc>
                <a:spcPts val="1645"/>
              </a:lnSpc>
            </a:pPr>
            <a:r>
              <a:rPr sz="1600" b="1" spc="-25" dirty="0">
                <a:latin typeface="Helvetica" pitchFamily="2" charset="0"/>
                <a:cs typeface="Arial"/>
              </a:rPr>
              <a:t>Total</a:t>
            </a:r>
            <a:r>
              <a:rPr sz="1600" b="1" spc="-75" dirty="0">
                <a:latin typeface="Helvetica" pitchFamily="2" charset="0"/>
                <a:cs typeface="Arial"/>
              </a:rPr>
              <a:t> </a:t>
            </a:r>
            <a:r>
              <a:rPr sz="1600" b="1" dirty="0">
                <a:latin typeface="Helvetica" pitchFamily="2" charset="0"/>
                <a:cs typeface="Arial"/>
              </a:rPr>
              <a:t>Responses</a:t>
            </a:r>
            <a:endParaRPr sz="1600">
              <a:latin typeface="Helvetica" pitchFamily="2" charset="0"/>
              <a:cs typeface="Arial"/>
            </a:endParaRPr>
          </a:p>
        </p:txBody>
      </p:sp>
      <p:sp>
        <p:nvSpPr>
          <p:cNvPr id="304" name="object 303">
            <a:extLst>
              <a:ext uri="{FF2B5EF4-FFF2-40B4-BE49-F238E27FC236}">
                <a16:creationId xmlns:a16="http://schemas.microsoft.com/office/drawing/2014/main" id="{E3E102B1-C89E-7D4F-B8CF-B114B74F8588}"/>
              </a:ext>
            </a:extLst>
          </p:cNvPr>
          <p:cNvSpPr txBox="1"/>
          <p:nvPr/>
        </p:nvSpPr>
        <p:spPr>
          <a:xfrm>
            <a:off x="1295400" y="309590"/>
            <a:ext cx="10420096" cy="231024"/>
          </a:xfrm>
          <a:prstGeom prst="rect">
            <a:avLst/>
          </a:prstGeom>
        </p:spPr>
        <p:txBody>
          <a:bodyPr vert="horz" wrap="square" lIns="0" tIns="32384" rIns="0" bIns="0" rtlCol="0">
            <a:spAutoFit/>
          </a:bodyPr>
          <a:lstStyle/>
          <a:p>
            <a:pPr marL="12700" marR="5080" algn="ctr">
              <a:lnSpc>
                <a:spcPts val="1430"/>
              </a:lnSpc>
              <a:spcBef>
                <a:spcPts val="254"/>
              </a:spcBef>
            </a:pPr>
            <a:r>
              <a:rPr lang="en-US" b="1" spc="-20" dirty="0">
                <a:latin typeface="Helvetica" pitchFamily="2" charset="0"/>
                <a:cs typeface="Arial"/>
              </a:rPr>
              <a:t>Do you feel that the current graduate student stipend is enough to live comfortably?</a:t>
            </a:r>
            <a:endParaRPr b="1" dirty="0">
              <a:latin typeface="Helvetica" pitchFamily="2" charset="0"/>
              <a:cs typeface="Arial"/>
            </a:endParaRPr>
          </a:p>
        </p:txBody>
      </p:sp>
      <p:sp>
        <p:nvSpPr>
          <p:cNvPr id="150" name="Rectangle 149">
            <a:extLst>
              <a:ext uri="{FF2B5EF4-FFF2-40B4-BE49-F238E27FC236}">
                <a16:creationId xmlns:a16="http://schemas.microsoft.com/office/drawing/2014/main" id="{36E11F1E-BA2D-1349-B21A-0B3955C85987}"/>
              </a:ext>
            </a:extLst>
          </p:cNvPr>
          <p:cNvSpPr/>
          <p:nvPr/>
        </p:nvSpPr>
        <p:spPr>
          <a:xfrm>
            <a:off x="6590920" y="762000"/>
            <a:ext cx="5939853" cy="6986528"/>
          </a:xfrm>
          <a:prstGeom prst="rect">
            <a:avLst/>
          </a:prstGeom>
        </p:spPr>
        <p:txBody>
          <a:bodyPr wrap="square">
            <a:spAutoFit/>
          </a:bodyPr>
          <a:lstStyle/>
          <a:p>
            <a:pPr algn="ctr"/>
            <a:r>
              <a:rPr lang="en-US" sz="1600" dirty="0">
                <a:latin typeface="Helvetica" pitchFamily="2" charset="0"/>
              </a:rPr>
              <a:t>“I think that the grad stipend is enough to live comfortably in Tucson if you are a single person or you're </a:t>
            </a:r>
            <a:r>
              <a:rPr lang="en-US" sz="1600" b="1" dirty="0">
                <a:latin typeface="Helvetica" pitchFamily="2" charset="0"/>
              </a:rPr>
              <a:t>not responsible for helping to send money to family </a:t>
            </a:r>
            <a:r>
              <a:rPr lang="en-US" sz="1600" dirty="0">
                <a:latin typeface="Helvetica" pitchFamily="2" charset="0"/>
              </a:rPr>
              <a:t>etc.”</a:t>
            </a:r>
          </a:p>
          <a:p>
            <a:pPr algn="ctr"/>
            <a:endParaRPr lang="en-US" sz="1600" dirty="0">
              <a:latin typeface="Helvetica" pitchFamily="2" charset="0"/>
            </a:endParaRPr>
          </a:p>
          <a:p>
            <a:pPr algn="ctr"/>
            <a:r>
              <a:rPr lang="en-US" sz="1600" dirty="0">
                <a:latin typeface="Helvetica" pitchFamily="2" charset="0"/>
              </a:rPr>
              <a:t>“It is </a:t>
            </a:r>
            <a:r>
              <a:rPr lang="en-US" sz="1600" b="1" dirty="0">
                <a:latin typeface="Helvetica" pitchFamily="2" charset="0"/>
              </a:rPr>
              <a:t>almost impossible to have a family</a:t>
            </a:r>
            <a:r>
              <a:rPr lang="en-US" sz="1600" dirty="0">
                <a:latin typeface="Helvetica" pitchFamily="2" charset="0"/>
              </a:rPr>
              <a:t>. I rely heavily on my parents and partner.”</a:t>
            </a:r>
          </a:p>
          <a:p>
            <a:pPr algn="ctr"/>
            <a:endParaRPr lang="en-US" sz="1600" dirty="0">
              <a:latin typeface="Helvetica" pitchFamily="2" charset="0"/>
            </a:endParaRPr>
          </a:p>
          <a:p>
            <a:pPr algn="ctr"/>
            <a:r>
              <a:rPr lang="en-US" sz="1600" dirty="0">
                <a:latin typeface="Helvetica" pitchFamily="2" charset="0"/>
              </a:rPr>
              <a:t>“The </a:t>
            </a:r>
            <a:r>
              <a:rPr lang="en-US" sz="1600" b="1" dirty="0">
                <a:latin typeface="Helvetica" pitchFamily="2" charset="0"/>
              </a:rPr>
              <a:t>lack of guaranteed summer </a:t>
            </a:r>
            <a:r>
              <a:rPr lang="en-US" sz="1600" dirty="0">
                <a:latin typeface="Helvetica" pitchFamily="2" charset="0"/>
              </a:rPr>
              <a:t>funding is particularly stressful and the basis for determining who gets a summer teaching position is unclear.”</a:t>
            </a:r>
          </a:p>
          <a:p>
            <a:pPr algn="ctr"/>
            <a:endParaRPr lang="en-US" sz="1600" dirty="0">
              <a:latin typeface="Helvetica" pitchFamily="2" charset="0"/>
            </a:endParaRPr>
          </a:p>
          <a:p>
            <a:pPr algn="ctr"/>
            <a:r>
              <a:rPr lang="en-US" sz="1600" dirty="0">
                <a:latin typeface="Helvetica" pitchFamily="2" charset="0"/>
              </a:rPr>
              <a:t>“The stipend is adequate for frugal living, although it </a:t>
            </a:r>
            <a:r>
              <a:rPr lang="en-US" sz="1600" b="1" dirty="0">
                <a:latin typeface="Helvetica" pitchFamily="2" charset="0"/>
              </a:rPr>
              <a:t>is difficult to afford conferences and professional development opportunities like workshops</a:t>
            </a:r>
            <a:r>
              <a:rPr lang="en-US" sz="1600" dirty="0">
                <a:latin typeface="Helvetica" pitchFamily="2" charset="0"/>
              </a:rPr>
              <a:t> even with GPSC and department funding.”</a:t>
            </a:r>
          </a:p>
          <a:p>
            <a:pPr algn="ctr"/>
            <a:endParaRPr lang="en-US" sz="1600" dirty="0">
              <a:latin typeface="Helvetica" pitchFamily="2" charset="0"/>
            </a:endParaRPr>
          </a:p>
          <a:p>
            <a:pPr algn="ctr"/>
            <a:r>
              <a:rPr lang="en-US" sz="1600" dirty="0">
                <a:latin typeface="Helvetica" pitchFamily="2" charset="0"/>
              </a:rPr>
              <a:t>“I find myself </a:t>
            </a:r>
            <a:r>
              <a:rPr lang="en-US" sz="1600" b="1" dirty="0">
                <a:latin typeface="Helvetica" pitchFamily="2" charset="0"/>
              </a:rPr>
              <a:t>working as hard as if I had a full time job</a:t>
            </a:r>
            <a:r>
              <a:rPr lang="en-US" sz="1600" dirty="0">
                <a:latin typeface="Helvetica" pitchFamily="2" charset="0"/>
              </a:rPr>
              <a:t>, but not being appropriately compensated for a full time job.” </a:t>
            </a:r>
          </a:p>
          <a:p>
            <a:pPr algn="ctr"/>
            <a:endParaRPr lang="en-US" sz="1600" dirty="0">
              <a:latin typeface="Helvetica" pitchFamily="2" charset="0"/>
            </a:endParaRPr>
          </a:p>
          <a:p>
            <a:pPr algn="ctr"/>
            <a:r>
              <a:rPr lang="en-US" sz="1600" dirty="0">
                <a:latin typeface="Helvetica" pitchFamily="2" charset="0"/>
              </a:rPr>
              <a:t>“…the </a:t>
            </a:r>
            <a:r>
              <a:rPr lang="en-US" sz="1600" b="1" dirty="0">
                <a:latin typeface="Helvetica" pitchFamily="2" charset="0"/>
              </a:rPr>
              <a:t>department appears to be receiving a healthy injection of grant funds</a:t>
            </a:r>
            <a:r>
              <a:rPr lang="en-US" sz="1600" dirty="0">
                <a:latin typeface="Helvetica" pitchFamily="2" charset="0"/>
              </a:rPr>
              <a:t>. Yet, Psychology is very close to or at the </a:t>
            </a:r>
            <a:r>
              <a:rPr lang="en-US" sz="1600" b="1" dirty="0">
                <a:latin typeface="Helvetica" pitchFamily="2" charset="0"/>
              </a:rPr>
              <a:t>bottom of the stipend rankings in the </a:t>
            </a:r>
            <a:r>
              <a:rPr lang="en-US" sz="1600" b="1" dirty="0" err="1">
                <a:latin typeface="Helvetica" pitchFamily="2" charset="0"/>
              </a:rPr>
              <a:t>CoS</a:t>
            </a:r>
            <a:r>
              <a:rPr lang="en-US" sz="1600" dirty="0" err="1">
                <a:latin typeface="Helvetica" pitchFamily="2" charset="0"/>
              </a:rPr>
              <a:t>.</a:t>
            </a:r>
            <a:r>
              <a:rPr lang="en-US" sz="1600" dirty="0">
                <a:latin typeface="Helvetica" pitchFamily="2" charset="0"/>
              </a:rPr>
              <a:t>”</a:t>
            </a:r>
          </a:p>
          <a:p>
            <a:pPr algn="ctr"/>
            <a:endParaRPr lang="en-US" sz="1600" dirty="0">
              <a:latin typeface="Helvetica" pitchFamily="2" charset="0"/>
            </a:endParaRPr>
          </a:p>
          <a:p>
            <a:pPr algn="ctr"/>
            <a:r>
              <a:rPr lang="en-US" sz="1600" dirty="0">
                <a:latin typeface="Helvetica" pitchFamily="2" charset="0"/>
              </a:rPr>
              <a:t>“I supplement my monthly pay with </a:t>
            </a:r>
            <a:r>
              <a:rPr lang="en-US" sz="1600" b="1" dirty="0">
                <a:latin typeface="Helvetica" pitchFamily="2" charset="0"/>
              </a:rPr>
              <a:t>$400 in borrowed money</a:t>
            </a:r>
            <a:r>
              <a:rPr lang="en-US" sz="1600" dirty="0">
                <a:latin typeface="Helvetica" pitchFamily="2" charset="0"/>
              </a:rPr>
              <a:t>.”</a:t>
            </a:r>
          </a:p>
          <a:p>
            <a:pPr algn="ctr"/>
            <a:endParaRPr lang="en-US" sz="1600" dirty="0">
              <a:latin typeface="Helvetica" pitchFamily="2" charset="0"/>
            </a:endParaRPr>
          </a:p>
          <a:p>
            <a:pPr algn="ctr"/>
            <a:r>
              <a:rPr lang="en-US" sz="1600" dirty="0">
                <a:latin typeface="Helvetica" pitchFamily="2" charset="0"/>
              </a:rPr>
              <a:t>“Raise the graduate student stipend to better support students </a:t>
            </a:r>
            <a:r>
              <a:rPr lang="en-US" sz="1600" b="1" dirty="0">
                <a:latin typeface="Helvetica" pitchFamily="2" charset="0"/>
              </a:rPr>
              <a:t>without generational wealth</a:t>
            </a:r>
            <a:r>
              <a:rPr lang="en-US" sz="1600" dirty="0">
                <a:latin typeface="Helvetica" pitchFamily="2" charset="0"/>
              </a:rPr>
              <a:t>.”</a:t>
            </a:r>
          </a:p>
        </p:txBody>
      </p:sp>
      <p:sp>
        <p:nvSpPr>
          <p:cNvPr id="305" name="TextBox 304">
            <a:extLst>
              <a:ext uri="{FF2B5EF4-FFF2-40B4-BE49-F238E27FC236}">
                <a16:creationId xmlns:a16="http://schemas.microsoft.com/office/drawing/2014/main" id="{0997397A-7E21-CC4E-85E5-61B2EBCD7AE4}"/>
              </a:ext>
            </a:extLst>
          </p:cNvPr>
          <p:cNvSpPr txBox="1"/>
          <p:nvPr/>
        </p:nvSpPr>
        <p:spPr>
          <a:xfrm>
            <a:off x="1949908" y="3025374"/>
            <a:ext cx="412292" cy="338554"/>
          </a:xfrm>
          <a:prstGeom prst="rect">
            <a:avLst/>
          </a:prstGeom>
          <a:noFill/>
        </p:spPr>
        <p:txBody>
          <a:bodyPr wrap="square" rtlCol="0">
            <a:spAutoFit/>
          </a:bodyPr>
          <a:lstStyle/>
          <a:p>
            <a:r>
              <a:rPr lang="en-US" sz="1600" b="1" dirty="0">
                <a:latin typeface="Helvetica" pitchFamily="2" charset="0"/>
              </a:rPr>
              <a:t>22</a:t>
            </a:r>
          </a:p>
        </p:txBody>
      </p:sp>
      <p:sp>
        <p:nvSpPr>
          <p:cNvPr id="306" name="TextBox 305">
            <a:extLst>
              <a:ext uri="{FF2B5EF4-FFF2-40B4-BE49-F238E27FC236}">
                <a16:creationId xmlns:a16="http://schemas.microsoft.com/office/drawing/2014/main" id="{9A44FB82-7A73-C640-953E-52C970F3A992}"/>
              </a:ext>
            </a:extLst>
          </p:cNvPr>
          <p:cNvSpPr txBox="1"/>
          <p:nvPr/>
        </p:nvSpPr>
        <p:spPr>
          <a:xfrm>
            <a:off x="4566387" y="762000"/>
            <a:ext cx="412292" cy="338554"/>
          </a:xfrm>
          <a:prstGeom prst="rect">
            <a:avLst/>
          </a:prstGeom>
          <a:noFill/>
        </p:spPr>
        <p:txBody>
          <a:bodyPr wrap="square" rtlCol="0">
            <a:spAutoFit/>
          </a:bodyPr>
          <a:lstStyle/>
          <a:p>
            <a:r>
              <a:rPr lang="en-US" sz="1600" b="1" dirty="0">
                <a:latin typeface="Helvetica" pitchFamily="2" charset="0"/>
              </a:rPr>
              <a:t>36</a:t>
            </a:r>
          </a:p>
        </p:txBody>
      </p:sp>
      <p:sp>
        <p:nvSpPr>
          <p:cNvPr id="307" name="TextBox 306">
            <a:extLst>
              <a:ext uri="{FF2B5EF4-FFF2-40B4-BE49-F238E27FC236}">
                <a16:creationId xmlns:a16="http://schemas.microsoft.com/office/drawing/2014/main" id="{D3458809-2B00-8E4C-81F9-E1AC651FD4FE}"/>
              </a:ext>
            </a:extLst>
          </p:cNvPr>
          <p:cNvSpPr txBox="1"/>
          <p:nvPr/>
        </p:nvSpPr>
        <p:spPr>
          <a:xfrm>
            <a:off x="1940835" y="7275819"/>
            <a:ext cx="3108543" cy="369332"/>
          </a:xfrm>
          <a:prstGeom prst="rect">
            <a:avLst/>
          </a:prstGeom>
          <a:solidFill>
            <a:schemeClr val="bg1"/>
          </a:solidFill>
        </p:spPr>
        <p:txBody>
          <a:bodyPr wrap="none" rtlCol="0">
            <a:spAutoFit/>
          </a:bodyPr>
          <a:lstStyle/>
          <a:p>
            <a:r>
              <a:rPr lang="en-US" b="1" dirty="0">
                <a:latin typeface="Helvetica" pitchFamily="2" charset="0"/>
              </a:rPr>
              <a:t>Yes		            No</a:t>
            </a:r>
          </a:p>
        </p:txBody>
      </p:sp>
    </p:spTree>
    <p:extLst>
      <p:ext uri="{BB962C8B-B14F-4D97-AF65-F5344CB8AC3E}">
        <p14:creationId xmlns:p14="http://schemas.microsoft.com/office/powerpoint/2010/main" val="3329293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444C3C-9890-0746-9D2E-EEA09D2CF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250" y="1318490"/>
            <a:ext cx="10579100" cy="5920510"/>
          </a:xfrm>
          <a:prstGeom prst="rect">
            <a:avLst/>
          </a:prstGeom>
        </p:spPr>
      </p:pic>
      <p:sp>
        <p:nvSpPr>
          <p:cNvPr id="10" name="TextBox 9">
            <a:extLst>
              <a:ext uri="{FF2B5EF4-FFF2-40B4-BE49-F238E27FC236}">
                <a16:creationId xmlns:a16="http://schemas.microsoft.com/office/drawing/2014/main" id="{3D19FD24-D4C8-974F-A53D-C2FB392F6083}"/>
              </a:ext>
            </a:extLst>
          </p:cNvPr>
          <p:cNvSpPr txBox="1"/>
          <p:nvPr/>
        </p:nvSpPr>
        <p:spPr>
          <a:xfrm>
            <a:off x="2179447" y="526553"/>
            <a:ext cx="8430513" cy="369332"/>
          </a:xfrm>
          <a:prstGeom prst="rect">
            <a:avLst/>
          </a:prstGeom>
          <a:noFill/>
        </p:spPr>
        <p:txBody>
          <a:bodyPr wrap="none" rtlCol="0">
            <a:spAutoFit/>
          </a:bodyPr>
          <a:lstStyle/>
          <a:p>
            <a:r>
              <a:rPr lang="en-US" b="1" dirty="0">
                <a:latin typeface="Helvetica" pitchFamily="2" charset="0"/>
              </a:rPr>
              <a:t>I have been satisfied with the overall department response to the pandemic</a:t>
            </a:r>
          </a:p>
        </p:txBody>
      </p:sp>
      <p:sp>
        <p:nvSpPr>
          <p:cNvPr id="2" name="Rectangle 1">
            <a:extLst>
              <a:ext uri="{FF2B5EF4-FFF2-40B4-BE49-F238E27FC236}">
                <a16:creationId xmlns:a16="http://schemas.microsoft.com/office/drawing/2014/main" id="{6EBABDB5-7E7D-7246-BB6E-F2FF73F64A48}"/>
              </a:ext>
            </a:extLst>
          </p:cNvPr>
          <p:cNvSpPr/>
          <p:nvPr/>
        </p:nvSpPr>
        <p:spPr>
          <a:xfrm>
            <a:off x="6394703" y="2247420"/>
            <a:ext cx="4881886" cy="2031325"/>
          </a:xfrm>
          <a:prstGeom prst="rect">
            <a:avLst/>
          </a:prstGeom>
          <a:solidFill>
            <a:schemeClr val="bg1"/>
          </a:solidFill>
          <a:ln w="57150">
            <a:solidFill>
              <a:srgbClr val="00A08A"/>
            </a:solidFill>
          </a:ln>
        </p:spPr>
        <p:txBody>
          <a:bodyPr wrap="square">
            <a:spAutoFit/>
          </a:bodyPr>
          <a:lstStyle/>
          <a:p>
            <a:pPr algn="ctr"/>
            <a:r>
              <a:rPr lang="en-US" dirty="0">
                <a:latin typeface="Helvetica" pitchFamily="2" charset="0"/>
              </a:rPr>
              <a:t>“The department was great at </a:t>
            </a:r>
            <a:r>
              <a:rPr lang="en-US" b="1" dirty="0">
                <a:latin typeface="Helvetica" pitchFamily="2" charset="0"/>
              </a:rPr>
              <a:t>communicating</a:t>
            </a:r>
            <a:r>
              <a:rPr lang="en-US" dirty="0">
                <a:latin typeface="Helvetica" pitchFamily="2" charset="0"/>
              </a:rPr>
              <a:t> </a:t>
            </a:r>
            <a:r>
              <a:rPr lang="en-US" b="1" dirty="0">
                <a:latin typeface="Helvetica" pitchFamily="2" charset="0"/>
              </a:rPr>
              <a:t>early and often</a:t>
            </a:r>
            <a:r>
              <a:rPr lang="en-US" dirty="0">
                <a:latin typeface="Helvetica" pitchFamily="2" charset="0"/>
              </a:rPr>
              <a:t>. Given the complex circumstances, I don't have any real complaints. If anything I was impressed.”</a:t>
            </a:r>
            <a:br>
              <a:rPr lang="en-US" dirty="0">
                <a:latin typeface="Helvetica" pitchFamily="2" charset="0"/>
              </a:rPr>
            </a:br>
            <a:br>
              <a:rPr lang="en-US" dirty="0">
                <a:latin typeface="Helvetica" pitchFamily="2" charset="0"/>
              </a:rPr>
            </a:br>
            <a:r>
              <a:rPr lang="en-US" dirty="0">
                <a:latin typeface="Helvetica" pitchFamily="2" charset="0"/>
              </a:rPr>
              <a:t>“Good job Psych! I am </a:t>
            </a:r>
            <a:r>
              <a:rPr lang="en-US" b="1" dirty="0">
                <a:latin typeface="Helvetica" pitchFamily="2" charset="0"/>
              </a:rPr>
              <a:t>proud</a:t>
            </a:r>
            <a:r>
              <a:rPr lang="en-US" dirty="0">
                <a:latin typeface="Helvetica" pitchFamily="2" charset="0"/>
              </a:rPr>
              <a:t> of the way we have responded.”</a:t>
            </a:r>
            <a:endParaRPr lang="en-US" dirty="0"/>
          </a:p>
        </p:txBody>
      </p:sp>
      <p:sp>
        <p:nvSpPr>
          <p:cNvPr id="6" name="TextBox 5">
            <a:extLst>
              <a:ext uri="{FF2B5EF4-FFF2-40B4-BE49-F238E27FC236}">
                <a16:creationId xmlns:a16="http://schemas.microsoft.com/office/drawing/2014/main" id="{0148FDF9-D5BD-3747-93BF-DB5A8A21CA64}"/>
              </a:ext>
            </a:extLst>
          </p:cNvPr>
          <p:cNvSpPr txBox="1"/>
          <p:nvPr/>
        </p:nvSpPr>
        <p:spPr>
          <a:xfrm>
            <a:off x="2057400" y="6924258"/>
            <a:ext cx="9219190" cy="338554"/>
          </a:xfrm>
          <a:prstGeom prst="rect">
            <a:avLst/>
          </a:prstGeom>
          <a:solidFill>
            <a:schemeClr val="bg1"/>
          </a:solidFill>
        </p:spPr>
        <p:txBody>
          <a:bodyPr wrap="none" rtlCol="0">
            <a:spAutoFit/>
          </a:bodyPr>
          <a:lstStyle/>
          <a:p>
            <a:r>
              <a:rPr lang="en-US" sz="1600" b="1" dirty="0">
                <a:latin typeface="Helvetica" pitchFamily="2" charset="0"/>
              </a:rPr>
              <a:t>Definitely yes	Probably yes	       Unsure	     Probably not	      Definitely not</a:t>
            </a:r>
          </a:p>
        </p:txBody>
      </p:sp>
      <p:sp>
        <p:nvSpPr>
          <p:cNvPr id="7" name="TextBox 6">
            <a:extLst>
              <a:ext uri="{FF2B5EF4-FFF2-40B4-BE49-F238E27FC236}">
                <a16:creationId xmlns:a16="http://schemas.microsoft.com/office/drawing/2014/main" id="{1C640F4A-8073-BD49-B44A-A52D25B77CF8}"/>
              </a:ext>
            </a:extLst>
          </p:cNvPr>
          <p:cNvSpPr txBox="1"/>
          <p:nvPr/>
        </p:nvSpPr>
        <p:spPr>
          <a:xfrm rot="16200000">
            <a:off x="206547" y="4109468"/>
            <a:ext cx="1809406" cy="338554"/>
          </a:xfrm>
          <a:prstGeom prst="rect">
            <a:avLst/>
          </a:prstGeom>
          <a:solidFill>
            <a:schemeClr val="bg1"/>
          </a:solidFill>
        </p:spPr>
        <p:txBody>
          <a:bodyPr wrap="none" rtlCol="0">
            <a:spAutoFit/>
          </a:bodyPr>
          <a:lstStyle/>
          <a:p>
            <a:r>
              <a:rPr lang="en-US" sz="1600" b="1" dirty="0">
                <a:latin typeface="Helvetica" pitchFamily="2" charset="0"/>
              </a:rPr>
              <a:t>Total Responses</a:t>
            </a:r>
          </a:p>
        </p:txBody>
      </p:sp>
      <p:sp>
        <p:nvSpPr>
          <p:cNvPr id="8" name="TextBox 7">
            <a:extLst>
              <a:ext uri="{FF2B5EF4-FFF2-40B4-BE49-F238E27FC236}">
                <a16:creationId xmlns:a16="http://schemas.microsoft.com/office/drawing/2014/main" id="{70765F4B-E1A8-1247-872B-E31B23A87148}"/>
              </a:ext>
            </a:extLst>
          </p:cNvPr>
          <p:cNvSpPr txBox="1"/>
          <p:nvPr/>
        </p:nvSpPr>
        <p:spPr>
          <a:xfrm>
            <a:off x="2514600" y="1908866"/>
            <a:ext cx="457200" cy="338554"/>
          </a:xfrm>
          <a:prstGeom prst="rect">
            <a:avLst/>
          </a:prstGeom>
          <a:noFill/>
        </p:spPr>
        <p:txBody>
          <a:bodyPr wrap="square" rtlCol="0">
            <a:spAutoFit/>
          </a:bodyPr>
          <a:lstStyle/>
          <a:p>
            <a:pPr algn="ctr"/>
            <a:r>
              <a:rPr lang="en-US" sz="1600" b="1" dirty="0">
                <a:latin typeface="Helvetica" pitchFamily="2" charset="0"/>
              </a:rPr>
              <a:t>22</a:t>
            </a:r>
          </a:p>
        </p:txBody>
      </p:sp>
      <p:sp>
        <p:nvSpPr>
          <p:cNvPr id="9" name="TextBox 8">
            <a:extLst>
              <a:ext uri="{FF2B5EF4-FFF2-40B4-BE49-F238E27FC236}">
                <a16:creationId xmlns:a16="http://schemas.microsoft.com/office/drawing/2014/main" id="{E9F1564A-DF90-5E47-ABAC-3508E50CD2A8}"/>
              </a:ext>
            </a:extLst>
          </p:cNvPr>
          <p:cNvSpPr txBox="1"/>
          <p:nvPr/>
        </p:nvSpPr>
        <p:spPr>
          <a:xfrm>
            <a:off x="4419600" y="1337846"/>
            <a:ext cx="457200" cy="338554"/>
          </a:xfrm>
          <a:prstGeom prst="rect">
            <a:avLst/>
          </a:prstGeom>
          <a:noFill/>
        </p:spPr>
        <p:txBody>
          <a:bodyPr wrap="square" rtlCol="0">
            <a:spAutoFit/>
          </a:bodyPr>
          <a:lstStyle/>
          <a:p>
            <a:pPr algn="ctr"/>
            <a:r>
              <a:rPr lang="en-US" sz="1600" b="1" dirty="0">
                <a:latin typeface="Helvetica" pitchFamily="2" charset="0"/>
              </a:rPr>
              <a:t>25</a:t>
            </a:r>
          </a:p>
        </p:txBody>
      </p:sp>
      <p:sp>
        <p:nvSpPr>
          <p:cNvPr id="11" name="TextBox 10">
            <a:extLst>
              <a:ext uri="{FF2B5EF4-FFF2-40B4-BE49-F238E27FC236}">
                <a16:creationId xmlns:a16="http://schemas.microsoft.com/office/drawing/2014/main" id="{AE16B1BA-F191-2F45-8CF7-2CEDE7125AF2}"/>
              </a:ext>
            </a:extLst>
          </p:cNvPr>
          <p:cNvSpPr txBox="1"/>
          <p:nvPr/>
        </p:nvSpPr>
        <p:spPr>
          <a:xfrm>
            <a:off x="6324600" y="5147846"/>
            <a:ext cx="457200" cy="338554"/>
          </a:xfrm>
          <a:prstGeom prst="rect">
            <a:avLst/>
          </a:prstGeom>
          <a:noFill/>
        </p:spPr>
        <p:txBody>
          <a:bodyPr wrap="square" rtlCol="0">
            <a:spAutoFit/>
          </a:bodyPr>
          <a:lstStyle/>
          <a:p>
            <a:pPr algn="ctr"/>
            <a:r>
              <a:rPr lang="en-US" sz="1600" b="1" dirty="0">
                <a:latin typeface="Helvetica" pitchFamily="2" charset="0"/>
              </a:rPr>
              <a:t>6</a:t>
            </a:r>
          </a:p>
        </p:txBody>
      </p:sp>
      <p:sp>
        <p:nvSpPr>
          <p:cNvPr id="12" name="TextBox 11">
            <a:extLst>
              <a:ext uri="{FF2B5EF4-FFF2-40B4-BE49-F238E27FC236}">
                <a16:creationId xmlns:a16="http://schemas.microsoft.com/office/drawing/2014/main" id="{365708F4-5579-9A49-89B3-A73FFAD3D94F}"/>
              </a:ext>
            </a:extLst>
          </p:cNvPr>
          <p:cNvSpPr txBox="1"/>
          <p:nvPr/>
        </p:nvSpPr>
        <p:spPr>
          <a:xfrm>
            <a:off x="8305800" y="5562600"/>
            <a:ext cx="457200" cy="338554"/>
          </a:xfrm>
          <a:prstGeom prst="rect">
            <a:avLst/>
          </a:prstGeom>
          <a:noFill/>
        </p:spPr>
        <p:txBody>
          <a:bodyPr wrap="square" rtlCol="0">
            <a:spAutoFit/>
          </a:bodyPr>
          <a:lstStyle/>
          <a:p>
            <a:pPr algn="ctr"/>
            <a:r>
              <a:rPr lang="en-US" sz="1600" b="1" dirty="0">
                <a:latin typeface="Helvetica" pitchFamily="2" charset="0"/>
              </a:rPr>
              <a:t>4</a:t>
            </a:r>
          </a:p>
        </p:txBody>
      </p:sp>
      <p:sp>
        <p:nvSpPr>
          <p:cNvPr id="13" name="TextBox 12">
            <a:extLst>
              <a:ext uri="{FF2B5EF4-FFF2-40B4-BE49-F238E27FC236}">
                <a16:creationId xmlns:a16="http://schemas.microsoft.com/office/drawing/2014/main" id="{B13658C3-4228-DC49-B20C-A8E4A78D1AD5}"/>
              </a:ext>
            </a:extLst>
          </p:cNvPr>
          <p:cNvSpPr txBox="1"/>
          <p:nvPr/>
        </p:nvSpPr>
        <p:spPr>
          <a:xfrm>
            <a:off x="10210800" y="6138446"/>
            <a:ext cx="457200" cy="338554"/>
          </a:xfrm>
          <a:prstGeom prst="rect">
            <a:avLst/>
          </a:prstGeom>
          <a:noFill/>
        </p:spPr>
        <p:txBody>
          <a:bodyPr wrap="square" rtlCol="0">
            <a:spAutoFit/>
          </a:bodyPr>
          <a:lstStyle/>
          <a:p>
            <a:pPr algn="ctr"/>
            <a:r>
              <a:rPr lang="en-US" sz="1600" b="1" dirty="0">
                <a:latin typeface="Helvetica" pitchFamily="2" charset="0"/>
              </a:rPr>
              <a:t>1</a:t>
            </a:r>
          </a:p>
        </p:txBody>
      </p:sp>
    </p:spTree>
    <p:extLst>
      <p:ext uri="{BB962C8B-B14F-4D97-AF65-F5344CB8AC3E}">
        <p14:creationId xmlns:p14="http://schemas.microsoft.com/office/powerpoint/2010/main" val="1602650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19FD24-D4C8-974F-A53D-C2FB392F6083}"/>
              </a:ext>
            </a:extLst>
          </p:cNvPr>
          <p:cNvSpPr txBox="1"/>
          <p:nvPr/>
        </p:nvSpPr>
        <p:spPr>
          <a:xfrm>
            <a:off x="1948528" y="536448"/>
            <a:ext cx="8892371" cy="369332"/>
          </a:xfrm>
          <a:prstGeom prst="rect">
            <a:avLst/>
          </a:prstGeom>
          <a:noFill/>
        </p:spPr>
        <p:txBody>
          <a:bodyPr wrap="none" rtlCol="0">
            <a:spAutoFit/>
          </a:bodyPr>
          <a:lstStyle/>
          <a:p>
            <a:pPr algn="ctr"/>
            <a:r>
              <a:rPr lang="en-US" b="1" dirty="0">
                <a:latin typeface="Helvetica" pitchFamily="2" charset="0"/>
              </a:rPr>
              <a:t>During the COVID-19 pandemic, I have felt adequately supported by my mentor.</a:t>
            </a:r>
          </a:p>
        </p:txBody>
      </p:sp>
      <p:pic>
        <p:nvPicPr>
          <p:cNvPr id="3" name="Picture 2">
            <a:extLst>
              <a:ext uri="{FF2B5EF4-FFF2-40B4-BE49-F238E27FC236}">
                <a16:creationId xmlns:a16="http://schemas.microsoft.com/office/drawing/2014/main" id="{4C4AF401-DCB8-474B-AE1E-DBEB24FD9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338" y="1143000"/>
            <a:ext cx="10826750" cy="6218903"/>
          </a:xfrm>
          <a:prstGeom prst="rect">
            <a:avLst/>
          </a:prstGeom>
        </p:spPr>
      </p:pic>
      <p:sp>
        <p:nvSpPr>
          <p:cNvPr id="7" name="TextBox 6">
            <a:extLst>
              <a:ext uri="{FF2B5EF4-FFF2-40B4-BE49-F238E27FC236}">
                <a16:creationId xmlns:a16="http://schemas.microsoft.com/office/drawing/2014/main" id="{571275D2-9457-DF49-A34A-D82CFC6A5A03}"/>
              </a:ext>
            </a:extLst>
          </p:cNvPr>
          <p:cNvSpPr txBox="1"/>
          <p:nvPr/>
        </p:nvSpPr>
        <p:spPr>
          <a:xfrm>
            <a:off x="1915190" y="7023349"/>
            <a:ext cx="9450023" cy="338554"/>
          </a:xfrm>
          <a:prstGeom prst="rect">
            <a:avLst/>
          </a:prstGeom>
          <a:solidFill>
            <a:schemeClr val="bg1"/>
          </a:solidFill>
        </p:spPr>
        <p:txBody>
          <a:bodyPr wrap="none" rtlCol="0">
            <a:spAutoFit/>
          </a:bodyPr>
          <a:lstStyle/>
          <a:p>
            <a:r>
              <a:rPr lang="en-US" sz="1600" b="1" dirty="0">
                <a:latin typeface="Helvetica" pitchFamily="2" charset="0"/>
              </a:rPr>
              <a:t>Definitely yes	  Probably yes	           Unsure	        Probably not	           Definitely not</a:t>
            </a:r>
          </a:p>
        </p:txBody>
      </p:sp>
      <p:sp>
        <p:nvSpPr>
          <p:cNvPr id="8" name="TextBox 7">
            <a:extLst>
              <a:ext uri="{FF2B5EF4-FFF2-40B4-BE49-F238E27FC236}">
                <a16:creationId xmlns:a16="http://schemas.microsoft.com/office/drawing/2014/main" id="{32F7D759-4C52-BF4B-B798-533427DECAAD}"/>
              </a:ext>
            </a:extLst>
          </p:cNvPr>
          <p:cNvSpPr txBox="1"/>
          <p:nvPr/>
        </p:nvSpPr>
        <p:spPr>
          <a:xfrm rot="16200000">
            <a:off x="76635" y="4012026"/>
            <a:ext cx="1809406" cy="338554"/>
          </a:xfrm>
          <a:prstGeom prst="rect">
            <a:avLst/>
          </a:prstGeom>
          <a:solidFill>
            <a:schemeClr val="bg1"/>
          </a:solidFill>
        </p:spPr>
        <p:txBody>
          <a:bodyPr wrap="none" rtlCol="0">
            <a:spAutoFit/>
          </a:bodyPr>
          <a:lstStyle/>
          <a:p>
            <a:r>
              <a:rPr lang="en-US" sz="1600" b="1" dirty="0">
                <a:latin typeface="Helvetica" pitchFamily="2" charset="0"/>
              </a:rPr>
              <a:t>Total Responses</a:t>
            </a:r>
          </a:p>
        </p:txBody>
      </p:sp>
      <p:sp>
        <p:nvSpPr>
          <p:cNvPr id="9" name="TextBox 8">
            <a:extLst>
              <a:ext uri="{FF2B5EF4-FFF2-40B4-BE49-F238E27FC236}">
                <a16:creationId xmlns:a16="http://schemas.microsoft.com/office/drawing/2014/main" id="{FFF8856C-5023-034B-832F-955F6E67B2A5}"/>
              </a:ext>
            </a:extLst>
          </p:cNvPr>
          <p:cNvSpPr txBox="1"/>
          <p:nvPr/>
        </p:nvSpPr>
        <p:spPr>
          <a:xfrm>
            <a:off x="2362200" y="1185446"/>
            <a:ext cx="457200" cy="338554"/>
          </a:xfrm>
          <a:prstGeom prst="rect">
            <a:avLst/>
          </a:prstGeom>
          <a:noFill/>
        </p:spPr>
        <p:txBody>
          <a:bodyPr wrap="square" rtlCol="0">
            <a:spAutoFit/>
          </a:bodyPr>
          <a:lstStyle/>
          <a:p>
            <a:pPr algn="ctr"/>
            <a:r>
              <a:rPr lang="en-US" sz="1600" b="1" dirty="0">
                <a:latin typeface="Helvetica" pitchFamily="2" charset="0"/>
              </a:rPr>
              <a:t>35</a:t>
            </a:r>
          </a:p>
        </p:txBody>
      </p:sp>
      <p:sp>
        <p:nvSpPr>
          <p:cNvPr id="11" name="TextBox 10">
            <a:extLst>
              <a:ext uri="{FF2B5EF4-FFF2-40B4-BE49-F238E27FC236}">
                <a16:creationId xmlns:a16="http://schemas.microsoft.com/office/drawing/2014/main" id="{8C591D20-65C9-DF40-A877-7E5FFC57F9A3}"/>
              </a:ext>
            </a:extLst>
          </p:cNvPr>
          <p:cNvSpPr txBox="1"/>
          <p:nvPr/>
        </p:nvSpPr>
        <p:spPr>
          <a:xfrm>
            <a:off x="4343400" y="4038600"/>
            <a:ext cx="457200" cy="338554"/>
          </a:xfrm>
          <a:prstGeom prst="rect">
            <a:avLst/>
          </a:prstGeom>
          <a:noFill/>
        </p:spPr>
        <p:txBody>
          <a:bodyPr wrap="square" rtlCol="0">
            <a:spAutoFit/>
          </a:bodyPr>
          <a:lstStyle/>
          <a:p>
            <a:pPr algn="ctr"/>
            <a:r>
              <a:rPr lang="en-US" sz="1600" b="1" dirty="0">
                <a:latin typeface="Helvetica" pitchFamily="2" charset="0"/>
              </a:rPr>
              <a:t>16</a:t>
            </a:r>
          </a:p>
        </p:txBody>
      </p:sp>
      <p:sp>
        <p:nvSpPr>
          <p:cNvPr id="12" name="TextBox 11">
            <a:extLst>
              <a:ext uri="{FF2B5EF4-FFF2-40B4-BE49-F238E27FC236}">
                <a16:creationId xmlns:a16="http://schemas.microsoft.com/office/drawing/2014/main" id="{7AC4340F-8C99-4241-8ECA-BB9499B920CC}"/>
              </a:ext>
            </a:extLst>
          </p:cNvPr>
          <p:cNvSpPr txBox="1"/>
          <p:nvPr/>
        </p:nvSpPr>
        <p:spPr>
          <a:xfrm>
            <a:off x="6324600" y="5867400"/>
            <a:ext cx="457200" cy="338554"/>
          </a:xfrm>
          <a:prstGeom prst="rect">
            <a:avLst/>
          </a:prstGeom>
          <a:noFill/>
        </p:spPr>
        <p:txBody>
          <a:bodyPr wrap="square" rtlCol="0">
            <a:spAutoFit/>
          </a:bodyPr>
          <a:lstStyle/>
          <a:p>
            <a:pPr algn="ctr"/>
            <a:r>
              <a:rPr lang="en-US" sz="1600" b="1" dirty="0">
                <a:latin typeface="Helvetica" pitchFamily="2" charset="0"/>
              </a:rPr>
              <a:t>4</a:t>
            </a:r>
          </a:p>
        </p:txBody>
      </p:sp>
      <p:sp>
        <p:nvSpPr>
          <p:cNvPr id="13" name="TextBox 12">
            <a:extLst>
              <a:ext uri="{FF2B5EF4-FFF2-40B4-BE49-F238E27FC236}">
                <a16:creationId xmlns:a16="http://schemas.microsoft.com/office/drawing/2014/main" id="{BEAD3825-C72C-C04F-93DE-AABFA2749A17}"/>
              </a:ext>
            </a:extLst>
          </p:cNvPr>
          <p:cNvSpPr txBox="1"/>
          <p:nvPr/>
        </p:nvSpPr>
        <p:spPr>
          <a:xfrm>
            <a:off x="8305800" y="5867400"/>
            <a:ext cx="457200" cy="338554"/>
          </a:xfrm>
          <a:prstGeom prst="rect">
            <a:avLst/>
          </a:prstGeom>
          <a:noFill/>
        </p:spPr>
        <p:txBody>
          <a:bodyPr wrap="square" rtlCol="0">
            <a:spAutoFit/>
          </a:bodyPr>
          <a:lstStyle/>
          <a:p>
            <a:pPr algn="ctr"/>
            <a:r>
              <a:rPr lang="en-US" sz="1600" b="1" dirty="0">
                <a:latin typeface="Helvetica" pitchFamily="2" charset="0"/>
              </a:rPr>
              <a:t>4</a:t>
            </a:r>
          </a:p>
        </p:txBody>
      </p:sp>
    </p:spTree>
    <p:extLst>
      <p:ext uri="{BB962C8B-B14F-4D97-AF65-F5344CB8AC3E}">
        <p14:creationId xmlns:p14="http://schemas.microsoft.com/office/powerpoint/2010/main" val="1337729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19FD24-D4C8-974F-A53D-C2FB392F6083}"/>
              </a:ext>
            </a:extLst>
          </p:cNvPr>
          <p:cNvSpPr txBox="1"/>
          <p:nvPr/>
        </p:nvSpPr>
        <p:spPr>
          <a:xfrm>
            <a:off x="1420644" y="536448"/>
            <a:ext cx="10161756" cy="369332"/>
          </a:xfrm>
          <a:prstGeom prst="rect">
            <a:avLst/>
          </a:prstGeom>
          <a:noFill/>
        </p:spPr>
        <p:txBody>
          <a:bodyPr wrap="none" rtlCol="0">
            <a:spAutoFit/>
          </a:bodyPr>
          <a:lstStyle/>
          <a:p>
            <a:pPr algn="ctr"/>
            <a:r>
              <a:rPr lang="en-US" b="1" dirty="0">
                <a:latin typeface="Helvetica" pitchFamily="2" charset="0"/>
              </a:rPr>
              <a:t>During the COVID-19 pandemic, my timeline for completing the program has been affected.</a:t>
            </a:r>
          </a:p>
        </p:txBody>
      </p:sp>
      <p:pic>
        <p:nvPicPr>
          <p:cNvPr id="6" name="Picture 5">
            <a:extLst>
              <a:ext uri="{FF2B5EF4-FFF2-40B4-BE49-F238E27FC236}">
                <a16:creationId xmlns:a16="http://schemas.microsoft.com/office/drawing/2014/main" id="{03CD268E-4A8F-8E43-BE26-64EAEC954E72}"/>
              </a:ext>
            </a:extLst>
          </p:cNvPr>
          <p:cNvPicPr>
            <a:picLocks noChangeAspect="1"/>
          </p:cNvPicPr>
          <p:nvPr/>
        </p:nvPicPr>
        <p:blipFill>
          <a:blip r:embed="rId2"/>
          <a:stretch>
            <a:fillRect/>
          </a:stretch>
        </p:blipFill>
        <p:spPr>
          <a:xfrm>
            <a:off x="1254576" y="1339850"/>
            <a:ext cx="10292447" cy="5896102"/>
          </a:xfrm>
          <a:prstGeom prst="rect">
            <a:avLst/>
          </a:prstGeom>
        </p:spPr>
      </p:pic>
      <p:sp>
        <p:nvSpPr>
          <p:cNvPr id="4" name="TextBox 3">
            <a:extLst>
              <a:ext uri="{FF2B5EF4-FFF2-40B4-BE49-F238E27FC236}">
                <a16:creationId xmlns:a16="http://schemas.microsoft.com/office/drawing/2014/main" id="{02325DB7-7DD8-9344-A538-81CF655DC191}"/>
              </a:ext>
            </a:extLst>
          </p:cNvPr>
          <p:cNvSpPr txBox="1"/>
          <p:nvPr/>
        </p:nvSpPr>
        <p:spPr>
          <a:xfrm>
            <a:off x="2057400" y="6924258"/>
            <a:ext cx="9565439" cy="338554"/>
          </a:xfrm>
          <a:prstGeom prst="rect">
            <a:avLst/>
          </a:prstGeom>
          <a:solidFill>
            <a:schemeClr val="bg1"/>
          </a:solidFill>
        </p:spPr>
        <p:txBody>
          <a:bodyPr wrap="none" rtlCol="0">
            <a:spAutoFit/>
          </a:bodyPr>
          <a:lstStyle/>
          <a:p>
            <a:r>
              <a:rPr lang="en-US" sz="1600" b="1" dirty="0">
                <a:latin typeface="Helvetica" pitchFamily="2" charset="0"/>
              </a:rPr>
              <a:t>Definitely yes	 Probably yes	        Unsure	    Probably not	     Definitely not       </a:t>
            </a:r>
          </a:p>
        </p:txBody>
      </p:sp>
      <p:sp>
        <p:nvSpPr>
          <p:cNvPr id="5" name="TextBox 4">
            <a:extLst>
              <a:ext uri="{FF2B5EF4-FFF2-40B4-BE49-F238E27FC236}">
                <a16:creationId xmlns:a16="http://schemas.microsoft.com/office/drawing/2014/main" id="{D790C5CD-49BA-C542-99C5-28ADE050383D}"/>
              </a:ext>
            </a:extLst>
          </p:cNvPr>
          <p:cNvSpPr txBox="1"/>
          <p:nvPr/>
        </p:nvSpPr>
        <p:spPr>
          <a:xfrm rot="16200000">
            <a:off x="373820" y="3955220"/>
            <a:ext cx="1809406" cy="338554"/>
          </a:xfrm>
          <a:prstGeom prst="rect">
            <a:avLst/>
          </a:prstGeom>
          <a:solidFill>
            <a:schemeClr val="bg1"/>
          </a:solidFill>
        </p:spPr>
        <p:txBody>
          <a:bodyPr wrap="none" rtlCol="0">
            <a:spAutoFit/>
          </a:bodyPr>
          <a:lstStyle/>
          <a:p>
            <a:r>
              <a:rPr lang="en-US" sz="1600" b="1" dirty="0">
                <a:latin typeface="Helvetica" pitchFamily="2" charset="0"/>
              </a:rPr>
              <a:t>Total Responses</a:t>
            </a:r>
          </a:p>
        </p:txBody>
      </p:sp>
      <p:sp>
        <p:nvSpPr>
          <p:cNvPr id="7" name="TextBox 6">
            <a:extLst>
              <a:ext uri="{FF2B5EF4-FFF2-40B4-BE49-F238E27FC236}">
                <a16:creationId xmlns:a16="http://schemas.microsoft.com/office/drawing/2014/main" id="{50C31358-BDDE-DA4F-A1DF-16AAB34FEBFC}"/>
              </a:ext>
            </a:extLst>
          </p:cNvPr>
          <p:cNvSpPr txBox="1"/>
          <p:nvPr/>
        </p:nvSpPr>
        <p:spPr>
          <a:xfrm>
            <a:off x="2590800" y="4572000"/>
            <a:ext cx="457200" cy="338554"/>
          </a:xfrm>
          <a:prstGeom prst="rect">
            <a:avLst/>
          </a:prstGeom>
          <a:noFill/>
        </p:spPr>
        <p:txBody>
          <a:bodyPr wrap="square" rtlCol="0">
            <a:spAutoFit/>
          </a:bodyPr>
          <a:lstStyle/>
          <a:p>
            <a:pPr algn="ctr"/>
            <a:r>
              <a:rPr lang="en-US" sz="1600" b="1" dirty="0">
                <a:latin typeface="Helvetica" pitchFamily="2" charset="0"/>
              </a:rPr>
              <a:t>6</a:t>
            </a:r>
          </a:p>
        </p:txBody>
      </p:sp>
      <p:sp>
        <p:nvSpPr>
          <p:cNvPr id="8" name="TextBox 7">
            <a:extLst>
              <a:ext uri="{FF2B5EF4-FFF2-40B4-BE49-F238E27FC236}">
                <a16:creationId xmlns:a16="http://schemas.microsoft.com/office/drawing/2014/main" id="{874398AB-9F8A-A14C-A920-A953F0DF5371}"/>
              </a:ext>
            </a:extLst>
          </p:cNvPr>
          <p:cNvSpPr txBox="1"/>
          <p:nvPr/>
        </p:nvSpPr>
        <p:spPr>
          <a:xfrm>
            <a:off x="4495800" y="2514600"/>
            <a:ext cx="457200" cy="338554"/>
          </a:xfrm>
          <a:prstGeom prst="rect">
            <a:avLst/>
          </a:prstGeom>
          <a:noFill/>
        </p:spPr>
        <p:txBody>
          <a:bodyPr wrap="square" rtlCol="0">
            <a:spAutoFit/>
          </a:bodyPr>
          <a:lstStyle/>
          <a:p>
            <a:pPr algn="ctr"/>
            <a:r>
              <a:rPr lang="en-US" sz="1600" b="1" dirty="0">
                <a:latin typeface="Helvetica" pitchFamily="2" charset="0"/>
              </a:rPr>
              <a:t>13</a:t>
            </a:r>
          </a:p>
        </p:txBody>
      </p:sp>
      <p:sp>
        <p:nvSpPr>
          <p:cNvPr id="9" name="TextBox 8">
            <a:extLst>
              <a:ext uri="{FF2B5EF4-FFF2-40B4-BE49-F238E27FC236}">
                <a16:creationId xmlns:a16="http://schemas.microsoft.com/office/drawing/2014/main" id="{18658D53-9F93-D54E-BC1A-98E37F757511}"/>
              </a:ext>
            </a:extLst>
          </p:cNvPr>
          <p:cNvSpPr txBox="1"/>
          <p:nvPr/>
        </p:nvSpPr>
        <p:spPr>
          <a:xfrm>
            <a:off x="6324600" y="1371600"/>
            <a:ext cx="457200" cy="338554"/>
          </a:xfrm>
          <a:prstGeom prst="rect">
            <a:avLst/>
          </a:prstGeom>
          <a:noFill/>
        </p:spPr>
        <p:txBody>
          <a:bodyPr wrap="square" rtlCol="0">
            <a:spAutoFit/>
          </a:bodyPr>
          <a:lstStyle/>
          <a:p>
            <a:pPr algn="ctr"/>
            <a:r>
              <a:rPr lang="en-US" sz="1600" b="1" dirty="0">
                <a:latin typeface="Helvetica" pitchFamily="2" charset="0"/>
              </a:rPr>
              <a:t>17</a:t>
            </a:r>
          </a:p>
        </p:txBody>
      </p:sp>
      <p:sp>
        <p:nvSpPr>
          <p:cNvPr id="11" name="TextBox 10">
            <a:extLst>
              <a:ext uri="{FF2B5EF4-FFF2-40B4-BE49-F238E27FC236}">
                <a16:creationId xmlns:a16="http://schemas.microsoft.com/office/drawing/2014/main" id="{921BE683-5351-7544-BC77-4CD084E2654C}"/>
              </a:ext>
            </a:extLst>
          </p:cNvPr>
          <p:cNvSpPr txBox="1"/>
          <p:nvPr/>
        </p:nvSpPr>
        <p:spPr>
          <a:xfrm>
            <a:off x="8153400" y="1371600"/>
            <a:ext cx="457200" cy="338554"/>
          </a:xfrm>
          <a:prstGeom prst="rect">
            <a:avLst/>
          </a:prstGeom>
          <a:noFill/>
        </p:spPr>
        <p:txBody>
          <a:bodyPr wrap="square" rtlCol="0">
            <a:spAutoFit/>
          </a:bodyPr>
          <a:lstStyle/>
          <a:p>
            <a:pPr algn="ctr"/>
            <a:r>
              <a:rPr lang="en-US" sz="1600" b="1" dirty="0">
                <a:latin typeface="Helvetica" pitchFamily="2" charset="0"/>
              </a:rPr>
              <a:t>17</a:t>
            </a:r>
          </a:p>
        </p:txBody>
      </p:sp>
      <p:sp>
        <p:nvSpPr>
          <p:cNvPr id="12" name="TextBox 11">
            <a:extLst>
              <a:ext uri="{FF2B5EF4-FFF2-40B4-BE49-F238E27FC236}">
                <a16:creationId xmlns:a16="http://schemas.microsoft.com/office/drawing/2014/main" id="{94D059FE-91F9-1C48-A9E0-DA724EEFBEE2}"/>
              </a:ext>
            </a:extLst>
          </p:cNvPr>
          <p:cNvSpPr txBox="1"/>
          <p:nvPr/>
        </p:nvSpPr>
        <p:spPr>
          <a:xfrm>
            <a:off x="10134600" y="4572000"/>
            <a:ext cx="457200" cy="338554"/>
          </a:xfrm>
          <a:prstGeom prst="rect">
            <a:avLst/>
          </a:prstGeom>
          <a:noFill/>
        </p:spPr>
        <p:txBody>
          <a:bodyPr wrap="square" rtlCol="0">
            <a:spAutoFit/>
          </a:bodyPr>
          <a:lstStyle/>
          <a:p>
            <a:pPr algn="ctr"/>
            <a:r>
              <a:rPr lang="en-US" sz="1600" b="1" dirty="0">
                <a:latin typeface="Helvetica" pitchFamily="2" charset="0"/>
              </a:rPr>
              <a:t>6</a:t>
            </a:r>
          </a:p>
        </p:txBody>
      </p:sp>
    </p:spTree>
    <p:extLst>
      <p:ext uri="{BB962C8B-B14F-4D97-AF65-F5344CB8AC3E}">
        <p14:creationId xmlns:p14="http://schemas.microsoft.com/office/powerpoint/2010/main" val="42330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730D-4A7D-41AB-9C6D-3C6F3EEA6957}"/>
              </a:ext>
            </a:extLst>
          </p:cNvPr>
          <p:cNvSpPr>
            <a:spLocks noGrp="1"/>
          </p:cNvSpPr>
          <p:nvPr>
            <p:ph type="ctrTitle"/>
          </p:nvPr>
        </p:nvSpPr>
        <p:spPr>
          <a:xfrm>
            <a:off x="1219200" y="2895600"/>
            <a:ext cx="10439400" cy="1569660"/>
          </a:xfrm>
        </p:spPr>
        <p:txBody>
          <a:bodyPr/>
          <a:lstStyle/>
          <a:p>
            <a:pPr algn="ctr"/>
            <a:r>
              <a:rPr lang="en-US" sz="3400" dirty="0">
                <a:latin typeface="Helvetica" pitchFamily="2" charset="0"/>
              </a:rPr>
              <a:t>“For the rest of the survey, please answer the questions based on your experience in graduate school </a:t>
            </a:r>
            <a:r>
              <a:rPr lang="en-US" sz="3400" b="1" dirty="0">
                <a:latin typeface="Helvetica" pitchFamily="2" charset="0"/>
              </a:rPr>
              <a:t>before COVID-19</a:t>
            </a:r>
            <a:r>
              <a:rPr lang="en-US" sz="3400" dirty="0">
                <a:latin typeface="Helvetica" pitchFamily="2" charset="0"/>
              </a:rPr>
              <a:t>.”</a:t>
            </a:r>
          </a:p>
        </p:txBody>
      </p:sp>
    </p:spTree>
    <p:extLst>
      <p:ext uri="{BB962C8B-B14F-4D97-AF65-F5344CB8AC3E}">
        <p14:creationId xmlns:p14="http://schemas.microsoft.com/office/powerpoint/2010/main" val="3967337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67000" y="643442"/>
            <a:ext cx="7620000" cy="6546142"/>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76200" y="1173539"/>
            <a:ext cx="2687955" cy="6163226"/>
          </a:xfrm>
          <a:prstGeom prst="rect">
            <a:avLst/>
          </a:prstGeom>
        </p:spPr>
        <p:txBody>
          <a:bodyPr vert="horz" wrap="square" lIns="0" tIns="12700" rIns="0" bIns="0" rtlCol="0">
            <a:spAutoFit/>
          </a:bodyPr>
          <a:lstStyle/>
          <a:p>
            <a:pPr marL="516890" algn="r">
              <a:lnSpc>
                <a:spcPct val="100000"/>
              </a:lnSpc>
              <a:spcBef>
                <a:spcPts val="100"/>
              </a:spcBef>
            </a:pPr>
            <a:r>
              <a:rPr sz="1400" spc="-5" dirty="0">
                <a:latin typeface="Helvetica" pitchFamily="2" charset="0"/>
                <a:cs typeface="Arial"/>
              </a:rPr>
              <a:t>Unwelcoming</a:t>
            </a:r>
            <a:endParaRPr lang="en-US" sz="1400" spc="-5" dirty="0">
              <a:latin typeface="Helvetica" pitchFamily="2" charset="0"/>
              <a:cs typeface="Arial"/>
            </a:endParaRPr>
          </a:p>
          <a:p>
            <a:pPr marL="516890" algn="r">
              <a:lnSpc>
                <a:spcPct val="100000"/>
              </a:lnSpc>
              <a:spcBef>
                <a:spcPts val="100"/>
              </a:spcBef>
            </a:pPr>
            <a:endParaRPr lang="en-US" sz="1400" spc="-5" dirty="0">
              <a:latin typeface="Helvetica" pitchFamily="2" charset="0"/>
              <a:cs typeface="Arial"/>
            </a:endParaRPr>
          </a:p>
          <a:p>
            <a:pPr marL="516890" algn="r">
              <a:lnSpc>
                <a:spcPct val="100000"/>
              </a:lnSpc>
              <a:spcBef>
                <a:spcPts val="100"/>
              </a:spcBef>
            </a:pPr>
            <a:r>
              <a:rPr sz="1400" dirty="0">
                <a:latin typeface="Helvetica" pitchFamily="2" charset="0"/>
                <a:cs typeface="Arial"/>
              </a:rPr>
              <a:t>Unsuppo</a:t>
            </a:r>
            <a:r>
              <a:rPr sz="1400" spc="25" dirty="0">
                <a:latin typeface="Helvetica" pitchFamily="2" charset="0"/>
                <a:cs typeface="Arial"/>
              </a:rPr>
              <a:t>r</a:t>
            </a:r>
            <a:r>
              <a:rPr sz="1400" dirty="0">
                <a:latin typeface="Helvetica" pitchFamily="2" charset="0"/>
                <a:cs typeface="Arial"/>
              </a:rPr>
              <a:t>tive</a:t>
            </a:r>
            <a:endParaRPr lang="en-US" sz="1400" dirty="0">
              <a:latin typeface="Helvetica" pitchFamily="2" charset="0"/>
              <a:cs typeface="Arial"/>
            </a:endParaRPr>
          </a:p>
          <a:p>
            <a:pPr marL="516890" algn="r">
              <a:lnSpc>
                <a:spcPct val="100000"/>
              </a:lnSpc>
              <a:spcBef>
                <a:spcPts val="100"/>
              </a:spcBef>
            </a:pPr>
            <a:endParaRPr lang="en-US" sz="1400" dirty="0">
              <a:latin typeface="Helvetica" pitchFamily="2" charset="0"/>
              <a:cs typeface="Arial"/>
            </a:endParaRPr>
          </a:p>
          <a:p>
            <a:pPr marL="516890" algn="r">
              <a:lnSpc>
                <a:spcPct val="100000"/>
              </a:lnSpc>
              <a:spcBef>
                <a:spcPts val="100"/>
              </a:spcBef>
            </a:pPr>
            <a:r>
              <a:rPr sz="1400" dirty="0">
                <a:latin typeface="Helvetica" pitchFamily="2" charset="0"/>
                <a:cs typeface="Arial"/>
              </a:rPr>
              <a:t>S</a:t>
            </a:r>
            <a:r>
              <a:rPr sz="1400" spc="-25" dirty="0">
                <a:latin typeface="Helvetica" pitchFamily="2" charset="0"/>
                <a:cs typeface="Arial"/>
              </a:rPr>
              <a:t>e</a:t>
            </a:r>
            <a:r>
              <a:rPr sz="1400" dirty="0">
                <a:latin typeface="Helvetica" pitchFamily="2" charset="0"/>
                <a:cs typeface="Arial"/>
              </a:rPr>
              <a:t>xist</a:t>
            </a:r>
            <a:endParaRPr lang="en-US" sz="1400" dirty="0">
              <a:latin typeface="Helvetica" pitchFamily="2" charset="0"/>
              <a:cs typeface="Arial"/>
            </a:endParaRPr>
          </a:p>
          <a:p>
            <a:pPr marL="516890" algn="r">
              <a:lnSpc>
                <a:spcPct val="100000"/>
              </a:lnSpc>
              <a:spcBef>
                <a:spcPts val="100"/>
              </a:spcBef>
            </a:pPr>
            <a:endParaRPr lang="en-US" sz="1400" dirty="0">
              <a:latin typeface="Helvetica" pitchFamily="2" charset="0"/>
              <a:cs typeface="Arial"/>
            </a:endParaRPr>
          </a:p>
          <a:p>
            <a:pPr marL="516890" algn="r">
              <a:lnSpc>
                <a:spcPct val="100000"/>
              </a:lnSpc>
              <a:spcBef>
                <a:spcPts val="100"/>
              </a:spcBef>
            </a:pPr>
            <a:r>
              <a:rPr sz="1400" dirty="0">
                <a:latin typeface="Helvetica" pitchFamily="2" charset="0"/>
                <a:cs typeface="Arial"/>
              </a:rPr>
              <a:t>Racist</a:t>
            </a:r>
            <a:endParaRPr lang="en-US" sz="1400" dirty="0">
              <a:latin typeface="Helvetica" pitchFamily="2" charset="0"/>
              <a:cs typeface="Arial"/>
            </a:endParaRPr>
          </a:p>
          <a:p>
            <a:pPr marL="516890" algn="r">
              <a:lnSpc>
                <a:spcPct val="100000"/>
              </a:lnSpc>
              <a:spcBef>
                <a:spcPts val="100"/>
              </a:spcBef>
            </a:pPr>
            <a:endParaRPr lang="en-US" sz="1400" dirty="0">
              <a:latin typeface="Helvetica" pitchFamily="2" charset="0"/>
              <a:cs typeface="Arial"/>
            </a:endParaRPr>
          </a:p>
          <a:p>
            <a:pPr marL="516890" algn="r">
              <a:lnSpc>
                <a:spcPct val="100000"/>
              </a:lnSpc>
              <a:spcBef>
                <a:spcPts val="100"/>
              </a:spcBef>
            </a:pPr>
            <a:r>
              <a:rPr sz="1400" dirty="0">
                <a:latin typeface="Helvetica" pitchFamily="2" charset="0"/>
                <a:cs typeface="Arial"/>
              </a:rPr>
              <a:t>Individualistic</a:t>
            </a:r>
            <a:endParaRPr lang="en-US" sz="1400" dirty="0">
              <a:latin typeface="Helvetica" pitchFamily="2" charset="0"/>
              <a:cs typeface="Arial"/>
            </a:endParaRPr>
          </a:p>
          <a:p>
            <a:pPr marL="516890" algn="r">
              <a:lnSpc>
                <a:spcPct val="100000"/>
              </a:lnSpc>
              <a:spcBef>
                <a:spcPts val="100"/>
              </a:spcBef>
            </a:pPr>
            <a:endParaRPr lang="en-US" sz="1400" dirty="0">
              <a:latin typeface="Helvetica" pitchFamily="2" charset="0"/>
              <a:cs typeface="Arial"/>
            </a:endParaRPr>
          </a:p>
          <a:p>
            <a:pPr marL="516890" algn="r">
              <a:lnSpc>
                <a:spcPct val="100000"/>
              </a:lnSpc>
              <a:spcBef>
                <a:spcPts val="100"/>
              </a:spcBef>
            </a:pPr>
            <a:r>
              <a:rPr sz="1400" dirty="0">
                <a:latin typeface="Helvetica" pitchFamily="2" charset="0"/>
                <a:cs typeface="Arial"/>
              </a:rPr>
              <a:t>Hostile</a:t>
            </a:r>
            <a:endParaRPr lang="en-US" sz="1400" dirty="0">
              <a:latin typeface="Helvetica" pitchFamily="2" charset="0"/>
              <a:cs typeface="Arial"/>
            </a:endParaRPr>
          </a:p>
          <a:p>
            <a:pPr marL="516890" algn="r">
              <a:lnSpc>
                <a:spcPct val="100000"/>
              </a:lnSpc>
              <a:spcBef>
                <a:spcPts val="100"/>
              </a:spcBef>
            </a:pPr>
            <a:endParaRPr lang="en-US" sz="1400" dirty="0">
              <a:latin typeface="Helvetica" pitchFamily="2" charset="0"/>
              <a:cs typeface="Arial"/>
            </a:endParaRPr>
          </a:p>
          <a:p>
            <a:pPr marL="516890" algn="r">
              <a:lnSpc>
                <a:spcPct val="100000"/>
              </a:lnSpc>
              <a:spcBef>
                <a:spcPts val="100"/>
              </a:spcBef>
            </a:pPr>
            <a:r>
              <a:rPr sz="1400" dirty="0">
                <a:latin typeface="Helvetica" pitchFamily="2" charset="0"/>
                <a:cs typeface="Arial"/>
              </a:rPr>
              <a:t>Homophobic</a:t>
            </a:r>
            <a:endParaRPr lang="en-US" sz="1400" dirty="0">
              <a:latin typeface="Helvetica" pitchFamily="2" charset="0"/>
              <a:cs typeface="Arial"/>
            </a:endParaRPr>
          </a:p>
          <a:p>
            <a:pPr marL="516890" algn="r">
              <a:lnSpc>
                <a:spcPct val="100000"/>
              </a:lnSpc>
              <a:spcBef>
                <a:spcPts val="100"/>
              </a:spcBef>
            </a:pPr>
            <a:endParaRPr lang="en-US" sz="1400" dirty="0">
              <a:latin typeface="Helvetica" pitchFamily="2" charset="0"/>
              <a:cs typeface="Arial"/>
            </a:endParaRPr>
          </a:p>
          <a:p>
            <a:pPr marL="516890" algn="r">
              <a:lnSpc>
                <a:spcPct val="100000"/>
              </a:lnSpc>
              <a:spcBef>
                <a:spcPts val="100"/>
              </a:spcBef>
            </a:pPr>
            <a:r>
              <a:rPr sz="1400" b="1" u="sng" dirty="0">
                <a:solidFill>
                  <a:srgbClr val="FF0000"/>
                </a:solidFill>
                <a:latin typeface="Helvetica" pitchFamily="2" charset="0"/>
                <a:cs typeface="Arial"/>
              </a:rPr>
              <a:t>Homo</a:t>
            </a:r>
            <a:r>
              <a:rPr sz="1400" b="1" u="sng" spc="10" dirty="0">
                <a:solidFill>
                  <a:srgbClr val="FF0000"/>
                </a:solidFill>
                <a:latin typeface="Helvetica" pitchFamily="2" charset="0"/>
                <a:cs typeface="Arial"/>
              </a:rPr>
              <a:t>g</a:t>
            </a:r>
            <a:r>
              <a:rPr sz="1400" b="1" u="sng" dirty="0">
                <a:solidFill>
                  <a:srgbClr val="FF0000"/>
                </a:solidFill>
                <a:latin typeface="Helvetica" pitchFamily="2" charset="0"/>
                <a:cs typeface="Arial"/>
              </a:rPr>
              <a:t>enous </a:t>
            </a:r>
            <a:endParaRPr lang="en-US" sz="1400" b="1" u="sng" dirty="0">
              <a:solidFill>
                <a:srgbClr val="FF0000"/>
              </a:solidFill>
              <a:latin typeface="Helvetica" pitchFamily="2" charset="0"/>
              <a:cs typeface="Arial"/>
            </a:endParaRPr>
          </a:p>
          <a:p>
            <a:pPr marL="516890" algn="r">
              <a:lnSpc>
                <a:spcPct val="100000"/>
              </a:lnSpc>
              <a:spcBef>
                <a:spcPts val="100"/>
              </a:spcBef>
            </a:pPr>
            <a:endParaRPr lang="en-US" sz="1400" b="1" u="sng" dirty="0">
              <a:solidFill>
                <a:srgbClr val="FF0000"/>
              </a:solidFill>
              <a:latin typeface="Helvetica" pitchFamily="2" charset="0"/>
              <a:cs typeface="Arial"/>
            </a:endParaRPr>
          </a:p>
          <a:p>
            <a:pPr marL="516890" algn="r">
              <a:lnSpc>
                <a:spcPct val="100000"/>
              </a:lnSpc>
              <a:spcBef>
                <a:spcPts val="100"/>
              </a:spcBef>
            </a:pPr>
            <a:r>
              <a:rPr sz="1400" b="1" u="sng" dirty="0">
                <a:solidFill>
                  <a:srgbClr val="FF0000"/>
                </a:solidFill>
                <a:latin typeface="Helvetica" pitchFamily="2" charset="0"/>
                <a:cs typeface="Arial"/>
              </a:rPr>
              <a:t>Elitist</a:t>
            </a:r>
            <a:endParaRPr lang="en-US" sz="1400" b="1" u="sng" dirty="0">
              <a:solidFill>
                <a:srgbClr val="FF0000"/>
              </a:solidFill>
              <a:latin typeface="Helvetica" pitchFamily="2" charset="0"/>
              <a:cs typeface="Arial"/>
            </a:endParaRPr>
          </a:p>
          <a:p>
            <a:pPr marL="516890" algn="r">
              <a:lnSpc>
                <a:spcPct val="100000"/>
              </a:lnSpc>
              <a:spcBef>
                <a:spcPts val="100"/>
              </a:spcBef>
            </a:pPr>
            <a:endParaRPr lang="en-US" sz="1400" dirty="0">
              <a:latin typeface="Helvetica" pitchFamily="2" charset="0"/>
              <a:cs typeface="Arial"/>
            </a:endParaRPr>
          </a:p>
          <a:p>
            <a:pPr marL="516890" algn="r">
              <a:lnSpc>
                <a:spcPct val="100000"/>
              </a:lnSpc>
              <a:spcBef>
                <a:spcPts val="100"/>
              </a:spcBef>
            </a:pPr>
            <a:r>
              <a:rPr sz="1400" dirty="0">
                <a:latin typeface="Helvetica" pitchFamily="2" charset="0"/>
                <a:cs typeface="Arial"/>
              </a:rPr>
              <a:t>Disrespec</a:t>
            </a:r>
            <a:r>
              <a:rPr lang="en-US" sz="1400" dirty="0">
                <a:latin typeface="Helvetica" pitchFamily="2" charset="0"/>
                <a:cs typeface="Arial"/>
              </a:rPr>
              <a:t>t</a:t>
            </a:r>
            <a:r>
              <a:rPr sz="1400" dirty="0">
                <a:latin typeface="Helvetica" pitchFamily="2" charset="0"/>
                <a:cs typeface="Arial"/>
              </a:rPr>
              <a:t>ful</a:t>
            </a:r>
            <a:endParaRPr lang="en-US" sz="1400" dirty="0">
              <a:latin typeface="Helvetica" pitchFamily="2" charset="0"/>
              <a:cs typeface="Arial"/>
            </a:endParaRPr>
          </a:p>
          <a:p>
            <a:pPr marL="516890" algn="r">
              <a:lnSpc>
                <a:spcPct val="100000"/>
              </a:lnSpc>
              <a:spcBef>
                <a:spcPts val="100"/>
              </a:spcBef>
            </a:pPr>
            <a:endParaRPr lang="en-US" sz="1400" dirty="0">
              <a:latin typeface="Helvetica" pitchFamily="2" charset="0"/>
              <a:cs typeface="Arial"/>
            </a:endParaRPr>
          </a:p>
          <a:p>
            <a:pPr marL="516890" algn="r">
              <a:lnSpc>
                <a:spcPct val="100000"/>
              </a:lnSpc>
              <a:spcBef>
                <a:spcPts val="100"/>
              </a:spcBef>
            </a:pPr>
            <a:r>
              <a:rPr sz="1400" dirty="0">
                <a:latin typeface="Helvetica" pitchFamily="2" charset="0"/>
                <a:cs typeface="Arial"/>
              </a:rPr>
              <a:t>Contentious</a:t>
            </a:r>
            <a:endParaRPr lang="en-US" sz="1400" dirty="0">
              <a:latin typeface="Helvetica" pitchFamily="2" charset="0"/>
              <a:cs typeface="Arial"/>
            </a:endParaRPr>
          </a:p>
          <a:p>
            <a:pPr marL="516890" algn="r">
              <a:lnSpc>
                <a:spcPct val="100000"/>
              </a:lnSpc>
              <a:spcBef>
                <a:spcPts val="100"/>
              </a:spcBef>
            </a:pPr>
            <a:endParaRPr lang="en-US" sz="1400" dirty="0">
              <a:latin typeface="Helvetica" pitchFamily="2" charset="0"/>
              <a:cs typeface="Arial"/>
            </a:endParaRPr>
          </a:p>
          <a:p>
            <a:pPr marL="516890" algn="r">
              <a:lnSpc>
                <a:spcPct val="100000"/>
              </a:lnSpc>
              <a:spcBef>
                <a:spcPts val="100"/>
              </a:spcBef>
            </a:pPr>
            <a:r>
              <a:rPr sz="1400" dirty="0">
                <a:latin typeface="Helvetica" pitchFamily="2" charset="0"/>
                <a:cs typeface="Arial"/>
              </a:rPr>
              <a:t>Competitive</a:t>
            </a:r>
            <a:endParaRPr lang="en-US" sz="1400" dirty="0">
              <a:latin typeface="Helvetica" pitchFamily="2" charset="0"/>
              <a:cs typeface="Arial"/>
            </a:endParaRPr>
          </a:p>
          <a:p>
            <a:pPr marL="516890" algn="r">
              <a:lnSpc>
                <a:spcPct val="100000"/>
              </a:lnSpc>
              <a:spcBef>
                <a:spcPts val="100"/>
              </a:spcBef>
            </a:pPr>
            <a:endParaRPr lang="en-US" sz="1400" dirty="0">
              <a:latin typeface="Helvetica" pitchFamily="2" charset="0"/>
              <a:cs typeface="Arial"/>
            </a:endParaRPr>
          </a:p>
          <a:p>
            <a:pPr marL="516890" algn="r">
              <a:lnSpc>
                <a:spcPct val="100000"/>
              </a:lnSpc>
              <a:spcBef>
                <a:spcPts val="100"/>
              </a:spcBef>
            </a:pPr>
            <a:r>
              <a:rPr sz="1400" dirty="0">
                <a:latin typeface="Helvetica" pitchFamily="2" charset="0"/>
                <a:cs typeface="Arial"/>
              </a:rPr>
              <a:t>A</a:t>
            </a:r>
            <a:r>
              <a:rPr sz="1400" spc="10" dirty="0">
                <a:latin typeface="Helvetica" pitchFamily="2" charset="0"/>
                <a:cs typeface="Arial"/>
              </a:rPr>
              <a:t>g</a:t>
            </a:r>
            <a:r>
              <a:rPr sz="1400" dirty="0">
                <a:latin typeface="Helvetica" pitchFamily="2" charset="0"/>
                <a:cs typeface="Arial"/>
              </a:rPr>
              <a:t>eist</a:t>
            </a:r>
            <a:endParaRPr lang="en-US" sz="1400" dirty="0">
              <a:latin typeface="Helvetica" pitchFamily="2" charset="0"/>
              <a:cs typeface="Arial"/>
            </a:endParaRPr>
          </a:p>
          <a:p>
            <a:pPr marL="516890" algn="r">
              <a:lnSpc>
                <a:spcPct val="100000"/>
              </a:lnSpc>
              <a:spcBef>
                <a:spcPts val="100"/>
              </a:spcBef>
            </a:pPr>
            <a:endParaRPr lang="en-US" sz="1400" dirty="0">
              <a:latin typeface="Helvetica" pitchFamily="2" charset="0"/>
              <a:cs typeface="Arial"/>
            </a:endParaRPr>
          </a:p>
          <a:p>
            <a:pPr marL="516890" algn="r">
              <a:lnSpc>
                <a:spcPct val="100000"/>
              </a:lnSpc>
              <a:spcBef>
                <a:spcPts val="100"/>
              </a:spcBef>
            </a:pPr>
            <a:r>
              <a:rPr sz="1400" dirty="0">
                <a:latin typeface="Helvetica" pitchFamily="2" charset="0"/>
                <a:cs typeface="Arial"/>
              </a:rPr>
              <a:t>A</a:t>
            </a:r>
            <a:r>
              <a:rPr sz="1400" spc="-15" dirty="0">
                <a:latin typeface="Helvetica" pitchFamily="2" charset="0"/>
                <a:cs typeface="Arial"/>
              </a:rPr>
              <a:t>b</a:t>
            </a:r>
            <a:r>
              <a:rPr sz="1400" dirty="0">
                <a:latin typeface="Helvetica" pitchFamily="2" charset="0"/>
                <a:cs typeface="Arial"/>
              </a:rPr>
              <a:t>leist</a:t>
            </a:r>
          </a:p>
        </p:txBody>
      </p:sp>
      <p:sp>
        <p:nvSpPr>
          <p:cNvPr id="8" name="object 8"/>
          <p:cNvSpPr txBox="1"/>
          <p:nvPr/>
        </p:nvSpPr>
        <p:spPr>
          <a:xfrm>
            <a:off x="6018688" y="7360211"/>
            <a:ext cx="916623" cy="335989"/>
          </a:xfrm>
          <a:prstGeom prst="rect">
            <a:avLst/>
          </a:prstGeom>
        </p:spPr>
        <p:txBody>
          <a:bodyPr vert="horz" wrap="square" lIns="0" tIns="12700" rIns="0" bIns="0" rtlCol="0">
            <a:spAutoFit/>
          </a:bodyPr>
          <a:lstStyle/>
          <a:p>
            <a:pPr marL="12700">
              <a:lnSpc>
                <a:spcPct val="100000"/>
              </a:lnSpc>
              <a:spcBef>
                <a:spcPts val="100"/>
              </a:spcBef>
            </a:pPr>
            <a:r>
              <a:rPr lang="en-US" sz="2100" b="1" dirty="0">
                <a:latin typeface="Helvetica" pitchFamily="2" charset="0"/>
                <a:cs typeface="Arial"/>
              </a:rPr>
              <a:t>R</a:t>
            </a:r>
            <a:r>
              <a:rPr sz="2100" b="1" dirty="0">
                <a:latin typeface="Helvetica" pitchFamily="2" charset="0"/>
                <a:cs typeface="Arial"/>
              </a:rPr>
              <a:t>ating</a:t>
            </a:r>
            <a:endParaRPr sz="2100" dirty="0">
              <a:latin typeface="Helvetica" pitchFamily="2" charset="0"/>
              <a:cs typeface="Arial"/>
            </a:endParaRPr>
          </a:p>
        </p:txBody>
      </p:sp>
      <p:sp>
        <p:nvSpPr>
          <p:cNvPr id="9" name="object 9"/>
          <p:cNvSpPr txBox="1"/>
          <p:nvPr/>
        </p:nvSpPr>
        <p:spPr>
          <a:xfrm>
            <a:off x="685800" y="3310723"/>
            <a:ext cx="307777" cy="1211580"/>
          </a:xfrm>
          <a:prstGeom prst="rect">
            <a:avLst/>
          </a:prstGeom>
        </p:spPr>
        <p:txBody>
          <a:bodyPr vert="vert270" wrap="square" lIns="0" tIns="0" rIns="0" bIns="0" rtlCol="0">
            <a:spAutoFit/>
          </a:bodyPr>
          <a:lstStyle/>
          <a:p>
            <a:pPr marL="12700">
              <a:lnSpc>
                <a:spcPts val="2420"/>
              </a:lnSpc>
            </a:pPr>
            <a:r>
              <a:rPr sz="2100" b="1" dirty="0">
                <a:latin typeface="Helvetica" pitchFamily="2" charset="0"/>
                <a:cs typeface="Arial"/>
              </a:rPr>
              <a:t>Adjective</a:t>
            </a:r>
            <a:endParaRPr sz="2100" dirty="0">
              <a:latin typeface="Helvetica" pitchFamily="2" charset="0"/>
              <a:cs typeface="Arial"/>
            </a:endParaRPr>
          </a:p>
        </p:txBody>
      </p:sp>
      <p:sp>
        <p:nvSpPr>
          <p:cNvPr id="10" name="object 10"/>
          <p:cNvSpPr txBox="1"/>
          <p:nvPr/>
        </p:nvSpPr>
        <p:spPr>
          <a:xfrm>
            <a:off x="2401312" y="222139"/>
            <a:ext cx="8151374" cy="335989"/>
          </a:xfrm>
          <a:prstGeom prst="rect">
            <a:avLst/>
          </a:prstGeom>
        </p:spPr>
        <p:txBody>
          <a:bodyPr vert="horz" wrap="square" lIns="0" tIns="12700" rIns="0" bIns="0" rtlCol="0">
            <a:spAutoFit/>
          </a:bodyPr>
          <a:lstStyle/>
          <a:p>
            <a:pPr marL="12700">
              <a:lnSpc>
                <a:spcPct val="100000"/>
              </a:lnSpc>
              <a:spcBef>
                <a:spcPts val="100"/>
              </a:spcBef>
            </a:pPr>
            <a:r>
              <a:rPr sz="2100" b="1" spc="-5" dirty="0">
                <a:latin typeface="Helvetica" pitchFamily="2" charset="0"/>
                <a:cs typeface="Arial"/>
              </a:rPr>
              <a:t>Which </a:t>
            </a:r>
            <a:r>
              <a:rPr lang="en-US" sz="2100" b="1" spc="-30" dirty="0">
                <a:latin typeface="Helvetica" pitchFamily="2" charset="0"/>
                <a:cs typeface="Arial"/>
              </a:rPr>
              <a:t>w</a:t>
            </a:r>
            <a:r>
              <a:rPr sz="2100" b="1" spc="-30" dirty="0">
                <a:latin typeface="Helvetica" pitchFamily="2" charset="0"/>
                <a:cs typeface="Arial"/>
              </a:rPr>
              <a:t>ord </a:t>
            </a:r>
            <a:r>
              <a:rPr lang="en-US" sz="2100" b="1" spc="-20" dirty="0">
                <a:latin typeface="Helvetica" pitchFamily="2" charset="0"/>
                <a:cs typeface="Arial"/>
              </a:rPr>
              <a:t>w</a:t>
            </a:r>
            <a:r>
              <a:rPr sz="2100" b="1" spc="-20" dirty="0">
                <a:latin typeface="Helvetica" pitchFamily="2" charset="0"/>
                <a:cs typeface="Arial"/>
              </a:rPr>
              <a:t>ould </a:t>
            </a:r>
            <a:r>
              <a:rPr lang="en-US" sz="2100" b="1" spc="-50" dirty="0">
                <a:latin typeface="Helvetica" pitchFamily="2" charset="0"/>
                <a:cs typeface="Arial"/>
              </a:rPr>
              <a:t>y</a:t>
            </a:r>
            <a:r>
              <a:rPr sz="2100" b="1" spc="-50" dirty="0">
                <a:latin typeface="Helvetica" pitchFamily="2" charset="0"/>
                <a:cs typeface="Arial"/>
              </a:rPr>
              <a:t>ou </a:t>
            </a:r>
            <a:r>
              <a:rPr lang="en-US" sz="2100" b="1" spc="-10" dirty="0">
                <a:latin typeface="Helvetica" pitchFamily="2" charset="0"/>
                <a:cs typeface="Arial"/>
              </a:rPr>
              <a:t>s</a:t>
            </a:r>
            <a:r>
              <a:rPr sz="2100" b="1" spc="-10" dirty="0">
                <a:latin typeface="Helvetica" pitchFamily="2" charset="0"/>
                <a:cs typeface="Arial"/>
              </a:rPr>
              <a:t>ay </a:t>
            </a:r>
            <a:r>
              <a:rPr lang="en-US" sz="2100" b="1" spc="-10" dirty="0">
                <a:latin typeface="Helvetica" pitchFamily="2" charset="0"/>
                <a:cs typeface="Arial"/>
              </a:rPr>
              <a:t>d</a:t>
            </a:r>
            <a:r>
              <a:rPr sz="2100" b="1" dirty="0">
                <a:latin typeface="Helvetica" pitchFamily="2" charset="0"/>
                <a:cs typeface="Arial"/>
              </a:rPr>
              <a:t>escribes </a:t>
            </a:r>
            <a:r>
              <a:rPr lang="en-US" sz="2100" b="1" dirty="0">
                <a:latin typeface="Helvetica" pitchFamily="2" charset="0"/>
                <a:cs typeface="Arial"/>
              </a:rPr>
              <a:t>t</a:t>
            </a:r>
            <a:r>
              <a:rPr sz="2100" b="1" dirty="0">
                <a:latin typeface="Helvetica" pitchFamily="2" charset="0"/>
                <a:cs typeface="Arial"/>
              </a:rPr>
              <a:t>he </a:t>
            </a:r>
            <a:r>
              <a:rPr lang="en-US" sz="2100" b="1" dirty="0">
                <a:latin typeface="Helvetica" pitchFamily="2" charset="0"/>
                <a:cs typeface="Arial"/>
              </a:rPr>
              <a:t>d</a:t>
            </a:r>
            <a:r>
              <a:rPr sz="2100" b="1" dirty="0">
                <a:latin typeface="Helvetica" pitchFamily="2" charset="0"/>
                <a:cs typeface="Arial"/>
              </a:rPr>
              <a:t>epartment</a:t>
            </a:r>
            <a:r>
              <a:rPr sz="2100" b="1" spc="80" dirty="0">
                <a:latin typeface="Helvetica" pitchFamily="2" charset="0"/>
                <a:cs typeface="Arial"/>
              </a:rPr>
              <a:t> </a:t>
            </a:r>
            <a:r>
              <a:rPr lang="en-US" sz="2100" b="1" spc="80" dirty="0">
                <a:latin typeface="Helvetica" pitchFamily="2" charset="0"/>
                <a:cs typeface="Arial"/>
              </a:rPr>
              <a:t>b</a:t>
            </a:r>
            <a:r>
              <a:rPr sz="2100" b="1" dirty="0">
                <a:latin typeface="Helvetica" pitchFamily="2" charset="0"/>
                <a:cs typeface="Arial"/>
              </a:rPr>
              <a:t>etter?</a:t>
            </a:r>
            <a:endParaRPr sz="2100" dirty="0">
              <a:latin typeface="Helvetica" pitchFamily="2" charset="0"/>
              <a:cs typeface="Arial"/>
            </a:endParaRPr>
          </a:p>
        </p:txBody>
      </p:sp>
      <p:sp>
        <p:nvSpPr>
          <p:cNvPr id="11" name="object 3">
            <a:extLst>
              <a:ext uri="{FF2B5EF4-FFF2-40B4-BE49-F238E27FC236}">
                <a16:creationId xmlns:a16="http://schemas.microsoft.com/office/drawing/2014/main" id="{45D307F7-A1F6-524D-883D-B73D03555338}"/>
              </a:ext>
            </a:extLst>
          </p:cNvPr>
          <p:cNvSpPr txBox="1"/>
          <p:nvPr/>
        </p:nvSpPr>
        <p:spPr>
          <a:xfrm>
            <a:off x="9838859" y="1173539"/>
            <a:ext cx="2687955" cy="6163226"/>
          </a:xfrm>
          <a:prstGeom prst="rect">
            <a:avLst/>
          </a:prstGeom>
        </p:spPr>
        <p:txBody>
          <a:bodyPr vert="horz" wrap="square" lIns="0" tIns="12700" rIns="0" bIns="0" rtlCol="0">
            <a:spAutoFit/>
          </a:bodyPr>
          <a:lstStyle/>
          <a:p>
            <a:pPr marL="516890">
              <a:lnSpc>
                <a:spcPct val="100000"/>
              </a:lnSpc>
              <a:spcBef>
                <a:spcPts val="100"/>
              </a:spcBef>
            </a:pPr>
            <a:r>
              <a:rPr sz="1400" spc="-5" dirty="0">
                <a:latin typeface="Helvetica" pitchFamily="2" charset="0"/>
                <a:cs typeface="Arial"/>
              </a:rPr>
              <a:t>Welcoming</a:t>
            </a:r>
            <a:endParaRPr lang="en-US" sz="1400" spc="-5" dirty="0">
              <a:latin typeface="Helvetica" pitchFamily="2" charset="0"/>
              <a:cs typeface="Arial"/>
            </a:endParaRPr>
          </a:p>
          <a:p>
            <a:pPr marL="516890">
              <a:lnSpc>
                <a:spcPct val="100000"/>
              </a:lnSpc>
              <a:spcBef>
                <a:spcPts val="100"/>
              </a:spcBef>
            </a:pPr>
            <a:endParaRPr lang="en-US" sz="1400" spc="-5" dirty="0">
              <a:latin typeface="Helvetica" pitchFamily="2" charset="0"/>
              <a:cs typeface="Arial"/>
            </a:endParaRPr>
          </a:p>
          <a:p>
            <a:pPr marL="516890">
              <a:lnSpc>
                <a:spcPct val="100000"/>
              </a:lnSpc>
              <a:spcBef>
                <a:spcPts val="100"/>
              </a:spcBef>
            </a:pPr>
            <a:r>
              <a:rPr sz="1400" dirty="0">
                <a:latin typeface="Helvetica" pitchFamily="2" charset="0"/>
                <a:cs typeface="Arial"/>
              </a:rPr>
              <a:t>Suppo</a:t>
            </a:r>
            <a:r>
              <a:rPr sz="1400" spc="25" dirty="0">
                <a:latin typeface="Helvetica" pitchFamily="2" charset="0"/>
                <a:cs typeface="Arial"/>
              </a:rPr>
              <a:t>r</a:t>
            </a:r>
            <a:r>
              <a:rPr sz="1400" dirty="0">
                <a:latin typeface="Helvetica" pitchFamily="2" charset="0"/>
                <a:cs typeface="Arial"/>
              </a:rPr>
              <a:t>tive  </a:t>
            </a:r>
            <a:endParaRPr lang="en-US" sz="1400" dirty="0">
              <a:latin typeface="Helvetica" pitchFamily="2" charset="0"/>
              <a:cs typeface="Arial"/>
            </a:endParaRPr>
          </a:p>
          <a:p>
            <a:pPr marL="516890">
              <a:lnSpc>
                <a:spcPct val="100000"/>
              </a:lnSpc>
              <a:spcBef>
                <a:spcPts val="100"/>
              </a:spcBef>
            </a:pPr>
            <a:endParaRPr lang="en-US" sz="1400" dirty="0">
              <a:latin typeface="Helvetica" pitchFamily="2" charset="0"/>
              <a:cs typeface="Arial"/>
            </a:endParaRPr>
          </a:p>
          <a:p>
            <a:pPr marL="516890">
              <a:lnSpc>
                <a:spcPct val="100000"/>
              </a:lnSpc>
              <a:spcBef>
                <a:spcPts val="100"/>
              </a:spcBef>
            </a:pPr>
            <a:r>
              <a:rPr sz="1400" dirty="0">
                <a:latin typeface="Helvetica" pitchFamily="2" charset="0"/>
                <a:cs typeface="Arial"/>
              </a:rPr>
              <a:t>Non−s</a:t>
            </a:r>
            <a:r>
              <a:rPr sz="1400" spc="-25" dirty="0">
                <a:latin typeface="Helvetica" pitchFamily="2" charset="0"/>
                <a:cs typeface="Arial"/>
              </a:rPr>
              <a:t>e</a:t>
            </a:r>
            <a:r>
              <a:rPr sz="1400" dirty="0">
                <a:latin typeface="Helvetica" pitchFamily="2" charset="0"/>
                <a:cs typeface="Arial"/>
              </a:rPr>
              <a:t>xist  </a:t>
            </a:r>
            <a:endParaRPr lang="en-US" sz="1400" dirty="0">
              <a:latin typeface="Helvetica" pitchFamily="2" charset="0"/>
              <a:cs typeface="Arial"/>
            </a:endParaRPr>
          </a:p>
          <a:p>
            <a:pPr marL="516890">
              <a:lnSpc>
                <a:spcPct val="100000"/>
              </a:lnSpc>
              <a:spcBef>
                <a:spcPts val="100"/>
              </a:spcBef>
            </a:pPr>
            <a:endParaRPr lang="en-US" sz="1400" dirty="0">
              <a:latin typeface="Helvetica" pitchFamily="2" charset="0"/>
              <a:cs typeface="Arial"/>
            </a:endParaRPr>
          </a:p>
          <a:p>
            <a:pPr marL="516890">
              <a:lnSpc>
                <a:spcPct val="100000"/>
              </a:lnSpc>
              <a:spcBef>
                <a:spcPts val="100"/>
              </a:spcBef>
            </a:pPr>
            <a:r>
              <a:rPr sz="1400" dirty="0">
                <a:latin typeface="Helvetica" pitchFamily="2" charset="0"/>
                <a:cs typeface="Arial"/>
              </a:rPr>
              <a:t>Non−racist  </a:t>
            </a:r>
            <a:endParaRPr lang="en-US" sz="1400" dirty="0">
              <a:latin typeface="Helvetica" pitchFamily="2" charset="0"/>
              <a:cs typeface="Arial"/>
            </a:endParaRPr>
          </a:p>
          <a:p>
            <a:pPr marL="516890">
              <a:lnSpc>
                <a:spcPct val="100000"/>
              </a:lnSpc>
              <a:spcBef>
                <a:spcPts val="100"/>
              </a:spcBef>
            </a:pPr>
            <a:endParaRPr lang="en-US" sz="1400" dirty="0">
              <a:latin typeface="Helvetica" pitchFamily="2" charset="0"/>
              <a:cs typeface="Arial"/>
            </a:endParaRPr>
          </a:p>
          <a:p>
            <a:pPr marL="516890">
              <a:lnSpc>
                <a:spcPct val="100000"/>
              </a:lnSpc>
              <a:spcBef>
                <a:spcPts val="100"/>
              </a:spcBef>
            </a:pPr>
            <a:r>
              <a:rPr sz="1400" dirty="0">
                <a:latin typeface="Helvetica" pitchFamily="2" charset="0"/>
                <a:cs typeface="Arial"/>
              </a:rPr>
              <a:t>Collaborative</a:t>
            </a:r>
            <a:endParaRPr lang="en-US" sz="1400" dirty="0">
              <a:latin typeface="Helvetica" pitchFamily="2" charset="0"/>
              <a:cs typeface="Arial"/>
            </a:endParaRPr>
          </a:p>
          <a:p>
            <a:pPr marL="516890">
              <a:lnSpc>
                <a:spcPct val="100000"/>
              </a:lnSpc>
              <a:spcBef>
                <a:spcPts val="100"/>
              </a:spcBef>
            </a:pPr>
            <a:endParaRPr lang="en-US" sz="1400" dirty="0">
              <a:latin typeface="Helvetica" pitchFamily="2" charset="0"/>
              <a:cs typeface="Arial"/>
            </a:endParaRPr>
          </a:p>
          <a:p>
            <a:pPr marL="516890">
              <a:lnSpc>
                <a:spcPct val="100000"/>
              </a:lnSpc>
              <a:spcBef>
                <a:spcPts val="100"/>
              </a:spcBef>
            </a:pPr>
            <a:r>
              <a:rPr sz="1400" dirty="0">
                <a:latin typeface="Helvetica" pitchFamily="2" charset="0"/>
                <a:cs typeface="Arial"/>
              </a:rPr>
              <a:t>Friend</a:t>
            </a:r>
            <a:r>
              <a:rPr sz="1400" spc="-25" dirty="0">
                <a:latin typeface="Helvetica" pitchFamily="2" charset="0"/>
                <a:cs typeface="Arial"/>
              </a:rPr>
              <a:t>l</a:t>
            </a:r>
            <a:r>
              <a:rPr sz="1400" dirty="0">
                <a:latin typeface="Helvetica" pitchFamily="2" charset="0"/>
                <a:cs typeface="Arial"/>
              </a:rPr>
              <a:t>y</a:t>
            </a:r>
            <a:endParaRPr lang="en-US" sz="1400" dirty="0">
              <a:latin typeface="Helvetica" pitchFamily="2" charset="0"/>
              <a:cs typeface="Arial"/>
            </a:endParaRPr>
          </a:p>
          <a:p>
            <a:pPr marL="516890">
              <a:lnSpc>
                <a:spcPct val="100000"/>
              </a:lnSpc>
              <a:spcBef>
                <a:spcPts val="100"/>
              </a:spcBef>
            </a:pPr>
            <a:endParaRPr lang="en-US" sz="1400" dirty="0">
              <a:latin typeface="Helvetica" pitchFamily="2" charset="0"/>
              <a:cs typeface="Arial"/>
            </a:endParaRPr>
          </a:p>
          <a:p>
            <a:pPr marL="516890">
              <a:lnSpc>
                <a:spcPct val="100000"/>
              </a:lnSpc>
              <a:spcBef>
                <a:spcPts val="100"/>
              </a:spcBef>
            </a:pPr>
            <a:r>
              <a:rPr sz="1400" dirty="0">
                <a:latin typeface="Helvetica" pitchFamily="2" charset="0"/>
                <a:cs typeface="Arial"/>
              </a:rPr>
              <a:t>Non−homophobic</a:t>
            </a:r>
            <a:endParaRPr lang="en-US" sz="1400" dirty="0">
              <a:latin typeface="Helvetica" pitchFamily="2" charset="0"/>
              <a:cs typeface="Arial"/>
            </a:endParaRPr>
          </a:p>
          <a:p>
            <a:pPr marL="516890">
              <a:lnSpc>
                <a:spcPct val="100000"/>
              </a:lnSpc>
              <a:spcBef>
                <a:spcPts val="100"/>
              </a:spcBef>
            </a:pPr>
            <a:endParaRPr lang="en-US" sz="1400" dirty="0">
              <a:latin typeface="Helvetica" pitchFamily="2" charset="0"/>
              <a:cs typeface="Arial"/>
            </a:endParaRPr>
          </a:p>
          <a:p>
            <a:pPr marL="516890">
              <a:lnSpc>
                <a:spcPct val="100000"/>
              </a:lnSpc>
              <a:spcBef>
                <a:spcPts val="100"/>
              </a:spcBef>
            </a:pPr>
            <a:r>
              <a:rPr sz="1400" dirty="0">
                <a:latin typeface="Helvetica" pitchFamily="2" charset="0"/>
                <a:cs typeface="Arial"/>
              </a:rPr>
              <a:t>Dive</a:t>
            </a:r>
            <a:r>
              <a:rPr sz="1400" spc="-25" dirty="0">
                <a:latin typeface="Helvetica" pitchFamily="2" charset="0"/>
                <a:cs typeface="Arial"/>
              </a:rPr>
              <a:t>r</a:t>
            </a:r>
            <a:r>
              <a:rPr sz="1400" dirty="0">
                <a:latin typeface="Helvetica" pitchFamily="2" charset="0"/>
                <a:cs typeface="Arial"/>
              </a:rPr>
              <a:t>se  </a:t>
            </a:r>
            <a:endParaRPr lang="en-US" sz="1400" dirty="0">
              <a:latin typeface="Helvetica" pitchFamily="2" charset="0"/>
              <a:cs typeface="Arial"/>
            </a:endParaRPr>
          </a:p>
          <a:p>
            <a:pPr marL="516890">
              <a:lnSpc>
                <a:spcPct val="100000"/>
              </a:lnSpc>
              <a:spcBef>
                <a:spcPts val="100"/>
              </a:spcBef>
            </a:pPr>
            <a:endParaRPr lang="en-US" sz="1400" dirty="0">
              <a:latin typeface="Helvetica" pitchFamily="2" charset="0"/>
              <a:cs typeface="Arial"/>
            </a:endParaRPr>
          </a:p>
          <a:p>
            <a:pPr marL="516890">
              <a:lnSpc>
                <a:spcPct val="100000"/>
              </a:lnSpc>
              <a:spcBef>
                <a:spcPts val="100"/>
              </a:spcBef>
            </a:pPr>
            <a:r>
              <a:rPr sz="1400" dirty="0">
                <a:latin typeface="Helvetica" pitchFamily="2" charset="0"/>
                <a:cs typeface="Arial"/>
              </a:rPr>
              <a:t>Non−elitist  </a:t>
            </a:r>
            <a:endParaRPr lang="en-US" sz="1400" dirty="0">
              <a:latin typeface="Helvetica" pitchFamily="2" charset="0"/>
              <a:cs typeface="Arial"/>
            </a:endParaRPr>
          </a:p>
          <a:p>
            <a:pPr marL="516890">
              <a:lnSpc>
                <a:spcPct val="100000"/>
              </a:lnSpc>
              <a:spcBef>
                <a:spcPts val="100"/>
              </a:spcBef>
            </a:pPr>
            <a:endParaRPr lang="en-US" sz="1400" dirty="0">
              <a:latin typeface="Helvetica" pitchFamily="2" charset="0"/>
              <a:cs typeface="Arial"/>
            </a:endParaRPr>
          </a:p>
          <a:p>
            <a:pPr marL="516890">
              <a:lnSpc>
                <a:spcPct val="100000"/>
              </a:lnSpc>
              <a:spcBef>
                <a:spcPts val="100"/>
              </a:spcBef>
            </a:pPr>
            <a:r>
              <a:rPr sz="1400" dirty="0">
                <a:latin typeface="Helvetica" pitchFamily="2" charset="0"/>
                <a:cs typeface="Arial"/>
              </a:rPr>
              <a:t>Respectful  </a:t>
            </a:r>
            <a:endParaRPr lang="en-US" sz="1400" dirty="0">
              <a:latin typeface="Helvetica" pitchFamily="2" charset="0"/>
              <a:cs typeface="Arial"/>
            </a:endParaRPr>
          </a:p>
          <a:p>
            <a:pPr marL="516890">
              <a:lnSpc>
                <a:spcPct val="100000"/>
              </a:lnSpc>
              <a:spcBef>
                <a:spcPts val="100"/>
              </a:spcBef>
            </a:pPr>
            <a:endParaRPr lang="en-US" sz="1400" dirty="0">
              <a:latin typeface="Helvetica" pitchFamily="2" charset="0"/>
              <a:cs typeface="Arial"/>
            </a:endParaRPr>
          </a:p>
          <a:p>
            <a:pPr marL="516890">
              <a:lnSpc>
                <a:spcPct val="100000"/>
              </a:lnSpc>
              <a:spcBef>
                <a:spcPts val="100"/>
              </a:spcBef>
            </a:pPr>
            <a:r>
              <a:rPr sz="1400" dirty="0">
                <a:latin typeface="Helvetica" pitchFamily="2" charset="0"/>
                <a:cs typeface="Arial"/>
              </a:rPr>
              <a:t>Collegial</a:t>
            </a:r>
            <a:endParaRPr lang="en-US" sz="1400" dirty="0">
              <a:latin typeface="Helvetica" pitchFamily="2" charset="0"/>
              <a:cs typeface="Arial"/>
            </a:endParaRPr>
          </a:p>
          <a:p>
            <a:pPr marL="516890">
              <a:lnSpc>
                <a:spcPct val="100000"/>
              </a:lnSpc>
              <a:spcBef>
                <a:spcPts val="100"/>
              </a:spcBef>
            </a:pPr>
            <a:endParaRPr lang="en-US" sz="1400" dirty="0">
              <a:latin typeface="Helvetica" pitchFamily="2" charset="0"/>
              <a:cs typeface="Arial"/>
            </a:endParaRPr>
          </a:p>
          <a:p>
            <a:pPr marL="516890">
              <a:lnSpc>
                <a:spcPct val="100000"/>
              </a:lnSpc>
              <a:spcBef>
                <a:spcPts val="100"/>
              </a:spcBef>
            </a:pPr>
            <a:r>
              <a:rPr sz="1400" dirty="0">
                <a:latin typeface="Helvetica" pitchFamily="2" charset="0"/>
                <a:cs typeface="Arial"/>
              </a:rPr>
              <a:t>Cooperative  </a:t>
            </a:r>
            <a:endParaRPr lang="en-US" sz="1400" dirty="0">
              <a:latin typeface="Helvetica" pitchFamily="2" charset="0"/>
              <a:cs typeface="Arial"/>
            </a:endParaRPr>
          </a:p>
          <a:p>
            <a:pPr marL="516890">
              <a:lnSpc>
                <a:spcPct val="100000"/>
              </a:lnSpc>
              <a:spcBef>
                <a:spcPts val="100"/>
              </a:spcBef>
            </a:pPr>
            <a:endParaRPr lang="en-US" sz="1400" dirty="0">
              <a:latin typeface="Helvetica" pitchFamily="2" charset="0"/>
              <a:cs typeface="Arial"/>
            </a:endParaRPr>
          </a:p>
          <a:p>
            <a:pPr marL="516890">
              <a:lnSpc>
                <a:spcPct val="100000"/>
              </a:lnSpc>
              <a:spcBef>
                <a:spcPts val="100"/>
              </a:spcBef>
            </a:pPr>
            <a:r>
              <a:rPr sz="1400" dirty="0">
                <a:latin typeface="Helvetica" pitchFamily="2" charset="0"/>
                <a:cs typeface="Arial"/>
              </a:rPr>
              <a:t>Non−</a:t>
            </a:r>
            <a:r>
              <a:rPr sz="1400" spc="-15" dirty="0">
                <a:latin typeface="Helvetica" pitchFamily="2" charset="0"/>
                <a:cs typeface="Arial"/>
              </a:rPr>
              <a:t>a</a:t>
            </a:r>
            <a:r>
              <a:rPr sz="1400" spc="10" dirty="0">
                <a:latin typeface="Helvetica" pitchFamily="2" charset="0"/>
                <a:cs typeface="Arial"/>
              </a:rPr>
              <a:t>g</a:t>
            </a:r>
            <a:r>
              <a:rPr sz="1400" dirty="0">
                <a:latin typeface="Helvetica" pitchFamily="2" charset="0"/>
                <a:cs typeface="Arial"/>
              </a:rPr>
              <a:t>eist </a:t>
            </a:r>
            <a:endParaRPr lang="en-US" sz="1400" dirty="0">
              <a:latin typeface="Helvetica" pitchFamily="2" charset="0"/>
              <a:cs typeface="Arial"/>
            </a:endParaRPr>
          </a:p>
          <a:p>
            <a:pPr marL="516890">
              <a:lnSpc>
                <a:spcPct val="100000"/>
              </a:lnSpc>
              <a:spcBef>
                <a:spcPts val="100"/>
              </a:spcBef>
            </a:pPr>
            <a:endParaRPr lang="en-US" sz="1400" dirty="0">
              <a:latin typeface="Helvetica" pitchFamily="2" charset="0"/>
              <a:cs typeface="Arial"/>
            </a:endParaRPr>
          </a:p>
          <a:p>
            <a:pPr marL="516890">
              <a:lnSpc>
                <a:spcPct val="100000"/>
              </a:lnSpc>
              <a:spcBef>
                <a:spcPts val="100"/>
              </a:spcBef>
            </a:pPr>
            <a:r>
              <a:rPr sz="1400" dirty="0">
                <a:latin typeface="Helvetica" pitchFamily="2" charset="0"/>
                <a:cs typeface="Arial"/>
              </a:rPr>
              <a:t>Non−a</a:t>
            </a:r>
            <a:r>
              <a:rPr sz="1400" spc="-15" dirty="0">
                <a:latin typeface="Helvetica" pitchFamily="2" charset="0"/>
                <a:cs typeface="Arial"/>
              </a:rPr>
              <a:t>b</a:t>
            </a:r>
            <a:r>
              <a:rPr sz="1400" dirty="0">
                <a:latin typeface="Helvetica" pitchFamily="2" charset="0"/>
                <a:cs typeface="Arial"/>
              </a:rPr>
              <a:t>leist</a:t>
            </a:r>
          </a:p>
        </p:txBody>
      </p:sp>
      <p:sp>
        <p:nvSpPr>
          <p:cNvPr id="12" name="Rounded Rectangle 11">
            <a:extLst>
              <a:ext uri="{FF2B5EF4-FFF2-40B4-BE49-F238E27FC236}">
                <a16:creationId xmlns:a16="http://schemas.microsoft.com/office/drawing/2014/main" id="{765542D4-1527-E345-A531-C6943CF2B94E}"/>
              </a:ext>
            </a:extLst>
          </p:cNvPr>
          <p:cNvSpPr/>
          <p:nvPr/>
        </p:nvSpPr>
        <p:spPr>
          <a:xfrm>
            <a:off x="3124200" y="3836784"/>
            <a:ext cx="3352800" cy="12192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1877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2818</TotalTime>
  <Words>2415</Words>
  <Application>Microsoft Macintosh PowerPoint</Application>
  <PresentationFormat>Custom</PresentationFormat>
  <Paragraphs>427</Paragraphs>
  <Slides>41</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Helvetica</vt:lpstr>
      <vt:lpstr>Office Theme</vt:lpstr>
      <vt:lpstr>PowerPoint Presentation</vt:lpstr>
      <vt:lpstr>Spring 2020  Climate Survey Meeting   Student Wellness Committee May 22, 2020 </vt:lpstr>
      <vt:lpstr>PowerPoint Presentation</vt:lpstr>
      <vt:lpstr>COVID-19 Response</vt:lpstr>
      <vt:lpstr>PowerPoint Presentation</vt:lpstr>
      <vt:lpstr>PowerPoint Presentation</vt:lpstr>
      <vt:lpstr>PowerPoint Presentation</vt:lpstr>
      <vt:lpstr>“For the rest of the survey, please answer the questions based on your experience in graduate school before COVID-19.”</vt:lpstr>
      <vt:lpstr>PowerPoint Presentation</vt:lpstr>
      <vt:lpstr>Diversity, Equity, Inclusion</vt:lpstr>
      <vt:lpstr>PowerPoint Presentation</vt:lpstr>
      <vt:lpstr>PowerPoint Presentation</vt:lpstr>
      <vt:lpstr>PowerPoint Presentation</vt:lpstr>
      <vt:lpstr>PowerPoint Presentation</vt:lpstr>
      <vt:lpstr>PowerPoint Presentation</vt:lpstr>
      <vt:lpstr>Mentorship</vt:lpstr>
      <vt:lpstr>PowerPoint Presentation</vt:lpstr>
      <vt:lpstr>PowerPoint Presentation</vt:lpstr>
      <vt:lpstr>Training</vt:lpstr>
      <vt:lpstr>PowerPoint Presentation</vt:lpstr>
      <vt:lpstr>PowerPoint Presentation</vt:lpstr>
      <vt:lpstr>PowerPoint Presentation</vt:lpstr>
      <vt:lpstr>PowerPoint Presentation</vt:lpstr>
      <vt:lpstr>Safety and Harassment</vt:lpstr>
      <vt:lpstr>PowerPoint Presentation</vt:lpstr>
      <vt:lpstr>PowerPoint Presentation</vt:lpstr>
      <vt:lpstr>PowerPoint Presentation</vt:lpstr>
      <vt:lpstr>PowerPoint Presentation</vt:lpstr>
      <vt:lpstr>PowerPoint Presentation</vt:lpstr>
      <vt:lpstr>Future Directions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Funding</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Graphics Output</dc:title>
  <cp:lastModifiedBy>Microsoft Office User</cp:lastModifiedBy>
  <cp:revision>256</cp:revision>
  <dcterms:created xsi:type="dcterms:W3CDTF">2020-05-20T01:21:07Z</dcterms:created>
  <dcterms:modified xsi:type="dcterms:W3CDTF">2020-05-22T21:56:23Z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2020-05-19T00:00:00Z</vt:filetime>
  </property>
  <property fmtid="{D5CDD505-2E9C-101B-9397-08002B2CF9AE}" pid="3" name="Creator">
    <vt:lpwstr>R</vt:lpwstr>
  </property>
  <property fmtid="{D5CDD505-2E9C-101B-9397-08002B2CF9AE}" pid="4" name="LastSaved">
    <vt:filetime>2020-05-20T00:00:00Z</vt:filetime>
  </property>
</Properties>
</file>