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68" r:id="rId2"/>
    <p:sldId id="321" r:id="rId3"/>
    <p:sldId id="370" r:id="rId4"/>
    <p:sldId id="363" r:id="rId5"/>
    <p:sldId id="390" r:id="rId6"/>
    <p:sldId id="384" r:id="rId7"/>
    <p:sldId id="396" r:id="rId8"/>
    <p:sldId id="382" r:id="rId9"/>
    <p:sldId id="383" r:id="rId10"/>
    <p:sldId id="351" r:id="rId11"/>
    <p:sldId id="380" r:id="rId12"/>
    <p:sldId id="394" r:id="rId13"/>
    <p:sldId id="393" r:id="rId14"/>
    <p:sldId id="392" r:id="rId15"/>
    <p:sldId id="418" r:id="rId16"/>
    <p:sldId id="385" r:id="rId17"/>
    <p:sldId id="348" r:id="rId18"/>
    <p:sldId id="417" r:id="rId19"/>
    <p:sldId id="419" r:id="rId20"/>
    <p:sldId id="371" r:id="rId21"/>
    <p:sldId id="256" r:id="rId22"/>
    <p:sldId id="257" r:id="rId23"/>
    <p:sldId id="426" r:id="rId24"/>
    <p:sldId id="425" r:id="rId25"/>
    <p:sldId id="346" r:id="rId26"/>
    <p:sldId id="422" r:id="rId27"/>
    <p:sldId id="423" r:id="rId28"/>
    <p:sldId id="424" r:id="rId29"/>
    <p:sldId id="408" r:id="rId30"/>
    <p:sldId id="420" r:id="rId31"/>
  </p:sldIdLst>
  <p:sldSz cx="12801600" cy="7772400"/>
  <p:notesSz cx="12801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8A"/>
    <a:srgbClr val="C3954E"/>
    <a:srgbClr val="566A5B"/>
    <a:srgbClr val="53A35F"/>
    <a:srgbClr val="F0AC28"/>
    <a:srgbClr val="FC0D1B"/>
    <a:srgbClr val="F49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2" autoAdjust="0"/>
    <p:restoredTop sz="86936"/>
  </p:normalViewPr>
  <p:slideViewPr>
    <p:cSldViewPr>
      <p:cViewPr varScale="1">
        <p:scale>
          <a:sx n="85" d="100"/>
          <a:sy n="85" d="100"/>
        </p:scale>
        <p:origin x="176" y="60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25170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0A290-A5F1-3746-B23C-271C8C25F0D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41800" y="971550"/>
            <a:ext cx="43180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79525" y="3740150"/>
            <a:ext cx="102425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25170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E9DB-1512-A045-90D4-E0814D10A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2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1E9DB-1512-A045-90D4-E0814D10A5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409444"/>
            <a:ext cx="108813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76" y="1274674"/>
            <a:ext cx="11588648" cy="3596030"/>
          </a:xfrm>
        </p:spPr>
        <p:txBody>
          <a:bodyPr anchor="b">
            <a:normAutofit/>
          </a:bodyPr>
          <a:lstStyle>
            <a:lvl1pPr algn="l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76" y="5357775"/>
            <a:ext cx="11588648" cy="1678838"/>
          </a:xfrm>
        </p:spPr>
        <p:txBody>
          <a:bodyPr>
            <a:normAutofit/>
          </a:bodyPr>
          <a:lstStyle>
            <a:lvl1pPr marL="0" indent="0" algn="l">
              <a:buNone/>
              <a:defRPr sz="294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876" y="7203864"/>
            <a:ext cx="2880360" cy="2769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2544" y="7228332"/>
            <a:ext cx="4096512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164" y="7203864"/>
            <a:ext cx="2880360" cy="2769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94325" y="422367"/>
            <a:ext cx="165811" cy="73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60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607585" y="5101361"/>
            <a:ext cx="11586431" cy="20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60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10896"/>
            <a:ext cx="1152144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1787652"/>
            <a:ext cx="1152144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74AC-6C5F-9D4C-BA3E-FB875ABC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4600"/>
            <a:ext cx="11521440" cy="3046988"/>
          </a:xfrm>
        </p:spPr>
        <p:txBody>
          <a:bodyPr/>
          <a:lstStyle/>
          <a:p>
            <a:pPr algn="ctr"/>
            <a:r>
              <a:rPr lang="en-US" sz="5400" dirty="0">
                <a:latin typeface="Helvetica" pitchFamily="2" charset="0"/>
              </a:rPr>
              <a:t>Summer 2020 </a:t>
            </a:r>
            <a:br>
              <a:rPr lang="en-US" sz="5400" dirty="0">
                <a:latin typeface="Helvetica" pitchFamily="2" charset="0"/>
              </a:rPr>
            </a:br>
            <a:r>
              <a:rPr lang="en-US" sz="5400" dirty="0">
                <a:latin typeface="Helvetica" pitchFamily="2" charset="0"/>
              </a:rPr>
              <a:t>Faculty Climate Survey Meeting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focus on Diversity, Equity, &amp; Inclusion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Student Wellness Committee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May 22, 2020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4D86-3206-4BCF-8FBD-39C827AB8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055203"/>
            <a:ext cx="10881360" cy="830997"/>
          </a:xfrm>
        </p:spPr>
        <p:txBody>
          <a:bodyPr/>
          <a:lstStyle/>
          <a:p>
            <a:pPr algn="ctr"/>
            <a:r>
              <a:rPr lang="en-US" sz="5400" dirty="0">
                <a:latin typeface="Helvetica" pitchFamily="2" charset="0"/>
              </a:rPr>
              <a:t>Safety and Harassment</a:t>
            </a:r>
          </a:p>
        </p:txBody>
      </p:sp>
    </p:spTree>
    <p:extLst>
      <p:ext uri="{BB962C8B-B14F-4D97-AF65-F5344CB8AC3E}">
        <p14:creationId xmlns:p14="http://schemas.microsoft.com/office/powerpoint/2010/main" val="147295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A01519-6736-1045-BC1D-7634D16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3" y="1219200"/>
            <a:ext cx="11182350" cy="6408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3615772" y="536448"/>
            <a:ext cx="555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have been sexually harassed in the department.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80F9B-88AA-7E41-9743-6690C2CD9219}"/>
              </a:ext>
            </a:extLst>
          </p:cNvPr>
          <p:cNvSpPr/>
          <p:nvPr/>
        </p:nvSpPr>
        <p:spPr>
          <a:xfrm>
            <a:off x="4648200" y="2743200"/>
            <a:ext cx="59436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00A08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“…I marked ‘Rarely’ for the sexual harassment questions but it feels like </a:t>
            </a:r>
            <a:r>
              <a:rPr lang="en-US" b="1" dirty="0">
                <a:latin typeface="Helvetica" pitchFamily="2" charset="0"/>
              </a:rPr>
              <a:t>the fact that I’ve experienced that at all (with seemingly very few consequences to the perpetrator) is not OK</a:t>
            </a:r>
            <a:r>
              <a:rPr lang="en-US" dirty="0">
                <a:latin typeface="Helvetica" pitchFamily="2" charset="0"/>
              </a:rPr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CBA3C-1AF5-3D42-A1F3-409A5A2866A7}"/>
              </a:ext>
            </a:extLst>
          </p:cNvPr>
          <p:cNvSpPr txBox="1"/>
          <p:nvPr/>
        </p:nvSpPr>
        <p:spPr>
          <a:xfrm>
            <a:off x="2133600" y="7289635"/>
            <a:ext cx="95018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Never		   Rarely		   Sometimes	            Often	         All of the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87202-0651-2049-B4E7-937020D0BB63}"/>
              </a:ext>
            </a:extLst>
          </p:cNvPr>
          <p:cNvSpPr txBox="1"/>
          <p:nvPr/>
        </p:nvSpPr>
        <p:spPr>
          <a:xfrm rot="16200000">
            <a:off x="-83380" y="4088226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5B28F-B74C-1A4B-9538-93D8F8A7B3ED}"/>
              </a:ext>
            </a:extLst>
          </p:cNvPr>
          <p:cNvSpPr txBox="1"/>
          <p:nvPr/>
        </p:nvSpPr>
        <p:spPr>
          <a:xfrm>
            <a:off x="2286000" y="12192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4C36A-75D4-C947-9AE7-7F9A049387FB}"/>
              </a:ext>
            </a:extLst>
          </p:cNvPr>
          <p:cNvSpPr txBox="1"/>
          <p:nvPr/>
        </p:nvSpPr>
        <p:spPr>
          <a:xfrm>
            <a:off x="4305696" y="6367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D5DE0-F2FC-EA45-805A-E978FC9ED7BC}"/>
              </a:ext>
            </a:extLst>
          </p:cNvPr>
          <p:cNvSpPr txBox="1"/>
          <p:nvPr/>
        </p:nvSpPr>
        <p:spPr>
          <a:xfrm>
            <a:off x="6400800" y="65956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62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1295400" y="533400"/>
            <a:ext cx="102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would feel comfortable approaching someone in the department to </a:t>
            </a:r>
            <a:r>
              <a:rPr lang="en-US" b="1" u="sng" dirty="0">
                <a:latin typeface="Helvetica" pitchFamily="2" charset="0"/>
              </a:rPr>
              <a:t>file a formal complaint</a:t>
            </a:r>
            <a:r>
              <a:rPr lang="en-US" b="1" dirty="0">
                <a:latin typeface="Helvetica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A8706-4603-4841-8D3E-B4658E76C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10242550" cy="588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3146E-E9D7-6043-81E8-CAD10B02AB18}"/>
              </a:ext>
            </a:extLst>
          </p:cNvPr>
          <p:cNvSpPr txBox="1"/>
          <p:nvPr/>
        </p:nvSpPr>
        <p:spPr>
          <a:xfrm>
            <a:off x="1776296" y="6963230"/>
            <a:ext cx="949971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Strongly          Disagree       Somewhat    Neither agree    Somewhat          Agree	Strongly</a:t>
            </a:r>
          </a:p>
          <a:p>
            <a:r>
              <a:rPr lang="en-US" sz="1600" b="1" dirty="0">
                <a:latin typeface="Helvetica" pitchFamily="2" charset="0"/>
              </a:rPr>
              <a:t>disagree		                disagree       nor disagree        agree		                  agree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A6A46-A5E5-0443-BE16-131B3DA4FE5A}"/>
              </a:ext>
            </a:extLst>
          </p:cNvPr>
          <p:cNvSpPr txBox="1"/>
          <p:nvPr/>
        </p:nvSpPr>
        <p:spPr>
          <a:xfrm rot="16200000">
            <a:off x="221420" y="4144332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C5126-554C-4E40-82BF-39602E8B745D}"/>
              </a:ext>
            </a:extLst>
          </p:cNvPr>
          <p:cNvSpPr txBox="1"/>
          <p:nvPr/>
        </p:nvSpPr>
        <p:spPr>
          <a:xfrm>
            <a:off x="2102308" y="4843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44AAE-3D4A-A54C-A5DC-9B00F79EAE2E}"/>
              </a:ext>
            </a:extLst>
          </p:cNvPr>
          <p:cNvSpPr txBox="1"/>
          <p:nvPr/>
        </p:nvSpPr>
        <p:spPr>
          <a:xfrm>
            <a:off x="3505200" y="4081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6C0B8-965A-E647-BDBE-45E1C6185B15}"/>
              </a:ext>
            </a:extLst>
          </p:cNvPr>
          <p:cNvSpPr txBox="1"/>
          <p:nvPr/>
        </p:nvSpPr>
        <p:spPr>
          <a:xfrm>
            <a:off x="4800600" y="2557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D8741-61D1-2D44-BEE0-ECDC5843C092}"/>
              </a:ext>
            </a:extLst>
          </p:cNvPr>
          <p:cNvSpPr txBox="1"/>
          <p:nvPr/>
        </p:nvSpPr>
        <p:spPr>
          <a:xfrm>
            <a:off x="6188075" y="3319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55873-519B-6D4E-8A68-21F6BBE6A38E}"/>
              </a:ext>
            </a:extLst>
          </p:cNvPr>
          <p:cNvSpPr txBox="1"/>
          <p:nvPr/>
        </p:nvSpPr>
        <p:spPr>
          <a:xfrm>
            <a:off x="7543800" y="1414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60EE3-587D-E043-84AF-34F0AF91CC46}"/>
              </a:ext>
            </a:extLst>
          </p:cNvPr>
          <p:cNvSpPr txBox="1"/>
          <p:nvPr/>
        </p:nvSpPr>
        <p:spPr>
          <a:xfrm>
            <a:off x="8884108" y="1795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201F4-C3FE-C540-ACC4-BA483D906A78}"/>
              </a:ext>
            </a:extLst>
          </p:cNvPr>
          <p:cNvSpPr txBox="1"/>
          <p:nvPr/>
        </p:nvSpPr>
        <p:spPr>
          <a:xfrm>
            <a:off x="10255708" y="5605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596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2942524" y="609600"/>
            <a:ext cx="690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have feared retaliation if I voice a concern in the department.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371FF-8563-2B4F-9A79-3DB52FC0F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2" y="1371600"/>
            <a:ext cx="10553700" cy="6067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3A01B4-E448-AB49-8C53-A9F947542506}"/>
              </a:ext>
            </a:extLst>
          </p:cNvPr>
          <p:cNvSpPr/>
          <p:nvPr/>
        </p:nvSpPr>
        <p:spPr>
          <a:xfrm>
            <a:off x="6019800" y="1143000"/>
            <a:ext cx="6400800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00A08A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“I see as a problem that those who genuinely care about the issues may change their behaviors, whereas others "</a:t>
            </a:r>
            <a:r>
              <a:rPr lang="en-US" b="1" dirty="0">
                <a:latin typeface="Helvetica" pitchFamily="2" charset="0"/>
              </a:rPr>
              <a:t>backlash</a:t>
            </a:r>
            <a:r>
              <a:rPr lang="en-US" dirty="0">
                <a:latin typeface="Helvetica" pitchFamily="2" charset="0"/>
              </a:rPr>
              <a:t>" against the programming – e.g. after sexual harassment programming, </a:t>
            </a:r>
            <a:r>
              <a:rPr lang="en-US" b="1" dirty="0">
                <a:latin typeface="Helvetica" pitchFamily="2" charset="0"/>
              </a:rPr>
              <a:t>my lab made many jokes</a:t>
            </a:r>
            <a:r>
              <a:rPr lang="en-US" dirty="0">
                <a:latin typeface="Helvetica" pitchFamily="2" charset="0"/>
              </a:rPr>
              <a:t> about how sexual harassment is hysterical.”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9911A-267D-9147-92CE-3AB5B301801E}"/>
              </a:ext>
            </a:extLst>
          </p:cNvPr>
          <p:cNvSpPr txBox="1"/>
          <p:nvPr/>
        </p:nvSpPr>
        <p:spPr>
          <a:xfrm>
            <a:off x="2362200" y="7129046"/>
            <a:ext cx="89247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Never		  Rarely	               Sometimes	      Often	                All of the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F09A4-8FF9-6C4C-BB05-F48B0723F917}"/>
              </a:ext>
            </a:extLst>
          </p:cNvPr>
          <p:cNvSpPr txBox="1"/>
          <p:nvPr/>
        </p:nvSpPr>
        <p:spPr>
          <a:xfrm rot="16200000">
            <a:off x="255174" y="4164426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7CCD-C20B-FD40-911A-CDB65330723A}"/>
              </a:ext>
            </a:extLst>
          </p:cNvPr>
          <p:cNvSpPr txBox="1"/>
          <p:nvPr/>
        </p:nvSpPr>
        <p:spPr>
          <a:xfrm>
            <a:off x="2514600" y="1414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9C31F-4341-EF4C-9A2B-0933571B1DDB}"/>
              </a:ext>
            </a:extLst>
          </p:cNvPr>
          <p:cNvSpPr txBox="1"/>
          <p:nvPr/>
        </p:nvSpPr>
        <p:spPr>
          <a:xfrm>
            <a:off x="4464508" y="23622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3ABC3-8D2F-7146-A4C6-68263BFA095D}"/>
              </a:ext>
            </a:extLst>
          </p:cNvPr>
          <p:cNvSpPr txBox="1"/>
          <p:nvPr/>
        </p:nvSpPr>
        <p:spPr>
          <a:xfrm>
            <a:off x="6400800" y="26670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95DEF-B5EF-084F-81EC-E04F009640F4}"/>
              </a:ext>
            </a:extLst>
          </p:cNvPr>
          <p:cNvSpPr txBox="1"/>
          <p:nvPr/>
        </p:nvSpPr>
        <p:spPr>
          <a:xfrm>
            <a:off x="8426908" y="36238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121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3218253" y="609600"/>
            <a:ext cx="635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fear retaliation </a:t>
            </a:r>
            <a:r>
              <a:rPr lang="en-US" b="1" u="sng" dirty="0">
                <a:latin typeface="Helvetica" pitchFamily="2" charset="0"/>
              </a:rPr>
              <a:t>from my advisor</a:t>
            </a:r>
            <a:r>
              <a:rPr lang="en-US" b="1" dirty="0">
                <a:latin typeface="Helvetica" pitchFamily="2" charset="0"/>
              </a:rPr>
              <a:t> when I voice concerns.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10758-15EA-A445-A05B-32938318E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6" y="1219200"/>
            <a:ext cx="10286456" cy="6033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CC0B9-7F07-E246-BAB8-A1A0864E02CF}"/>
              </a:ext>
            </a:extLst>
          </p:cNvPr>
          <p:cNvSpPr txBox="1"/>
          <p:nvPr/>
        </p:nvSpPr>
        <p:spPr>
          <a:xfrm>
            <a:off x="2006484" y="6963230"/>
            <a:ext cx="949971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Strongly          Disagree       Somewhat    Neither agree    Somewhat          Agree	Strongly</a:t>
            </a:r>
          </a:p>
          <a:p>
            <a:r>
              <a:rPr lang="en-US" sz="1600" b="1" dirty="0">
                <a:latin typeface="Helvetica" pitchFamily="2" charset="0"/>
              </a:rPr>
              <a:t>disagree		                disagree       nor disagree        agree		                  agree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25A6-57CB-3242-A67C-3DA68B134069}"/>
              </a:ext>
            </a:extLst>
          </p:cNvPr>
          <p:cNvSpPr txBox="1"/>
          <p:nvPr/>
        </p:nvSpPr>
        <p:spPr>
          <a:xfrm rot="16200000">
            <a:off x="407575" y="4144332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28B8B-109B-FF47-877C-D46229DB9FF4}"/>
              </a:ext>
            </a:extLst>
          </p:cNvPr>
          <p:cNvSpPr txBox="1"/>
          <p:nvPr/>
        </p:nvSpPr>
        <p:spPr>
          <a:xfrm>
            <a:off x="2286000" y="1231232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C2B8A-885C-0F4A-93A5-942D347E21DC}"/>
              </a:ext>
            </a:extLst>
          </p:cNvPr>
          <p:cNvSpPr txBox="1"/>
          <p:nvPr/>
        </p:nvSpPr>
        <p:spPr>
          <a:xfrm>
            <a:off x="3657600" y="45720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7A123-0EA3-B44F-BD01-0217A49B38F3}"/>
              </a:ext>
            </a:extLst>
          </p:cNvPr>
          <p:cNvSpPr txBox="1"/>
          <p:nvPr/>
        </p:nvSpPr>
        <p:spPr>
          <a:xfrm>
            <a:off x="5105400" y="58336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5261B-49CE-4841-9348-C09F1DD1557E}"/>
              </a:ext>
            </a:extLst>
          </p:cNvPr>
          <p:cNvSpPr txBox="1"/>
          <p:nvPr/>
        </p:nvSpPr>
        <p:spPr>
          <a:xfrm>
            <a:off x="6445708" y="53002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1304C-8066-B547-9E98-BB5DFEF3D544}"/>
              </a:ext>
            </a:extLst>
          </p:cNvPr>
          <p:cNvSpPr txBox="1"/>
          <p:nvPr/>
        </p:nvSpPr>
        <p:spPr>
          <a:xfrm>
            <a:off x="7817308" y="56388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957C-B865-524D-9F34-02318087D55C}"/>
              </a:ext>
            </a:extLst>
          </p:cNvPr>
          <p:cNvSpPr txBox="1"/>
          <p:nvPr/>
        </p:nvSpPr>
        <p:spPr>
          <a:xfrm>
            <a:off x="9144000" y="617220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0325-DC53-EC45-BD1C-8F81F56D483E}"/>
              </a:ext>
            </a:extLst>
          </p:cNvPr>
          <p:cNvSpPr txBox="1"/>
          <p:nvPr/>
        </p:nvSpPr>
        <p:spPr>
          <a:xfrm>
            <a:off x="10515600" y="5986046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602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5CC2-9B73-41DB-9FE3-9C16316E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1800"/>
            <a:ext cx="11521440" cy="830997"/>
          </a:xfrm>
        </p:spPr>
        <p:txBody>
          <a:bodyPr/>
          <a:lstStyle/>
          <a:p>
            <a:pPr algn="ctr"/>
            <a:r>
              <a:rPr lang="en-US" sz="5400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36336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bject 303">
            <a:extLst>
              <a:ext uri="{FF2B5EF4-FFF2-40B4-BE49-F238E27FC236}">
                <a16:creationId xmlns:a16="http://schemas.microsoft.com/office/drawing/2014/main" id="{E3E102B1-C89E-7D4F-B8CF-B114B74F8588}"/>
              </a:ext>
            </a:extLst>
          </p:cNvPr>
          <p:cNvSpPr txBox="1"/>
          <p:nvPr/>
        </p:nvSpPr>
        <p:spPr>
          <a:xfrm>
            <a:off x="1295400" y="309590"/>
            <a:ext cx="10420096" cy="61747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1430"/>
              </a:lnSpc>
              <a:spcBef>
                <a:spcPts val="254"/>
              </a:spcBef>
            </a:pPr>
            <a:r>
              <a:rPr lang="en-US" b="1" spc="-20" dirty="0">
                <a:latin typeface="Helvetica" pitchFamily="2" charset="0"/>
                <a:cs typeface="Arial"/>
              </a:rPr>
              <a:t>Have </a:t>
            </a:r>
            <a:r>
              <a:rPr lang="en-US" b="1" spc="-10" dirty="0">
                <a:latin typeface="Helvetica" pitchFamily="2" charset="0"/>
                <a:cs typeface="Arial"/>
              </a:rPr>
              <a:t>you </a:t>
            </a:r>
            <a:r>
              <a:rPr lang="en-US" b="1" dirty="0">
                <a:latin typeface="Helvetica" pitchFamily="2" charset="0"/>
                <a:cs typeface="Arial"/>
              </a:rPr>
              <a:t>had to </a:t>
            </a:r>
            <a:r>
              <a:rPr lang="en-US" b="1" spc="-5" dirty="0">
                <a:latin typeface="Helvetica" pitchFamily="2" charset="0"/>
                <a:cs typeface="Arial"/>
              </a:rPr>
              <a:t>borrow </a:t>
            </a:r>
            <a:r>
              <a:rPr lang="en-US" b="1" spc="-10" dirty="0">
                <a:latin typeface="Helvetica" pitchFamily="2" charset="0"/>
                <a:cs typeface="Arial"/>
              </a:rPr>
              <a:t>money </a:t>
            </a:r>
            <a:r>
              <a:rPr lang="en-US" b="1" dirty="0">
                <a:latin typeface="Helvetica" pitchFamily="2" charset="0"/>
                <a:cs typeface="Arial"/>
              </a:rPr>
              <a:t>or </a:t>
            </a:r>
            <a:r>
              <a:rPr lang="en-US" b="1" spc="-5" dirty="0">
                <a:latin typeface="Helvetica" pitchFamily="2" charset="0"/>
                <a:cs typeface="Arial"/>
              </a:rPr>
              <a:t>receive </a:t>
            </a:r>
            <a:r>
              <a:rPr lang="en-US" b="1" dirty="0">
                <a:latin typeface="Helvetica" pitchFamily="2" charset="0"/>
                <a:cs typeface="Arial"/>
              </a:rPr>
              <a:t>other</a:t>
            </a:r>
            <a:r>
              <a:rPr lang="en-US" b="1" spc="-5" dirty="0">
                <a:latin typeface="Helvetica" pitchFamily="2" charset="0"/>
                <a:cs typeface="Arial"/>
              </a:rPr>
              <a:t> </a:t>
            </a:r>
            <a:r>
              <a:rPr lang="en-US" b="1" dirty="0">
                <a:latin typeface="Helvetica" pitchFamily="2" charset="0"/>
                <a:cs typeface="Arial"/>
              </a:rPr>
              <a:t>assistance in addition to </a:t>
            </a:r>
            <a:r>
              <a:rPr lang="en-US" b="1" spc="-10" dirty="0">
                <a:latin typeface="Helvetica" pitchFamily="2" charset="0"/>
                <a:cs typeface="Arial"/>
              </a:rPr>
              <a:t>your </a:t>
            </a:r>
            <a:r>
              <a:rPr lang="en-US" b="1" dirty="0">
                <a:latin typeface="Helvetica" pitchFamily="2" charset="0"/>
                <a:cs typeface="Arial"/>
              </a:rPr>
              <a:t>stipend during </a:t>
            </a:r>
            <a:r>
              <a:rPr lang="en-US" b="1" spc="-10" dirty="0">
                <a:latin typeface="Helvetica" pitchFamily="2" charset="0"/>
                <a:cs typeface="Arial"/>
              </a:rPr>
              <a:t>your</a:t>
            </a:r>
            <a:r>
              <a:rPr lang="en-US" b="1" spc="-15" dirty="0">
                <a:latin typeface="Helvetica" pitchFamily="2" charset="0"/>
                <a:cs typeface="Arial"/>
              </a:rPr>
              <a:t> </a:t>
            </a:r>
            <a:r>
              <a:rPr lang="en-US" b="1" dirty="0">
                <a:latin typeface="Helvetica" pitchFamily="2" charset="0"/>
                <a:cs typeface="Arial"/>
              </a:rPr>
              <a:t>time as a </a:t>
            </a:r>
            <a:r>
              <a:rPr lang="en-US" b="1" spc="-5" dirty="0">
                <a:latin typeface="Helvetica" pitchFamily="2" charset="0"/>
                <a:cs typeface="Arial"/>
              </a:rPr>
              <a:t>graduate </a:t>
            </a:r>
            <a:r>
              <a:rPr lang="en-US" b="1" dirty="0">
                <a:latin typeface="Helvetica" pitchFamily="2" charset="0"/>
                <a:cs typeface="Arial"/>
              </a:rPr>
              <a:t>student in this</a:t>
            </a:r>
            <a:r>
              <a:rPr lang="en-US" b="1" spc="-20" dirty="0">
                <a:latin typeface="Helvetica" pitchFamily="2" charset="0"/>
                <a:cs typeface="Arial"/>
              </a:rPr>
              <a:t> </a:t>
            </a:r>
            <a:r>
              <a:rPr lang="en-US" b="1" dirty="0">
                <a:latin typeface="Helvetica" pitchFamily="2" charset="0"/>
                <a:cs typeface="Arial"/>
              </a:rPr>
              <a:t>department?</a:t>
            </a:r>
          </a:p>
          <a:p>
            <a:pPr marL="12700" marR="5080" algn="ctr">
              <a:lnSpc>
                <a:spcPts val="1430"/>
              </a:lnSpc>
              <a:spcBef>
                <a:spcPts val="254"/>
              </a:spcBef>
            </a:pPr>
            <a:endParaRPr b="1" dirty="0">
              <a:latin typeface="Helvetica" pitchFamily="2" charset="0"/>
              <a:cs typeface="Arial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6E11F1E-BA2D-1349-B21A-0B3955C85987}"/>
              </a:ext>
            </a:extLst>
          </p:cNvPr>
          <p:cNvSpPr/>
          <p:nvPr/>
        </p:nvSpPr>
        <p:spPr>
          <a:xfrm>
            <a:off x="6590920" y="762000"/>
            <a:ext cx="593985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“I think that the grad stipend is enough to live comfortably in Tucson if you are a single person or you're </a:t>
            </a:r>
            <a:r>
              <a:rPr lang="en-US" sz="1600" b="1" dirty="0">
                <a:latin typeface="Helvetica" pitchFamily="2" charset="0"/>
              </a:rPr>
              <a:t>not responsible for helping to send money to family </a:t>
            </a:r>
            <a:r>
              <a:rPr lang="en-US" sz="1600" dirty="0">
                <a:latin typeface="Helvetica" pitchFamily="2" charset="0"/>
              </a:rPr>
              <a:t>etc.”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“It is </a:t>
            </a:r>
            <a:r>
              <a:rPr lang="en-US" sz="1600" b="1" dirty="0">
                <a:latin typeface="Helvetica" pitchFamily="2" charset="0"/>
              </a:rPr>
              <a:t>almost impossible to have a family</a:t>
            </a:r>
            <a:r>
              <a:rPr lang="en-US" sz="1600" dirty="0">
                <a:latin typeface="Helvetica" pitchFamily="2" charset="0"/>
              </a:rPr>
              <a:t>. I rely heavily on my parents and partner.”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“The </a:t>
            </a:r>
            <a:r>
              <a:rPr lang="en-US" sz="1600" b="1" dirty="0">
                <a:latin typeface="Helvetica" pitchFamily="2" charset="0"/>
              </a:rPr>
              <a:t>lack of guaranteed summer </a:t>
            </a:r>
            <a:r>
              <a:rPr lang="en-US" sz="1600" dirty="0">
                <a:latin typeface="Helvetica" pitchFamily="2" charset="0"/>
              </a:rPr>
              <a:t>funding is particularly stressful and the basis for determining who gets a summer teaching position is unclear.”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“The stipend is adequate for frugal living, although it </a:t>
            </a:r>
            <a:r>
              <a:rPr lang="en-US" sz="1600" b="1" dirty="0">
                <a:latin typeface="Helvetica" pitchFamily="2" charset="0"/>
              </a:rPr>
              <a:t>is difficult to afford conferences and professional development opportunities like workshops</a:t>
            </a:r>
            <a:r>
              <a:rPr lang="en-US" sz="1600" dirty="0">
                <a:latin typeface="Helvetica" pitchFamily="2" charset="0"/>
              </a:rPr>
              <a:t> even with GPSC and department funding.”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“I find myself </a:t>
            </a:r>
            <a:r>
              <a:rPr lang="en-US" sz="1600" b="1" dirty="0">
                <a:latin typeface="Helvetica" pitchFamily="2" charset="0"/>
              </a:rPr>
              <a:t>working as hard as if I had a full time job</a:t>
            </a:r>
            <a:r>
              <a:rPr lang="en-US" sz="1600" dirty="0">
                <a:latin typeface="Helvetica" pitchFamily="2" charset="0"/>
              </a:rPr>
              <a:t>, but not being appropriately compensated for a full time job.” 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“…the </a:t>
            </a:r>
            <a:r>
              <a:rPr lang="en-US" sz="1600" b="1" dirty="0">
                <a:latin typeface="Helvetica" pitchFamily="2" charset="0"/>
              </a:rPr>
              <a:t>department appears to be receiving a healthy injection of grant funds</a:t>
            </a:r>
            <a:r>
              <a:rPr lang="en-US" sz="1600" dirty="0">
                <a:latin typeface="Helvetica" pitchFamily="2" charset="0"/>
              </a:rPr>
              <a:t>. Yet, Psychology is very close to or at the </a:t>
            </a:r>
            <a:r>
              <a:rPr lang="en-US" sz="1600" b="1" dirty="0">
                <a:latin typeface="Helvetica" pitchFamily="2" charset="0"/>
              </a:rPr>
              <a:t>bottom of the stipend rankings in the </a:t>
            </a:r>
            <a:r>
              <a:rPr lang="en-US" sz="1600" b="1" dirty="0" err="1">
                <a:latin typeface="Helvetica" pitchFamily="2" charset="0"/>
              </a:rPr>
              <a:t>CoS</a:t>
            </a:r>
            <a:r>
              <a:rPr lang="en-US" sz="1600" dirty="0" err="1">
                <a:latin typeface="Helvetica" pitchFamily="2" charset="0"/>
              </a:rPr>
              <a:t>.</a:t>
            </a:r>
            <a:r>
              <a:rPr lang="en-US" sz="1600" dirty="0">
                <a:latin typeface="Helvetica" pitchFamily="2" charset="0"/>
              </a:rPr>
              <a:t>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“I supplement my monthly pay with </a:t>
            </a:r>
            <a:r>
              <a:rPr lang="en-US" sz="1600" b="1" dirty="0">
                <a:latin typeface="Helvetica" pitchFamily="2" charset="0"/>
              </a:rPr>
              <a:t>$400 in borrowed money</a:t>
            </a:r>
            <a:r>
              <a:rPr lang="en-US" sz="1600" dirty="0">
                <a:latin typeface="Helvetica" pitchFamily="2" charset="0"/>
              </a:rPr>
              <a:t>.”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“Raise the graduate student stipend to better support students </a:t>
            </a:r>
            <a:r>
              <a:rPr lang="en-US" sz="1600" b="1" dirty="0">
                <a:latin typeface="Helvetica" pitchFamily="2" charset="0"/>
              </a:rPr>
              <a:t>without generational wealth</a:t>
            </a:r>
            <a:r>
              <a:rPr lang="en-US" sz="1600" dirty="0">
                <a:latin typeface="Helvetica" pitchFamily="2" charset="0"/>
              </a:rPr>
              <a:t>.”</a:t>
            </a:r>
          </a:p>
        </p:txBody>
      </p:sp>
      <p:sp>
        <p:nvSpPr>
          <p:cNvPr id="155" name="object 151">
            <a:extLst>
              <a:ext uri="{FF2B5EF4-FFF2-40B4-BE49-F238E27FC236}">
                <a16:creationId xmlns:a16="http://schemas.microsoft.com/office/drawing/2014/main" id="{1BA6CC28-E021-4F82-AB7C-AB551CC80A70}"/>
              </a:ext>
            </a:extLst>
          </p:cNvPr>
          <p:cNvSpPr/>
          <p:nvPr/>
        </p:nvSpPr>
        <p:spPr>
          <a:xfrm>
            <a:off x="694765" y="7091772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2">
            <a:extLst>
              <a:ext uri="{FF2B5EF4-FFF2-40B4-BE49-F238E27FC236}">
                <a16:creationId xmlns:a16="http://schemas.microsoft.com/office/drawing/2014/main" id="{1CA19EA8-AFE5-40F6-84C9-93D003EEF028}"/>
              </a:ext>
            </a:extLst>
          </p:cNvPr>
          <p:cNvSpPr/>
          <p:nvPr/>
        </p:nvSpPr>
        <p:spPr>
          <a:xfrm>
            <a:off x="6020129" y="678176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3">
            <a:extLst>
              <a:ext uri="{FF2B5EF4-FFF2-40B4-BE49-F238E27FC236}">
                <a16:creationId xmlns:a16="http://schemas.microsoft.com/office/drawing/2014/main" id="{16FD7562-806A-4A54-AB27-4EDE85F6C6E1}"/>
              </a:ext>
            </a:extLst>
          </p:cNvPr>
          <p:cNvSpPr/>
          <p:nvPr/>
        </p:nvSpPr>
        <p:spPr>
          <a:xfrm>
            <a:off x="3422344" y="6781764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4">
            <a:extLst>
              <a:ext uri="{FF2B5EF4-FFF2-40B4-BE49-F238E27FC236}">
                <a16:creationId xmlns:a16="http://schemas.microsoft.com/office/drawing/2014/main" id="{AF0366E2-0898-4E52-BB51-6D433DA71C4F}"/>
              </a:ext>
            </a:extLst>
          </p:cNvPr>
          <p:cNvSpPr/>
          <p:nvPr/>
        </p:nvSpPr>
        <p:spPr>
          <a:xfrm>
            <a:off x="694765" y="678176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5">
            <a:extLst>
              <a:ext uri="{FF2B5EF4-FFF2-40B4-BE49-F238E27FC236}">
                <a16:creationId xmlns:a16="http://schemas.microsoft.com/office/drawing/2014/main" id="{3899F45D-1406-414E-91F2-A20CEE9BAB8E}"/>
              </a:ext>
            </a:extLst>
          </p:cNvPr>
          <p:cNvSpPr/>
          <p:nvPr/>
        </p:nvSpPr>
        <p:spPr>
          <a:xfrm>
            <a:off x="6020129" y="647175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6">
            <a:extLst>
              <a:ext uri="{FF2B5EF4-FFF2-40B4-BE49-F238E27FC236}">
                <a16:creationId xmlns:a16="http://schemas.microsoft.com/office/drawing/2014/main" id="{25DB2D3A-80F0-4504-A0B1-66B5BBB9C4B1}"/>
              </a:ext>
            </a:extLst>
          </p:cNvPr>
          <p:cNvSpPr/>
          <p:nvPr/>
        </p:nvSpPr>
        <p:spPr>
          <a:xfrm>
            <a:off x="3422344" y="6471758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7">
            <a:extLst>
              <a:ext uri="{FF2B5EF4-FFF2-40B4-BE49-F238E27FC236}">
                <a16:creationId xmlns:a16="http://schemas.microsoft.com/office/drawing/2014/main" id="{EF727678-7B93-445E-8CDE-03BF7EA185D6}"/>
              </a:ext>
            </a:extLst>
          </p:cNvPr>
          <p:cNvSpPr/>
          <p:nvPr/>
        </p:nvSpPr>
        <p:spPr>
          <a:xfrm>
            <a:off x="694765" y="647175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58">
            <a:extLst>
              <a:ext uri="{FF2B5EF4-FFF2-40B4-BE49-F238E27FC236}">
                <a16:creationId xmlns:a16="http://schemas.microsoft.com/office/drawing/2014/main" id="{F55DE79E-8640-49A1-BFE3-E1389C936207}"/>
              </a:ext>
            </a:extLst>
          </p:cNvPr>
          <p:cNvSpPr/>
          <p:nvPr/>
        </p:nvSpPr>
        <p:spPr>
          <a:xfrm>
            <a:off x="6020129" y="616175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9">
            <a:extLst>
              <a:ext uri="{FF2B5EF4-FFF2-40B4-BE49-F238E27FC236}">
                <a16:creationId xmlns:a16="http://schemas.microsoft.com/office/drawing/2014/main" id="{B768408A-3162-4F63-8E0E-CE0FA7E75F39}"/>
              </a:ext>
            </a:extLst>
          </p:cNvPr>
          <p:cNvSpPr/>
          <p:nvPr/>
        </p:nvSpPr>
        <p:spPr>
          <a:xfrm>
            <a:off x="3422344" y="6161751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0">
            <a:extLst>
              <a:ext uri="{FF2B5EF4-FFF2-40B4-BE49-F238E27FC236}">
                <a16:creationId xmlns:a16="http://schemas.microsoft.com/office/drawing/2014/main" id="{13BEF612-E9DB-495C-9D91-292719F6620E}"/>
              </a:ext>
            </a:extLst>
          </p:cNvPr>
          <p:cNvSpPr/>
          <p:nvPr/>
        </p:nvSpPr>
        <p:spPr>
          <a:xfrm>
            <a:off x="694765" y="616175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1">
            <a:extLst>
              <a:ext uri="{FF2B5EF4-FFF2-40B4-BE49-F238E27FC236}">
                <a16:creationId xmlns:a16="http://schemas.microsoft.com/office/drawing/2014/main" id="{B410AA9D-2028-4A60-9751-D52157709CE8}"/>
              </a:ext>
            </a:extLst>
          </p:cNvPr>
          <p:cNvSpPr/>
          <p:nvPr/>
        </p:nvSpPr>
        <p:spPr>
          <a:xfrm>
            <a:off x="6020129" y="585174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2">
            <a:extLst>
              <a:ext uri="{FF2B5EF4-FFF2-40B4-BE49-F238E27FC236}">
                <a16:creationId xmlns:a16="http://schemas.microsoft.com/office/drawing/2014/main" id="{32F568B4-244B-428A-953E-25B109CB7D14}"/>
              </a:ext>
            </a:extLst>
          </p:cNvPr>
          <p:cNvSpPr/>
          <p:nvPr/>
        </p:nvSpPr>
        <p:spPr>
          <a:xfrm>
            <a:off x="3422344" y="5851744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3">
            <a:extLst>
              <a:ext uri="{FF2B5EF4-FFF2-40B4-BE49-F238E27FC236}">
                <a16:creationId xmlns:a16="http://schemas.microsoft.com/office/drawing/2014/main" id="{9D67F342-7BE3-4278-B6D5-078666C37A82}"/>
              </a:ext>
            </a:extLst>
          </p:cNvPr>
          <p:cNvSpPr/>
          <p:nvPr/>
        </p:nvSpPr>
        <p:spPr>
          <a:xfrm>
            <a:off x="694765" y="585174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4">
            <a:extLst>
              <a:ext uri="{FF2B5EF4-FFF2-40B4-BE49-F238E27FC236}">
                <a16:creationId xmlns:a16="http://schemas.microsoft.com/office/drawing/2014/main" id="{8E15FFB9-E3BB-4D9C-AD8F-59377A92C9A9}"/>
              </a:ext>
            </a:extLst>
          </p:cNvPr>
          <p:cNvSpPr/>
          <p:nvPr/>
        </p:nvSpPr>
        <p:spPr>
          <a:xfrm>
            <a:off x="6020129" y="5541736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5">
            <a:extLst>
              <a:ext uri="{FF2B5EF4-FFF2-40B4-BE49-F238E27FC236}">
                <a16:creationId xmlns:a16="http://schemas.microsoft.com/office/drawing/2014/main" id="{FC4A7ADB-1C88-4C25-9246-86F5C4DF8DBA}"/>
              </a:ext>
            </a:extLst>
          </p:cNvPr>
          <p:cNvSpPr/>
          <p:nvPr/>
        </p:nvSpPr>
        <p:spPr>
          <a:xfrm>
            <a:off x="3422344" y="5541736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6">
            <a:extLst>
              <a:ext uri="{FF2B5EF4-FFF2-40B4-BE49-F238E27FC236}">
                <a16:creationId xmlns:a16="http://schemas.microsoft.com/office/drawing/2014/main" id="{8026800D-7F46-42FC-B0AD-5159EEE754BC}"/>
              </a:ext>
            </a:extLst>
          </p:cNvPr>
          <p:cNvSpPr/>
          <p:nvPr/>
        </p:nvSpPr>
        <p:spPr>
          <a:xfrm>
            <a:off x="694765" y="5541736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7">
            <a:extLst>
              <a:ext uri="{FF2B5EF4-FFF2-40B4-BE49-F238E27FC236}">
                <a16:creationId xmlns:a16="http://schemas.microsoft.com/office/drawing/2014/main" id="{01BBEE65-33E6-45C7-BDB3-2D45095C0B19}"/>
              </a:ext>
            </a:extLst>
          </p:cNvPr>
          <p:cNvSpPr/>
          <p:nvPr/>
        </p:nvSpPr>
        <p:spPr>
          <a:xfrm>
            <a:off x="6020129" y="523172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8">
            <a:extLst>
              <a:ext uri="{FF2B5EF4-FFF2-40B4-BE49-F238E27FC236}">
                <a16:creationId xmlns:a16="http://schemas.microsoft.com/office/drawing/2014/main" id="{D2C29156-AA55-4C82-B1D6-1E5760445A75}"/>
              </a:ext>
            </a:extLst>
          </p:cNvPr>
          <p:cNvSpPr/>
          <p:nvPr/>
        </p:nvSpPr>
        <p:spPr>
          <a:xfrm>
            <a:off x="3422344" y="5231729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9">
            <a:extLst>
              <a:ext uri="{FF2B5EF4-FFF2-40B4-BE49-F238E27FC236}">
                <a16:creationId xmlns:a16="http://schemas.microsoft.com/office/drawing/2014/main" id="{92F18EDD-23B8-428F-A6FB-EB87E44AD5A7}"/>
              </a:ext>
            </a:extLst>
          </p:cNvPr>
          <p:cNvSpPr/>
          <p:nvPr/>
        </p:nvSpPr>
        <p:spPr>
          <a:xfrm>
            <a:off x="694765" y="523172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0">
            <a:extLst>
              <a:ext uri="{FF2B5EF4-FFF2-40B4-BE49-F238E27FC236}">
                <a16:creationId xmlns:a16="http://schemas.microsoft.com/office/drawing/2014/main" id="{F2B45334-B7DC-4D09-B22D-EBD911A841BC}"/>
              </a:ext>
            </a:extLst>
          </p:cNvPr>
          <p:cNvSpPr/>
          <p:nvPr/>
        </p:nvSpPr>
        <p:spPr>
          <a:xfrm>
            <a:off x="6020129" y="492172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1">
            <a:extLst>
              <a:ext uri="{FF2B5EF4-FFF2-40B4-BE49-F238E27FC236}">
                <a16:creationId xmlns:a16="http://schemas.microsoft.com/office/drawing/2014/main" id="{883BBA2F-E408-4476-90B5-25CFD01FD6F6}"/>
              </a:ext>
            </a:extLst>
          </p:cNvPr>
          <p:cNvSpPr/>
          <p:nvPr/>
        </p:nvSpPr>
        <p:spPr>
          <a:xfrm>
            <a:off x="3422344" y="492172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2">
            <a:extLst>
              <a:ext uri="{FF2B5EF4-FFF2-40B4-BE49-F238E27FC236}">
                <a16:creationId xmlns:a16="http://schemas.microsoft.com/office/drawing/2014/main" id="{A8C8BB40-1564-4DAD-BD6E-A9317A2C0A94}"/>
              </a:ext>
            </a:extLst>
          </p:cNvPr>
          <p:cNvSpPr/>
          <p:nvPr/>
        </p:nvSpPr>
        <p:spPr>
          <a:xfrm>
            <a:off x="694765" y="492172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3">
            <a:extLst>
              <a:ext uri="{FF2B5EF4-FFF2-40B4-BE49-F238E27FC236}">
                <a16:creationId xmlns:a16="http://schemas.microsoft.com/office/drawing/2014/main" id="{1E4A2852-64F3-4A39-A996-F19B1E321DE5}"/>
              </a:ext>
            </a:extLst>
          </p:cNvPr>
          <p:cNvSpPr/>
          <p:nvPr/>
        </p:nvSpPr>
        <p:spPr>
          <a:xfrm>
            <a:off x="6020129" y="461171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4">
            <a:extLst>
              <a:ext uri="{FF2B5EF4-FFF2-40B4-BE49-F238E27FC236}">
                <a16:creationId xmlns:a16="http://schemas.microsoft.com/office/drawing/2014/main" id="{FAA48BE3-8515-48E8-A28A-B441ABAC95B9}"/>
              </a:ext>
            </a:extLst>
          </p:cNvPr>
          <p:cNvSpPr/>
          <p:nvPr/>
        </p:nvSpPr>
        <p:spPr>
          <a:xfrm>
            <a:off x="3422344" y="4611715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5">
            <a:extLst>
              <a:ext uri="{FF2B5EF4-FFF2-40B4-BE49-F238E27FC236}">
                <a16:creationId xmlns:a16="http://schemas.microsoft.com/office/drawing/2014/main" id="{B8D9714A-AB44-4D37-82C9-0EE7E3EC4C38}"/>
              </a:ext>
            </a:extLst>
          </p:cNvPr>
          <p:cNvSpPr/>
          <p:nvPr/>
        </p:nvSpPr>
        <p:spPr>
          <a:xfrm>
            <a:off x="694765" y="461171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6">
            <a:extLst>
              <a:ext uri="{FF2B5EF4-FFF2-40B4-BE49-F238E27FC236}">
                <a16:creationId xmlns:a16="http://schemas.microsoft.com/office/drawing/2014/main" id="{4C621F89-D215-4062-A3D6-DAE5587EF1FF}"/>
              </a:ext>
            </a:extLst>
          </p:cNvPr>
          <p:cNvSpPr/>
          <p:nvPr/>
        </p:nvSpPr>
        <p:spPr>
          <a:xfrm>
            <a:off x="6020129" y="430170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7">
            <a:extLst>
              <a:ext uri="{FF2B5EF4-FFF2-40B4-BE49-F238E27FC236}">
                <a16:creationId xmlns:a16="http://schemas.microsoft.com/office/drawing/2014/main" id="{340943BC-B98B-4417-9B74-4F1B3B1DB511}"/>
              </a:ext>
            </a:extLst>
          </p:cNvPr>
          <p:cNvSpPr/>
          <p:nvPr/>
        </p:nvSpPr>
        <p:spPr>
          <a:xfrm>
            <a:off x="3422344" y="4301709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78">
            <a:extLst>
              <a:ext uri="{FF2B5EF4-FFF2-40B4-BE49-F238E27FC236}">
                <a16:creationId xmlns:a16="http://schemas.microsoft.com/office/drawing/2014/main" id="{80C69975-A514-4D6E-B847-E848F3D9AB21}"/>
              </a:ext>
            </a:extLst>
          </p:cNvPr>
          <p:cNvSpPr/>
          <p:nvPr/>
        </p:nvSpPr>
        <p:spPr>
          <a:xfrm>
            <a:off x="694765" y="430170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9">
            <a:extLst>
              <a:ext uri="{FF2B5EF4-FFF2-40B4-BE49-F238E27FC236}">
                <a16:creationId xmlns:a16="http://schemas.microsoft.com/office/drawing/2014/main" id="{FC3E7B12-DD8C-45A3-8460-81BC8A3FA9BF}"/>
              </a:ext>
            </a:extLst>
          </p:cNvPr>
          <p:cNvSpPr/>
          <p:nvPr/>
        </p:nvSpPr>
        <p:spPr>
          <a:xfrm>
            <a:off x="6020129" y="399170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0">
            <a:extLst>
              <a:ext uri="{FF2B5EF4-FFF2-40B4-BE49-F238E27FC236}">
                <a16:creationId xmlns:a16="http://schemas.microsoft.com/office/drawing/2014/main" id="{C080CD67-4F09-423E-BD72-AAD8668BFF69}"/>
              </a:ext>
            </a:extLst>
          </p:cNvPr>
          <p:cNvSpPr/>
          <p:nvPr/>
        </p:nvSpPr>
        <p:spPr>
          <a:xfrm>
            <a:off x="3422344" y="399170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1">
            <a:extLst>
              <a:ext uri="{FF2B5EF4-FFF2-40B4-BE49-F238E27FC236}">
                <a16:creationId xmlns:a16="http://schemas.microsoft.com/office/drawing/2014/main" id="{808F43D8-AB55-4FCB-BA28-2B5A8C9EAFE0}"/>
              </a:ext>
            </a:extLst>
          </p:cNvPr>
          <p:cNvSpPr/>
          <p:nvPr/>
        </p:nvSpPr>
        <p:spPr>
          <a:xfrm>
            <a:off x="694765" y="399170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2">
            <a:extLst>
              <a:ext uri="{FF2B5EF4-FFF2-40B4-BE49-F238E27FC236}">
                <a16:creationId xmlns:a16="http://schemas.microsoft.com/office/drawing/2014/main" id="{0274A83F-537F-4F9F-89C9-CB143A4C52CB}"/>
              </a:ext>
            </a:extLst>
          </p:cNvPr>
          <p:cNvSpPr/>
          <p:nvPr/>
        </p:nvSpPr>
        <p:spPr>
          <a:xfrm>
            <a:off x="3422344" y="3681695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3">
            <a:extLst>
              <a:ext uri="{FF2B5EF4-FFF2-40B4-BE49-F238E27FC236}">
                <a16:creationId xmlns:a16="http://schemas.microsoft.com/office/drawing/2014/main" id="{A4954B92-623F-4049-B386-D89B6B93CD4C}"/>
              </a:ext>
            </a:extLst>
          </p:cNvPr>
          <p:cNvSpPr/>
          <p:nvPr/>
        </p:nvSpPr>
        <p:spPr>
          <a:xfrm>
            <a:off x="694765" y="368169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4">
            <a:extLst>
              <a:ext uri="{FF2B5EF4-FFF2-40B4-BE49-F238E27FC236}">
                <a16:creationId xmlns:a16="http://schemas.microsoft.com/office/drawing/2014/main" id="{3565E8B6-06D4-48CE-8A81-8D8493D318C2}"/>
              </a:ext>
            </a:extLst>
          </p:cNvPr>
          <p:cNvSpPr/>
          <p:nvPr/>
        </p:nvSpPr>
        <p:spPr>
          <a:xfrm>
            <a:off x="3422344" y="3371688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5">
            <a:extLst>
              <a:ext uri="{FF2B5EF4-FFF2-40B4-BE49-F238E27FC236}">
                <a16:creationId xmlns:a16="http://schemas.microsoft.com/office/drawing/2014/main" id="{50BA5F77-3176-42A0-8B88-0F4FD7DA6962}"/>
              </a:ext>
            </a:extLst>
          </p:cNvPr>
          <p:cNvSpPr/>
          <p:nvPr/>
        </p:nvSpPr>
        <p:spPr>
          <a:xfrm>
            <a:off x="694765" y="337168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6">
            <a:extLst>
              <a:ext uri="{FF2B5EF4-FFF2-40B4-BE49-F238E27FC236}">
                <a16:creationId xmlns:a16="http://schemas.microsoft.com/office/drawing/2014/main" id="{0962CC35-D629-4323-AA94-F2E0BFCE8764}"/>
              </a:ext>
            </a:extLst>
          </p:cNvPr>
          <p:cNvSpPr/>
          <p:nvPr/>
        </p:nvSpPr>
        <p:spPr>
          <a:xfrm>
            <a:off x="3422344" y="3061680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7">
            <a:extLst>
              <a:ext uri="{FF2B5EF4-FFF2-40B4-BE49-F238E27FC236}">
                <a16:creationId xmlns:a16="http://schemas.microsoft.com/office/drawing/2014/main" id="{F8CDFE6C-2651-4161-AA9B-784128CE73BD}"/>
              </a:ext>
            </a:extLst>
          </p:cNvPr>
          <p:cNvSpPr/>
          <p:nvPr/>
        </p:nvSpPr>
        <p:spPr>
          <a:xfrm>
            <a:off x="694765" y="306168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88">
            <a:extLst>
              <a:ext uri="{FF2B5EF4-FFF2-40B4-BE49-F238E27FC236}">
                <a16:creationId xmlns:a16="http://schemas.microsoft.com/office/drawing/2014/main" id="{25E39B7E-7FD5-40A3-AE81-DCF36774143E}"/>
              </a:ext>
            </a:extLst>
          </p:cNvPr>
          <p:cNvSpPr/>
          <p:nvPr/>
        </p:nvSpPr>
        <p:spPr>
          <a:xfrm>
            <a:off x="3422344" y="2751673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89">
            <a:extLst>
              <a:ext uri="{FF2B5EF4-FFF2-40B4-BE49-F238E27FC236}">
                <a16:creationId xmlns:a16="http://schemas.microsoft.com/office/drawing/2014/main" id="{701AAE65-26F9-4162-8392-47566D5A045D}"/>
              </a:ext>
            </a:extLst>
          </p:cNvPr>
          <p:cNvSpPr/>
          <p:nvPr/>
        </p:nvSpPr>
        <p:spPr>
          <a:xfrm>
            <a:off x="694765" y="2751673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0">
            <a:extLst>
              <a:ext uri="{FF2B5EF4-FFF2-40B4-BE49-F238E27FC236}">
                <a16:creationId xmlns:a16="http://schemas.microsoft.com/office/drawing/2014/main" id="{8DF79E20-0031-4AF9-89C9-4CF04746BA25}"/>
              </a:ext>
            </a:extLst>
          </p:cNvPr>
          <p:cNvSpPr/>
          <p:nvPr/>
        </p:nvSpPr>
        <p:spPr>
          <a:xfrm>
            <a:off x="3422344" y="2441539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1">
            <a:extLst>
              <a:ext uri="{FF2B5EF4-FFF2-40B4-BE49-F238E27FC236}">
                <a16:creationId xmlns:a16="http://schemas.microsoft.com/office/drawing/2014/main" id="{F325F150-BB8E-4470-B18F-2ED069927818}"/>
              </a:ext>
            </a:extLst>
          </p:cNvPr>
          <p:cNvSpPr/>
          <p:nvPr/>
        </p:nvSpPr>
        <p:spPr>
          <a:xfrm>
            <a:off x="694765" y="244153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2">
            <a:extLst>
              <a:ext uri="{FF2B5EF4-FFF2-40B4-BE49-F238E27FC236}">
                <a16:creationId xmlns:a16="http://schemas.microsoft.com/office/drawing/2014/main" id="{3A1C10DA-6607-4BCD-A65A-C749B7CA27DD}"/>
              </a:ext>
            </a:extLst>
          </p:cNvPr>
          <p:cNvSpPr/>
          <p:nvPr/>
        </p:nvSpPr>
        <p:spPr>
          <a:xfrm>
            <a:off x="3422344" y="2131533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3">
            <a:extLst>
              <a:ext uri="{FF2B5EF4-FFF2-40B4-BE49-F238E27FC236}">
                <a16:creationId xmlns:a16="http://schemas.microsoft.com/office/drawing/2014/main" id="{5E476316-A60C-4366-A310-41D9A4605D18}"/>
              </a:ext>
            </a:extLst>
          </p:cNvPr>
          <p:cNvSpPr/>
          <p:nvPr/>
        </p:nvSpPr>
        <p:spPr>
          <a:xfrm>
            <a:off x="694765" y="2131533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4">
            <a:extLst>
              <a:ext uri="{FF2B5EF4-FFF2-40B4-BE49-F238E27FC236}">
                <a16:creationId xmlns:a16="http://schemas.microsoft.com/office/drawing/2014/main" id="{E644433E-AEDC-4B3D-98E2-744496F6EF97}"/>
              </a:ext>
            </a:extLst>
          </p:cNvPr>
          <p:cNvSpPr/>
          <p:nvPr/>
        </p:nvSpPr>
        <p:spPr>
          <a:xfrm>
            <a:off x="3422344" y="1821526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5">
            <a:extLst>
              <a:ext uri="{FF2B5EF4-FFF2-40B4-BE49-F238E27FC236}">
                <a16:creationId xmlns:a16="http://schemas.microsoft.com/office/drawing/2014/main" id="{8501CA8A-F88F-400A-98A7-129B08483739}"/>
              </a:ext>
            </a:extLst>
          </p:cNvPr>
          <p:cNvSpPr/>
          <p:nvPr/>
        </p:nvSpPr>
        <p:spPr>
          <a:xfrm>
            <a:off x="694765" y="1821526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6">
            <a:extLst>
              <a:ext uri="{FF2B5EF4-FFF2-40B4-BE49-F238E27FC236}">
                <a16:creationId xmlns:a16="http://schemas.microsoft.com/office/drawing/2014/main" id="{197974DA-4234-4C4D-8925-F3784E6E9628}"/>
              </a:ext>
            </a:extLst>
          </p:cNvPr>
          <p:cNvSpPr/>
          <p:nvPr/>
        </p:nvSpPr>
        <p:spPr>
          <a:xfrm>
            <a:off x="3422344" y="1511519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7">
            <a:extLst>
              <a:ext uri="{FF2B5EF4-FFF2-40B4-BE49-F238E27FC236}">
                <a16:creationId xmlns:a16="http://schemas.microsoft.com/office/drawing/2014/main" id="{6C8BAEA8-E620-456A-A27C-FF83DCDBA2A3}"/>
              </a:ext>
            </a:extLst>
          </p:cNvPr>
          <p:cNvSpPr/>
          <p:nvPr/>
        </p:nvSpPr>
        <p:spPr>
          <a:xfrm>
            <a:off x="694765" y="151151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98">
            <a:extLst>
              <a:ext uri="{FF2B5EF4-FFF2-40B4-BE49-F238E27FC236}">
                <a16:creationId xmlns:a16="http://schemas.microsoft.com/office/drawing/2014/main" id="{BAD4D9F9-B670-4AD0-BE77-1A7E757F9575}"/>
              </a:ext>
            </a:extLst>
          </p:cNvPr>
          <p:cNvSpPr/>
          <p:nvPr/>
        </p:nvSpPr>
        <p:spPr>
          <a:xfrm>
            <a:off x="3422344" y="1201511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9">
            <a:extLst>
              <a:ext uri="{FF2B5EF4-FFF2-40B4-BE49-F238E27FC236}">
                <a16:creationId xmlns:a16="http://schemas.microsoft.com/office/drawing/2014/main" id="{BA1A7E26-62BA-4FAF-9825-EF25C02736BC}"/>
              </a:ext>
            </a:extLst>
          </p:cNvPr>
          <p:cNvSpPr/>
          <p:nvPr/>
        </p:nvSpPr>
        <p:spPr>
          <a:xfrm>
            <a:off x="694765" y="120151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673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0">
            <a:extLst>
              <a:ext uri="{FF2B5EF4-FFF2-40B4-BE49-F238E27FC236}">
                <a16:creationId xmlns:a16="http://schemas.microsoft.com/office/drawing/2014/main" id="{E429A6C0-D312-4F38-9346-D5CACEF6E345}"/>
              </a:ext>
            </a:extLst>
          </p:cNvPr>
          <p:cNvSpPr/>
          <p:nvPr/>
        </p:nvSpPr>
        <p:spPr>
          <a:xfrm>
            <a:off x="694765" y="891505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731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1">
            <a:extLst>
              <a:ext uri="{FF2B5EF4-FFF2-40B4-BE49-F238E27FC236}">
                <a16:creationId xmlns:a16="http://schemas.microsoft.com/office/drawing/2014/main" id="{C9065938-2E1B-43AD-8FC2-A983AEA9020F}"/>
              </a:ext>
            </a:extLst>
          </p:cNvPr>
          <p:cNvSpPr/>
          <p:nvPr/>
        </p:nvSpPr>
        <p:spPr>
          <a:xfrm>
            <a:off x="694765" y="6936704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2">
            <a:extLst>
              <a:ext uri="{FF2B5EF4-FFF2-40B4-BE49-F238E27FC236}">
                <a16:creationId xmlns:a16="http://schemas.microsoft.com/office/drawing/2014/main" id="{DAE0A67F-6CA0-4C18-BBD8-34B9DA65C32B}"/>
              </a:ext>
            </a:extLst>
          </p:cNvPr>
          <p:cNvSpPr/>
          <p:nvPr/>
        </p:nvSpPr>
        <p:spPr>
          <a:xfrm>
            <a:off x="6020129" y="662669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3">
            <a:extLst>
              <a:ext uri="{FF2B5EF4-FFF2-40B4-BE49-F238E27FC236}">
                <a16:creationId xmlns:a16="http://schemas.microsoft.com/office/drawing/2014/main" id="{9A60E5CA-E8F0-4673-91AE-BDFA4F5F00B4}"/>
              </a:ext>
            </a:extLst>
          </p:cNvPr>
          <p:cNvSpPr/>
          <p:nvPr/>
        </p:nvSpPr>
        <p:spPr>
          <a:xfrm>
            <a:off x="3422344" y="6626698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4">
            <a:extLst>
              <a:ext uri="{FF2B5EF4-FFF2-40B4-BE49-F238E27FC236}">
                <a16:creationId xmlns:a16="http://schemas.microsoft.com/office/drawing/2014/main" id="{12BFE1E2-2760-42D0-8D91-1213A7304525}"/>
              </a:ext>
            </a:extLst>
          </p:cNvPr>
          <p:cNvSpPr/>
          <p:nvPr/>
        </p:nvSpPr>
        <p:spPr>
          <a:xfrm>
            <a:off x="694765" y="662669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5">
            <a:extLst>
              <a:ext uri="{FF2B5EF4-FFF2-40B4-BE49-F238E27FC236}">
                <a16:creationId xmlns:a16="http://schemas.microsoft.com/office/drawing/2014/main" id="{7F802D80-522D-48F3-A89E-A88570E29836}"/>
              </a:ext>
            </a:extLst>
          </p:cNvPr>
          <p:cNvSpPr/>
          <p:nvPr/>
        </p:nvSpPr>
        <p:spPr>
          <a:xfrm>
            <a:off x="6020129" y="631669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6">
            <a:extLst>
              <a:ext uri="{FF2B5EF4-FFF2-40B4-BE49-F238E27FC236}">
                <a16:creationId xmlns:a16="http://schemas.microsoft.com/office/drawing/2014/main" id="{D8E9984C-586B-424F-9A2E-1CC68FE71A72}"/>
              </a:ext>
            </a:extLst>
          </p:cNvPr>
          <p:cNvSpPr/>
          <p:nvPr/>
        </p:nvSpPr>
        <p:spPr>
          <a:xfrm>
            <a:off x="3422344" y="631669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7">
            <a:extLst>
              <a:ext uri="{FF2B5EF4-FFF2-40B4-BE49-F238E27FC236}">
                <a16:creationId xmlns:a16="http://schemas.microsoft.com/office/drawing/2014/main" id="{22D72A29-8907-4EDB-81CC-608F49AE88FC}"/>
              </a:ext>
            </a:extLst>
          </p:cNvPr>
          <p:cNvSpPr/>
          <p:nvPr/>
        </p:nvSpPr>
        <p:spPr>
          <a:xfrm>
            <a:off x="694765" y="631669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08">
            <a:extLst>
              <a:ext uri="{FF2B5EF4-FFF2-40B4-BE49-F238E27FC236}">
                <a16:creationId xmlns:a16="http://schemas.microsoft.com/office/drawing/2014/main" id="{0203B416-4F48-4EBA-BD6F-DC2EDF878420}"/>
              </a:ext>
            </a:extLst>
          </p:cNvPr>
          <p:cNvSpPr/>
          <p:nvPr/>
        </p:nvSpPr>
        <p:spPr>
          <a:xfrm>
            <a:off x="6020129" y="600668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09">
            <a:extLst>
              <a:ext uri="{FF2B5EF4-FFF2-40B4-BE49-F238E27FC236}">
                <a16:creationId xmlns:a16="http://schemas.microsoft.com/office/drawing/2014/main" id="{780B36A8-2E29-43F4-9106-1772560E96C3}"/>
              </a:ext>
            </a:extLst>
          </p:cNvPr>
          <p:cNvSpPr/>
          <p:nvPr/>
        </p:nvSpPr>
        <p:spPr>
          <a:xfrm>
            <a:off x="3422344" y="6006684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0">
            <a:extLst>
              <a:ext uri="{FF2B5EF4-FFF2-40B4-BE49-F238E27FC236}">
                <a16:creationId xmlns:a16="http://schemas.microsoft.com/office/drawing/2014/main" id="{723DD27F-E7DB-4CFA-BDA8-EBDBC5832D69}"/>
              </a:ext>
            </a:extLst>
          </p:cNvPr>
          <p:cNvSpPr/>
          <p:nvPr/>
        </p:nvSpPr>
        <p:spPr>
          <a:xfrm>
            <a:off x="694765" y="600668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1">
            <a:extLst>
              <a:ext uri="{FF2B5EF4-FFF2-40B4-BE49-F238E27FC236}">
                <a16:creationId xmlns:a16="http://schemas.microsoft.com/office/drawing/2014/main" id="{36B7D034-E44F-4E1A-9655-E2C335C1B4B8}"/>
              </a:ext>
            </a:extLst>
          </p:cNvPr>
          <p:cNvSpPr/>
          <p:nvPr/>
        </p:nvSpPr>
        <p:spPr>
          <a:xfrm>
            <a:off x="6020129" y="5696677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2">
            <a:extLst>
              <a:ext uri="{FF2B5EF4-FFF2-40B4-BE49-F238E27FC236}">
                <a16:creationId xmlns:a16="http://schemas.microsoft.com/office/drawing/2014/main" id="{3C4A3BFE-6200-4C3E-AB2B-2810E8B2381C}"/>
              </a:ext>
            </a:extLst>
          </p:cNvPr>
          <p:cNvSpPr/>
          <p:nvPr/>
        </p:nvSpPr>
        <p:spPr>
          <a:xfrm>
            <a:off x="3422344" y="569667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3">
            <a:extLst>
              <a:ext uri="{FF2B5EF4-FFF2-40B4-BE49-F238E27FC236}">
                <a16:creationId xmlns:a16="http://schemas.microsoft.com/office/drawing/2014/main" id="{81C0C145-6398-4854-A5E6-572E48B0151E}"/>
              </a:ext>
            </a:extLst>
          </p:cNvPr>
          <p:cNvSpPr/>
          <p:nvPr/>
        </p:nvSpPr>
        <p:spPr>
          <a:xfrm>
            <a:off x="694765" y="5696677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4">
            <a:extLst>
              <a:ext uri="{FF2B5EF4-FFF2-40B4-BE49-F238E27FC236}">
                <a16:creationId xmlns:a16="http://schemas.microsoft.com/office/drawing/2014/main" id="{7AA0829E-DA1A-441B-8B6D-A4FFF468955A}"/>
              </a:ext>
            </a:extLst>
          </p:cNvPr>
          <p:cNvSpPr/>
          <p:nvPr/>
        </p:nvSpPr>
        <p:spPr>
          <a:xfrm>
            <a:off x="6020129" y="538667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5">
            <a:extLst>
              <a:ext uri="{FF2B5EF4-FFF2-40B4-BE49-F238E27FC236}">
                <a16:creationId xmlns:a16="http://schemas.microsoft.com/office/drawing/2014/main" id="{F22910B9-F5C3-471C-B3B7-19919F065EB6}"/>
              </a:ext>
            </a:extLst>
          </p:cNvPr>
          <p:cNvSpPr/>
          <p:nvPr/>
        </p:nvSpPr>
        <p:spPr>
          <a:xfrm>
            <a:off x="3422344" y="538667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6">
            <a:extLst>
              <a:ext uri="{FF2B5EF4-FFF2-40B4-BE49-F238E27FC236}">
                <a16:creationId xmlns:a16="http://schemas.microsoft.com/office/drawing/2014/main" id="{4A4C5CB0-7058-4CDC-9613-1B05EDD55AEC}"/>
              </a:ext>
            </a:extLst>
          </p:cNvPr>
          <p:cNvSpPr/>
          <p:nvPr/>
        </p:nvSpPr>
        <p:spPr>
          <a:xfrm>
            <a:off x="694765" y="538667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17">
            <a:extLst>
              <a:ext uri="{FF2B5EF4-FFF2-40B4-BE49-F238E27FC236}">
                <a16:creationId xmlns:a16="http://schemas.microsoft.com/office/drawing/2014/main" id="{AC9018B0-46FD-44E9-A4D7-ADEB7BC0B050}"/>
              </a:ext>
            </a:extLst>
          </p:cNvPr>
          <p:cNvSpPr/>
          <p:nvPr/>
        </p:nvSpPr>
        <p:spPr>
          <a:xfrm>
            <a:off x="6020129" y="5076663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18">
            <a:extLst>
              <a:ext uri="{FF2B5EF4-FFF2-40B4-BE49-F238E27FC236}">
                <a16:creationId xmlns:a16="http://schemas.microsoft.com/office/drawing/2014/main" id="{28932859-A977-4E27-A1CE-29AD6EA47875}"/>
              </a:ext>
            </a:extLst>
          </p:cNvPr>
          <p:cNvSpPr/>
          <p:nvPr/>
        </p:nvSpPr>
        <p:spPr>
          <a:xfrm>
            <a:off x="3422344" y="5076663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19">
            <a:extLst>
              <a:ext uri="{FF2B5EF4-FFF2-40B4-BE49-F238E27FC236}">
                <a16:creationId xmlns:a16="http://schemas.microsoft.com/office/drawing/2014/main" id="{65FE251F-7548-44A7-8DCE-17FDAB969DCA}"/>
              </a:ext>
            </a:extLst>
          </p:cNvPr>
          <p:cNvSpPr/>
          <p:nvPr/>
        </p:nvSpPr>
        <p:spPr>
          <a:xfrm>
            <a:off x="694765" y="5076663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0">
            <a:extLst>
              <a:ext uri="{FF2B5EF4-FFF2-40B4-BE49-F238E27FC236}">
                <a16:creationId xmlns:a16="http://schemas.microsoft.com/office/drawing/2014/main" id="{EA807FB1-EADD-4558-BD96-A76EDB02EBD9}"/>
              </a:ext>
            </a:extLst>
          </p:cNvPr>
          <p:cNvSpPr/>
          <p:nvPr/>
        </p:nvSpPr>
        <p:spPr>
          <a:xfrm>
            <a:off x="6020129" y="476665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1">
            <a:extLst>
              <a:ext uri="{FF2B5EF4-FFF2-40B4-BE49-F238E27FC236}">
                <a16:creationId xmlns:a16="http://schemas.microsoft.com/office/drawing/2014/main" id="{581E95F9-9189-40D5-9C6B-D0A34A4BF6BE}"/>
              </a:ext>
            </a:extLst>
          </p:cNvPr>
          <p:cNvSpPr/>
          <p:nvPr/>
        </p:nvSpPr>
        <p:spPr>
          <a:xfrm>
            <a:off x="3422344" y="4766655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2">
            <a:extLst>
              <a:ext uri="{FF2B5EF4-FFF2-40B4-BE49-F238E27FC236}">
                <a16:creationId xmlns:a16="http://schemas.microsoft.com/office/drawing/2014/main" id="{9148F072-FDC3-4D6B-BF89-1F3CA048E2A3}"/>
              </a:ext>
            </a:extLst>
          </p:cNvPr>
          <p:cNvSpPr/>
          <p:nvPr/>
        </p:nvSpPr>
        <p:spPr>
          <a:xfrm>
            <a:off x="694765" y="476665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3">
            <a:extLst>
              <a:ext uri="{FF2B5EF4-FFF2-40B4-BE49-F238E27FC236}">
                <a16:creationId xmlns:a16="http://schemas.microsoft.com/office/drawing/2014/main" id="{E793DD8B-678F-4328-95E3-25F0221B3658}"/>
              </a:ext>
            </a:extLst>
          </p:cNvPr>
          <p:cNvSpPr/>
          <p:nvPr/>
        </p:nvSpPr>
        <p:spPr>
          <a:xfrm>
            <a:off x="6020129" y="445664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4">
            <a:extLst>
              <a:ext uri="{FF2B5EF4-FFF2-40B4-BE49-F238E27FC236}">
                <a16:creationId xmlns:a16="http://schemas.microsoft.com/office/drawing/2014/main" id="{438D66CA-ED4A-4B9F-86F0-A61DDEE61407}"/>
              </a:ext>
            </a:extLst>
          </p:cNvPr>
          <p:cNvSpPr/>
          <p:nvPr/>
        </p:nvSpPr>
        <p:spPr>
          <a:xfrm>
            <a:off x="3422344" y="4456648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5">
            <a:extLst>
              <a:ext uri="{FF2B5EF4-FFF2-40B4-BE49-F238E27FC236}">
                <a16:creationId xmlns:a16="http://schemas.microsoft.com/office/drawing/2014/main" id="{81221386-2A16-40E8-B794-0A7F0EAEE480}"/>
              </a:ext>
            </a:extLst>
          </p:cNvPr>
          <p:cNvSpPr/>
          <p:nvPr/>
        </p:nvSpPr>
        <p:spPr>
          <a:xfrm>
            <a:off x="694765" y="445664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6">
            <a:extLst>
              <a:ext uri="{FF2B5EF4-FFF2-40B4-BE49-F238E27FC236}">
                <a16:creationId xmlns:a16="http://schemas.microsoft.com/office/drawing/2014/main" id="{13F4C65F-036F-486A-9F29-36D5006FB740}"/>
              </a:ext>
            </a:extLst>
          </p:cNvPr>
          <p:cNvSpPr/>
          <p:nvPr/>
        </p:nvSpPr>
        <p:spPr>
          <a:xfrm>
            <a:off x="6020129" y="414664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5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27">
            <a:extLst>
              <a:ext uri="{FF2B5EF4-FFF2-40B4-BE49-F238E27FC236}">
                <a16:creationId xmlns:a16="http://schemas.microsoft.com/office/drawing/2014/main" id="{A913DA08-90F8-462D-8A97-130058A537D9}"/>
              </a:ext>
            </a:extLst>
          </p:cNvPr>
          <p:cNvSpPr/>
          <p:nvPr/>
        </p:nvSpPr>
        <p:spPr>
          <a:xfrm>
            <a:off x="3422344" y="4146641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28">
            <a:extLst>
              <a:ext uri="{FF2B5EF4-FFF2-40B4-BE49-F238E27FC236}">
                <a16:creationId xmlns:a16="http://schemas.microsoft.com/office/drawing/2014/main" id="{418CC4EC-26DD-4053-B029-034FC2459113}"/>
              </a:ext>
            </a:extLst>
          </p:cNvPr>
          <p:cNvSpPr/>
          <p:nvPr/>
        </p:nvSpPr>
        <p:spPr>
          <a:xfrm>
            <a:off x="694765" y="414664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29">
            <a:extLst>
              <a:ext uri="{FF2B5EF4-FFF2-40B4-BE49-F238E27FC236}">
                <a16:creationId xmlns:a16="http://schemas.microsoft.com/office/drawing/2014/main" id="{565D299B-BCC3-4A7F-B49E-DC85DB490CD7}"/>
              </a:ext>
            </a:extLst>
          </p:cNvPr>
          <p:cNvSpPr/>
          <p:nvPr/>
        </p:nvSpPr>
        <p:spPr>
          <a:xfrm>
            <a:off x="3422344" y="3836634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0">
            <a:extLst>
              <a:ext uri="{FF2B5EF4-FFF2-40B4-BE49-F238E27FC236}">
                <a16:creationId xmlns:a16="http://schemas.microsoft.com/office/drawing/2014/main" id="{E82D2C38-B267-41EA-ADBF-81242FB2048E}"/>
              </a:ext>
            </a:extLst>
          </p:cNvPr>
          <p:cNvSpPr/>
          <p:nvPr/>
        </p:nvSpPr>
        <p:spPr>
          <a:xfrm>
            <a:off x="694765" y="383663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1">
            <a:extLst>
              <a:ext uri="{FF2B5EF4-FFF2-40B4-BE49-F238E27FC236}">
                <a16:creationId xmlns:a16="http://schemas.microsoft.com/office/drawing/2014/main" id="{4BE56F7C-B804-43B8-B814-C1B75113B63B}"/>
              </a:ext>
            </a:extLst>
          </p:cNvPr>
          <p:cNvSpPr/>
          <p:nvPr/>
        </p:nvSpPr>
        <p:spPr>
          <a:xfrm>
            <a:off x="3422344" y="3526628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2">
            <a:extLst>
              <a:ext uri="{FF2B5EF4-FFF2-40B4-BE49-F238E27FC236}">
                <a16:creationId xmlns:a16="http://schemas.microsoft.com/office/drawing/2014/main" id="{9EBDC9D3-55B0-43A6-B81F-B889E3A6F7DC}"/>
              </a:ext>
            </a:extLst>
          </p:cNvPr>
          <p:cNvSpPr/>
          <p:nvPr/>
        </p:nvSpPr>
        <p:spPr>
          <a:xfrm>
            <a:off x="694765" y="352662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3">
            <a:extLst>
              <a:ext uri="{FF2B5EF4-FFF2-40B4-BE49-F238E27FC236}">
                <a16:creationId xmlns:a16="http://schemas.microsoft.com/office/drawing/2014/main" id="{6C4532E4-F796-4D1B-9026-9E2515AEACFE}"/>
              </a:ext>
            </a:extLst>
          </p:cNvPr>
          <p:cNvSpPr/>
          <p:nvPr/>
        </p:nvSpPr>
        <p:spPr>
          <a:xfrm>
            <a:off x="3422344" y="3216620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4">
            <a:extLst>
              <a:ext uri="{FF2B5EF4-FFF2-40B4-BE49-F238E27FC236}">
                <a16:creationId xmlns:a16="http://schemas.microsoft.com/office/drawing/2014/main" id="{60E986CA-207B-470B-B9EE-C82772190DD2}"/>
              </a:ext>
            </a:extLst>
          </p:cNvPr>
          <p:cNvSpPr/>
          <p:nvPr/>
        </p:nvSpPr>
        <p:spPr>
          <a:xfrm>
            <a:off x="694765" y="3216620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5">
            <a:extLst>
              <a:ext uri="{FF2B5EF4-FFF2-40B4-BE49-F238E27FC236}">
                <a16:creationId xmlns:a16="http://schemas.microsoft.com/office/drawing/2014/main" id="{39A9CD5B-E223-4F37-97FD-71051BE73D48}"/>
              </a:ext>
            </a:extLst>
          </p:cNvPr>
          <p:cNvSpPr/>
          <p:nvPr/>
        </p:nvSpPr>
        <p:spPr>
          <a:xfrm>
            <a:off x="3422344" y="2906614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6">
            <a:extLst>
              <a:ext uri="{FF2B5EF4-FFF2-40B4-BE49-F238E27FC236}">
                <a16:creationId xmlns:a16="http://schemas.microsoft.com/office/drawing/2014/main" id="{8BE4F8DF-815B-4AE7-A57D-6A91BD577657}"/>
              </a:ext>
            </a:extLst>
          </p:cNvPr>
          <p:cNvSpPr/>
          <p:nvPr/>
        </p:nvSpPr>
        <p:spPr>
          <a:xfrm>
            <a:off x="694765" y="2906614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37">
            <a:extLst>
              <a:ext uri="{FF2B5EF4-FFF2-40B4-BE49-F238E27FC236}">
                <a16:creationId xmlns:a16="http://schemas.microsoft.com/office/drawing/2014/main" id="{207CDCAA-5AF9-41A5-938A-BB9AFC325C1F}"/>
              </a:ext>
            </a:extLst>
          </p:cNvPr>
          <p:cNvSpPr/>
          <p:nvPr/>
        </p:nvSpPr>
        <p:spPr>
          <a:xfrm>
            <a:off x="3422344" y="2596607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38">
            <a:extLst>
              <a:ext uri="{FF2B5EF4-FFF2-40B4-BE49-F238E27FC236}">
                <a16:creationId xmlns:a16="http://schemas.microsoft.com/office/drawing/2014/main" id="{2AF1E3B4-5345-489F-B0A2-00B5B58D6A18}"/>
              </a:ext>
            </a:extLst>
          </p:cNvPr>
          <p:cNvSpPr/>
          <p:nvPr/>
        </p:nvSpPr>
        <p:spPr>
          <a:xfrm>
            <a:off x="694765" y="2596607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39">
            <a:extLst>
              <a:ext uri="{FF2B5EF4-FFF2-40B4-BE49-F238E27FC236}">
                <a16:creationId xmlns:a16="http://schemas.microsoft.com/office/drawing/2014/main" id="{68A45EA6-09D7-4E93-8B88-C1A47A094DEB}"/>
              </a:ext>
            </a:extLst>
          </p:cNvPr>
          <p:cNvSpPr/>
          <p:nvPr/>
        </p:nvSpPr>
        <p:spPr>
          <a:xfrm>
            <a:off x="3422344" y="2286599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0">
            <a:extLst>
              <a:ext uri="{FF2B5EF4-FFF2-40B4-BE49-F238E27FC236}">
                <a16:creationId xmlns:a16="http://schemas.microsoft.com/office/drawing/2014/main" id="{6F958C94-2760-4376-88A0-FE34C365D58B}"/>
              </a:ext>
            </a:extLst>
          </p:cNvPr>
          <p:cNvSpPr/>
          <p:nvPr/>
        </p:nvSpPr>
        <p:spPr>
          <a:xfrm>
            <a:off x="694765" y="228659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1">
            <a:extLst>
              <a:ext uri="{FF2B5EF4-FFF2-40B4-BE49-F238E27FC236}">
                <a16:creationId xmlns:a16="http://schemas.microsoft.com/office/drawing/2014/main" id="{A3BB4693-E9A4-4AEF-9131-89B43062A6F3}"/>
              </a:ext>
            </a:extLst>
          </p:cNvPr>
          <p:cNvSpPr/>
          <p:nvPr/>
        </p:nvSpPr>
        <p:spPr>
          <a:xfrm>
            <a:off x="3422344" y="1976592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2">
            <a:extLst>
              <a:ext uri="{FF2B5EF4-FFF2-40B4-BE49-F238E27FC236}">
                <a16:creationId xmlns:a16="http://schemas.microsoft.com/office/drawing/2014/main" id="{A94D76B9-E662-470D-90F6-1238994EF722}"/>
              </a:ext>
            </a:extLst>
          </p:cNvPr>
          <p:cNvSpPr/>
          <p:nvPr/>
        </p:nvSpPr>
        <p:spPr>
          <a:xfrm>
            <a:off x="694765" y="197659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3">
            <a:extLst>
              <a:ext uri="{FF2B5EF4-FFF2-40B4-BE49-F238E27FC236}">
                <a16:creationId xmlns:a16="http://schemas.microsoft.com/office/drawing/2014/main" id="{39BDD850-0997-4E61-A286-E908FA68B2D3}"/>
              </a:ext>
            </a:extLst>
          </p:cNvPr>
          <p:cNvSpPr/>
          <p:nvPr/>
        </p:nvSpPr>
        <p:spPr>
          <a:xfrm>
            <a:off x="3422344" y="1666586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4">
            <a:extLst>
              <a:ext uri="{FF2B5EF4-FFF2-40B4-BE49-F238E27FC236}">
                <a16:creationId xmlns:a16="http://schemas.microsoft.com/office/drawing/2014/main" id="{1034A2F6-A662-4CA6-867B-F3EC6F4AE40B}"/>
              </a:ext>
            </a:extLst>
          </p:cNvPr>
          <p:cNvSpPr/>
          <p:nvPr/>
        </p:nvSpPr>
        <p:spPr>
          <a:xfrm>
            <a:off x="694765" y="1666586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5">
            <a:extLst>
              <a:ext uri="{FF2B5EF4-FFF2-40B4-BE49-F238E27FC236}">
                <a16:creationId xmlns:a16="http://schemas.microsoft.com/office/drawing/2014/main" id="{F84E226F-B5E2-4B1D-ADEE-638A63E8811B}"/>
              </a:ext>
            </a:extLst>
          </p:cNvPr>
          <p:cNvSpPr/>
          <p:nvPr/>
        </p:nvSpPr>
        <p:spPr>
          <a:xfrm>
            <a:off x="3422344" y="1356579"/>
            <a:ext cx="2987675" cy="0"/>
          </a:xfrm>
          <a:custGeom>
            <a:avLst/>
            <a:gdLst/>
            <a:ahLst/>
            <a:cxnLst/>
            <a:rect l="l" t="t" r="r" b="b"/>
            <a:pathLst>
              <a:path w="2987675">
                <a:moveTo>
                  <a:pt x="0" y="0"/>
                </a:moveTo>
                <a:lnTo>
                  <a:pt x="298742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6">
            <a:extLst>
              <a:ext uri="{FF2B5EF4-FFF2-40B4-BE49-F238E27FC236}">
                <a16:creationId xmlns:a16="http://schemas.microsoft.com/office/drawing/2014/main" id="{A0CD6BDE-A09B-413F-A5D3-BDEDF3DCA74B}"/>
              </a:ext>
            </a:extLst>
          </p:cNvPr>
          <p:cNvSpPr/>
          <p:nvPr/>
        </p:nvSpPr>
        <p:spPr>
          <a:xfrm>
            <a:off x="694765" y="1356579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636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47">
            <a:extLst>
              <a:ext uri="{FF2B5EF4-FFF2-40B4-BE49-F238E27FC236}">
                <a16:creationId xmlns:a16="http://schemas.microsoft.com/office/drawing/2014/main" id="{CCCA326B-C437-4D25-8AE2-A0EFBDBBE299}"/>
              </a:ext>
            </a:extLst>
          </p:cNvPr>
          <p:cNvSpPr/>
          <p:nvPr/>
        </p:nvSpPr>
        <p:spPr>
          <a:xfrm>
            <a:off x="694765" y="1046571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13589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48">
            <a:extLst>
              <a:ext uri="{FF2B5EF4-FFF2-40B4-BE49-F238E27FC236}">
                <a16:creationId xmlns:a16="http://schemas.microsoft.com/office/drawing/2014/main" id="{8CD57960-C30C-4E5E-8098-F16A5F6E8597}"/>
              </a:ext>
            </a:extLst>
          </p:cNvPr>
          <p:cNvSpPr/>
          <p:nvPr/>
        </p:nvSpPr>
        <p:spPr>
          <a:xfrm>
            <a:off x="2253437" y="75205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40">
                <a:moveTo>
                  <a:pt x="0" y="0"/>
                </a:moveTo>
                <a:lnTo>
                  <a:pt x="0" y="294512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49">
            <a:extLst>
              <a:ext uri="{FF2B5EF4-FFF2-40B4-BE49-F238E27FC236}">
                <a16:creationId xmlns:a16="http://schemas.microsoft.com/office/drawing/2014/main" id="{82C998EA-6AE5-4779-97BA-360D2DC436AB}"/>
              </a:ext>
            </a:extLst>
          </p:cNvPr>
          <p:cNvSpPr/>
          <p:nvPr/>
        </p:nvSpPr>
        <p:spPr>
          <a:xfrm>
            <a:off x="2253437" y="6936704"/>
            <a:ext cx="0" cy="294640"/>
          </a:xfrm>
          <a:custGeom>
            <a:avLst/>
            <a:gdLst/>
            <a:ahLst/>
            <a:cxnLst/>
            <a:rect l="l" t="t" r="r" b="b"/>
            <a:pathLst>
              <a:path h="294640">
                <a:moveTo>
                  <a:pt x="0" y="0"/>
                </a:moveTo>
                <a:lnTo>
                  <a:pt x="0" y="294512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0">
            <a:extLst>
              <a:ext uri="{FF2B5EF4-FFF2-40B4-BE49-F238E27FC236}">
                <a16:creationId xmlns:a16="http://schemas.microsoft.com/office/drawing/2014/main" id="{C5010397-0D71-42D8-B689-6432805D2D12}"/>
              </a:ext>
            </a:extLst>
          </p:cNvPr>
          <p:cNvSpPr/>
          <p:nvPr/>
        </p:nvSpPr>
        <p:spPr>
          <a:xfrm>
            <a:off x="4851094" y="752059"/>
            <a:ext cx="0" cy="3084830"/>
          </a:xfrm>
          <a:custGeom>
            <a:avLst/>
            <a:gdLst/>
            <a:ahLst/>
            <a:cxnLst/>
            <a:rect l="l" t="t" r="r" b="b"/>
            <a:pathLst>
              <a:path h="3084829">
                <a:moveTo>
                  <a:pt x="0" y="0"/>
                </a:moveTo>
                <a:lnTo>
                  <a:pt x="0" y="3084576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1">
            <a:extLst>
              <a:ext uri="{FF2B5EF4-FFF2-40B4-BE49-F238E27FC236}">
                <a16:creationId xmlns:a16="http://schemas.microsoft.com/office/drawing/2014/main" id="{E2575A30-D956-4489-93E6-4857D6A99DA6}"/>
              </a:ext>
            </a:extLst>
          </p:cNvPr>
          <p:cNvSpPr/>
          <p:nvPr/>
        </p:nvSpPr>
        <p:spPr>
          <a:xfrm>
            <a:off x="4851094" y="6936704"/>
            <a:ext cx="0" cy="294640"/>
          </a:xfrm>
          <a:custGeom>
            <a:avLst/>
            <a:gdLst/>
            <a:ahLst/>
            <a:cxnLst/>
            <a:rect l="l" t="t" r="r" b="b"/>
            <a:pathLst>
              <a:path h="294640">
                <a:moveTo>
                  <a:pt x="0" y="0"/>
                </a:moveTo>
                <a:lnTo>
                  <a:pt x="0" y="294512"/>
                </a:lnTo>
              </a:path>
            </a:pathLst>
          </a:custGeom>
          <a:ln w="13588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2">
            <a:extLst>
              <a:ext uri="{FF2B5EF4-FFF2-40B4-BE49-F238E27FC236}">
                <a16:creationId xmlns:a16="http://schemas.microsoft.com/office/drawing/2014/main" id="{A3C6223A-394A-4575-86C4-91B09FAB962D}"/>
              </a:ext>
            </a:extLst>
          </p:cNvPr>
          <p:cNvSpPr/>
          <p:nvPr/>
        </p:nvSpPr>
        <p:spPr>
          <a:xfrm>
            <a:off x="3682187" y="3836634"/>
            <a:ext cx="2338070" cy="3100070"/>
          </a:xfrm>
          <a:custGeom>
            <a:avLst/>
            <a:gdLst/>
            <a:ahLst/>
            <a:cxnLst/>
            <a:rect l="l" t="t" r="r" b="b"/>
            <a:pathLst>
              <a:path w="2338070" h="3100070">
                <a:moveTo>
                  <a:pt x="0" y="3100069"/>
                </a:moveTo>
                <a:lnTo>
                  <a:pt x="2337943" y="3100069"/>
                </a:lnTo>
                <a:lnTo>
                  <a:pt x="2337943" y="0"/>
                </a:lnTo>
                <a:lnTo>
                  <a:pt x="0" y="0"/>
                </a:lnTo>
                <a:lnTo>
                  <a:pt x="0" y="31000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3">
            <a:extLst>
              <a:ext uri="{FF2B5EF4-FFF2-40B4-BE49-F238E27FC236}">
                <a16:creationId xmlns:a16="http://schemas.microsoft.com/office/drawing/2014/main" id="{23DB3A5D-5E61-4E86-9577-F4CD2C35AD5F}"/>
              </a:ext>
            </a:extLst>
          </p:cNvPr>
          <p:cNvSpPr/>
          <p:nvPr/>
        </p:nvSpPr>
        <p:spPr>
          <a:xfrm>
            <a:off x="3682187" y="3836634"/>
            <a:ext cx="2338070" cy="3100070"/>
          </a:xfrm>
          <a:custGeom>
            <a:avLst/>
            <a:gdLst/>
            <a:ahLst/>
            <a:cxnLst/>
            <a:rect l="l" t="t" r="r" b="b"/>
            <a:pathLst>
              <a:path w="2338070" h="3100070">
                <a:moveTo>
                  <a:pt x="0" y="3100069"/>
                </a:moveTo>
                <a:lnTo>
                  <a:pt x="2337943" y="3100069"/>
                </a:lnTo>
                <a:lnTo>
                  <a:pt x="2337943" y="0"/>
                </a:lnTo>
                <a:lnTo>
                  <a:pt x="0" y="0"/>
                </a:lnTo>
                <a:lnTo>
                  <a:pt x="0" y="3100069"/>
                </a:lnTo>
                <a:close/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4">
            <a:extLst>
              <a:ext uri="{FF2B5EF4-FFF2-40B4-BE49-F238E27FC236}">
                <a16:creationId xmlns:a16="http://schemas.microsoft.com/office/drawing/2014/main" id="{6C2EDAF8-E113-4C5E-A958-3434D3250E60}"/>
              </a:ext>
            </a:extLst>
          </p:cNvPr>
          <p:cNvSpPr/>
          <p:nvPr/>
        </p:nvSpPr>
        <p:spPr>
          <a:xfrm>
            <a:off x="1084401" y="1046571"/>
            <a:ext cx="2338070" cy="5890260"/>
          </a:xfrm>
          <a:custGeom>
            <a:avLst/>
            <a:gdLst/>
            <a:ahLst/>
            <a:cxnLst/>
            <a:rect l="l" t="t" r="r" b="b"/>
            <a:pathLst>
              <a:path w="2338070" h="5890259">
                <a:moveTo>
                  <a:pt x="0" y="5890133"/>
                </a:moveTo>
                <a:lnTo>
                  <a:pt x="2337943" y="5890133"/>
                </a:lnTo>
                <a:lnTo>
                  <a:pt x="2337943" y="0"/>
                </a:lnTo>
                <a:lnTo>
                  <a:pt x="0" y="0"/>
                </a:lnTo>
                <a:lnTo>
                  <a:pt x="0" y="5890133"/>
                </a:lnTo>
                <a:close/>
              </a:path>
            </a:pathLst>
          </a:custGeom>
          <a:solidFill>
            <a:srgbClr val="00A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5">
            <a:extLst>
              <a:ext uri="{FF2B5EF4-FFF2-40B4-BE49-F238E27FC236}">
                <a16:creationId xmlns:a16="http://schemas.microsoft.com/office/drawing/2014/main" id="{BF115700-7AB8-4FBB-B3D1-AF38DF6251BA}"/>
              </a:ext>
            </a:extLst>
          </p:cNvPr>
          <p:cNvSpPr/>
          <p:nvPr/>
        </p:nvSpPr>
        <p:spPr>
          <a:xfrm>
            <a:off x="1084401" y="1046571"/>
            <a:ext cx="2338070" cy="5890260"/>
          </a:xfrm>
          <a:custGeom>
            <a:avLst/>
            <a:gdLst/>
            <a:ahLst/>
            <a:cxnLst/>
            <a:rect l="l" t="t" r="r" b="b"/>
            <a:pathLst>
              <a:path w="2338070" h="5890259">
                <a:moveTo>
                  <a:pt x="0" y="5890133"/>
                </a:moveTo>
                <a:lnTo>
                  <a:pt x="2337943" y="5890133"/>
                </a:lnTo>
                <a:lnTo>
                  <a:pt x="2337943" y="0"/>
                </a:lnTo>
                <a:lnTo>
                  <a:pt x="0" y="0"/>
                </a:lnTo>
                <a:lnTo>
                  <a:pt x="0" y="5890133"/>
                </a:lnTo>
                <a:close/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6">
            <a:extLst>
              <a:ext uri="{FF2B5EF4-FFF2-40B4-BE49-F238E27FC236}">
                <a16:creationId xmlns:a16="http://schemas.microsoft.com/office/drawing/2014/main" id="{6913EC45-B6CE-49AD-A646-E63AAC8CFE94}"/>
              </a:ext>
            </a:extLst>
          </p:cNvPr>
          <p:cNvSpPr/>
          <p:nvPr/>
        </p:nvSpPr>
        <p:spPr>
          <a:xfrm>
            <a:off x="694765" y="752059"/>
            <a:ext cx="5715000" cy="6479540"/>
          </a:xfrm>
          <a:custGeom>
            <a:avLst/>
            <a:gdLst/>
            <a:ahLst/>
            <a:cxnLst/>
            <a:rect l="l" t="t" r="r" b="b"/>
            <a:pathLst>
              <a:path w="5715000" h="6479540">
                <a:moveTo>
                  <a:pt x="0" y="6479159"/>
                </a:moveTo>
                <a:lnTo>
                  <a:pt x="5715000" y="6479159"/>
                </a:lnTo>
                <a:lnTo>
                  <a:pt x="5715000" y="0"/>
                </a:lnTo>
                <a:lnTo>
                  <a:pt x="0" y="0"/>
                </a:lnTo>
                <a:lnTo>
                  <a:pt x="0" y="6479159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57">
            <a:extLst>
              <a:ext uri="{FF2B5EF4-FFF2-40B4-BE49-F238E27FC236}">
                <a16:creationId xmlns:a16="http://schemas.microsoft.com/office/drawing/2014/main" id="{38182486-8CA3-4496-AD78-26C4ABFB98EA}"/>
              </a:ext>
            </a:extLst>
          </p:cNvPr>
          <p:cNvSpPr txBox="1"/>
          <p:nvPr/>
        </p:nvSpPr>
        <p:spPr>
          <a:xfrm rot="19860000">
            <a:off x="518623" y="6888065"/>
            <a:ext cx="161856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2" name="object 258">
            <a:extLst>
              <a:ext uri="{FF2B5EF4-FFF2-40B4-BE49-F238E27FC236}">
                <a16:creationId xmlns:a16="http://schemas.microsoft.com/office/drawing/2014/main" id="{E8D3D7BE-B2FD-468C-9F93-8CD3E4F04F97}"/>
              </a:ext>
            </a:extLst>
          </p:cNvPr>
          <p:cNvSpPr txBox="1"/>
          <p:nvPr/>
        </p:nvSpPr>
        <p:spPr>
          <a:xfrm rot="19860000">
            <a:off x="518623" y="6578059"/>
            <a:ext cx="161856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3" name="object 259">
            <a:extLst>
              <a:ext uri="{FF2B5EF4-FFF2-40B4-BE49-F238E27FC236}">
                <a16:creationId xmlns:a16="http://schemas.microsoft.com/office/drawing/2014/main" id="{77C8E21A-E53C-47B3-A141-B8C9D34737EB}"/>
              </a:ext>
            </a:extLst>
          </p:cNvPr>
          <p:cNvSpPr txBox="1"/>
          <p:nvPr/>
        </p:nvSpPr>
        <p:spPr>
          <a:xfrm rot="19860000">
            <a:off x="518623" y="6268051"/>
            <a:ext cx="161856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4" name="object 260">
            <a:extLst>
              <a:ext uri="{FF2B5EF4-FFF2-40B4-BE49-F238E27FC236}">
                <a16:creationId xmlns:a16="http://schemas.microsoft.com/office/drawing/2014/main" id="{050F4892-CDC7-4EF8-BBF7-D7989B32B770}"/>
              </a:ext>
            </a:extLst>
          </p:cNvPr>
          <p:cNvSpPr txBox="1"/>
          <p:nvPr/>
        </p:nvSpPr>
        <p:spPr>
          <a:xfrm rot="19860000">
            <a:off x="518623" y="5958044"/>
            <a:ext cx="161856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5" name="object 261">
            <a:extLst>
              <a:ext uri="{FF2B5EF4-FFF2-40B4-BE49-F238E27FC236}">
                <a16:creationId xmlns:a16="http://schemas.microsoft.com/office/drawing/2014/main" id="{58914E68-B142-41BA-823C-B092E9B6F04A}"/>
              </a:ext>
            </a:extLst>
          </p:cNvPr>
          <p:cNvSpPr txBox="1"/>
          <p:nvPr/>
        </p:nvSpPr>
        <p:spPr>
          <a:xfrm rot="19860000">
            <a:off x="460075" y="1017371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6" name="object 262">
            <a:extLst>
              <a:ext uri="{FF2B5EF4-FFF2-40B4-BE49-F238E27FC236}">
                <a16:creationId xmlns:a16="http://schemas.microsoft.com/office/drawing/2014/main" id="{EF95B096-F9DC-452F-8B4A-871399F1833D}"/>
              </a:ext>
            </a:extLst>
          </p:cNvPr>
          <p:cNvSpPr txBox="1"/>
          <p:nvPr/>
        </p:nvSpPr>
        <p:spPr>
          <a:xfrm rot="19860000">
            <a:off x="460075" y="1327378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7" name="object 263">
            <a:extLst>
              <a:ext uri="{FF2B5EF4-FFF2-40B4-BE49-F238E27FC236}">
                <a16:creationId xmlns:a16="http://schemas.microsoft.com/office/drawing/2014/main" id="{8223A10B-AE63-4215-85C3-C43D7E3C71DC}"/>
              </a:ext>
            </a:extLst>
          </p:cNvPr>
          <p:cNvSpPr txBox="1"/>
          <p:nvPr/>
        </p:nvSpPr>
        <p:spPr>
          <a:xfrm rot="19860000">
            <a:off x="460075" y="1637385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8" name="object 264">
            <a:extLst>
              <a:ext uri="{FF2B5EF4-FFF2-40B4-BE49-F238E27FC236}">
                <a16:creationId xmlns:a16="http://schemas.microsoft.com/office/drawing/2014/main" id="{8A39E5BE-755B-44C9-906A-6D2A14BD6D3E}"/>
              </a:ext>
            </a:extLst>
          </p:cNvPr>
          <p:cNvSpPr txBox="1"/>
          <p:nvPr/>
        </p:nvSpPr>
        <p:spPr>
          <a:xfrm rot="19860000">
            <a:off x="460075" y="1947392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9" name="object 265">
            <a:extLst>
              <a:ext uri="{FF2B5EF4-FFF2-40B4-BE49-F238E27FC236}">
                <a16:creationId xmlns:a16="http://schemas.microsoft.com/office/drawing/2014/main" id="{309F1C2E-08CF-4D82-A544-91DF0B98FE6D}"/>
              </a:ext>
            </a:extLst>
          </p:cNvPr>
          <p:cNvSpPr txBox="1"/>
          <p:nvPr/>
        </p:nvSpPr>
        <p:spPr>
          <a:xfrm rot="19860000">
            <a:off x="460075" y="2257399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0" name="object 266">
            <a:extLst>
              <a:ext uri="{FF2B5EF4-FFF2-40B4-BE49-F238E27FC236}">
                <a16:creationId xmlns:a16="http://schemas.microsoft.com/office/drawing/2014/main" id="{8658758D-828C-43D9-A047-1A9F2F09815D}"/>
              </a:ext>
            </a:extLst>
          </p:cNvPr>
          <p:cNvSpPr txBox="1"/>
          <p:nvPr/>
        </p:nvSpPr>
        <p:spPr>
          <a:xfrm rot="19860000">
            <a:off x="460075" y="2567406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1" name="object 267">
            <a:extLst>
              <a:ext uri="{FF2B5EF4-FFF2-40B4-BE49-F238E27FC236}">
                <a16:creationId xmlns:a16="http://schemas.microsoft.com/office/drawing/2014/main" id="{0EC606D0-C4BF-414A-9D8F-053EDC9241AF}"/>
              </a:ext>
            </a:extLst>
          </p:cNvPr>
          <p:cNvSpPr txBox="1"/>
          <p:nvPr/>
        </p:nvSpPr>
        <p:spPr>
          <a:xfrm rot="19860000">
            <a:off x="460075" y="2877413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2" name="object 268">
            <a:extLst>
              <a:ext uri="{FF2B5EF4-FFF2-40B4-BE49-F238E27FC236}">
                <a16:creationId xmlns:a16="http://schemas.microsoft.com/office/drawing/2014/main" id="{BAC13ADE-7164-4298-9D40-FCC61FDA2EAF}"/>
              </a:ext>
            </a:extLst>
          </p:cNvPr>
          <p:cNvSpPr txBox="1"/>
          <p:nvPr/>
        </p:nvSpPr>
        <p:spPr>
          <a:xfrm rot="19860000">
            <a:off x="460075" y="3187420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3" name="object 269">
            <a:extLst>
              <a:ext uri="{FF2B5EF4-FFF2-40B4-BE49-F238E27FC236}">
                <a16:creationId xmlns:a16="http://schemas.microsoft.com/office/drawing/2014/main" id="{580FC4DD-7568-484A-97C3-9A4A83CC6A0A}"/>
              </a:ext>
            </a:extLst>
          </p:cNvPr>
          <p:cNvSpPr txBox="1"/>
          <p:nvPr/>
        </p:nvSpPr>
        <p:spPr>
          <a:xfrm rot="19860000">
            <a:off x="460075" y="3497427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4" name="object 270">
            <a:extLst>
              <a:ext uri="{FF2B5EF4-FFF2-40B4-BE49-F238E27FC236}">
                <a16:creationId xmlns:a16="http://schemas.microsoft.com/office/drawing/2014/main" id="{1485A904-032D-4D2B-BE9E-D29C940DEF38}"/>
              </a:ext>
            </a:extLst>
          </p:cNvPr>
          <p:cNvSpPr txBox="1"/>
          <p:nvPr/>
        </p:nvSpPr>
        <p:spPr>
          <a:xfrm rot="19860000">
            <a:off x="460075" y="3807433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5" name="object 271">
            <a:extLst>
              <a:ext uri="{FF2B5EF4-FFF2-40B4-BE49-F238E27FC236}">
                <a16:creationId xmlns:a16="http://schemas.microsoft.com/office/drawing/2014/main" id="{3E6FF9E1-E4B1-4B1B-BBBE-ABCBDF8DA933}"/>
              </a:ext>
            </a:extLst>
          </p:cNvPr>
          <p:cNvSpPr txBox="1"/>
          <p:nvPr/>
        </p:nvSpPr>
        <p:spPr>
          <a:xfrm rot="19860000">
            <a:off x="460075" y="4117441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6" name="object 272">
            <a:extLst>
              <a:ext uri="{FF2B5EF4-FFF2-40B4-BE49-F238E27FC236}">
                <a16:creationId xmlns:a16="http://schemas.microsoft.com/office/drawing/2014/main" id="{F1154111-D301-4256-8DFC-F29889289185}"/>
              </a:ext>
            </a:extLst>
          </p:cNvPr>
          <p:cNvSpPr txBox="1"/>
          <p:nvPr/>
        </p:nvSpPr>
        <p:spPr>
          <a:xfrm rot="19860000">
            <a:off x="460075" y="4427448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7" name="object 273">
            <a:extLst>
              <a:ext uri="{FF2B5EF4-FFF2-40B4-BE49-F238E27FC236}">
                <a16:creationId xmlns:a16="http://schemas.microsoft.com/office/drawing/2014/main" id="{F7DCAD25-5911-4632-B09F-34754E04854C}"/>
              </a:ext>
            </a:extLst>
          </p:cNvPr>
          <p:cNvSpPr txBox="1"/>
          <p:nvPr/>
        </p:nvSpPr>
        <p:spPr>
          <a:xfrm rot="19860000">
            <a:off x="460075" y="4737455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8" name="object 274">
            <a:extLst>
              <a:ext uri="{FF2B5EF4-FFF2-40B4-BE49-F238E27FC236}">
                <a16:creationId xmlns:a16="http://schemas.microsoft.com/office/drawing/2014/main" id="{5A7BAF31-604E-45DE-9F46-44E8A4711FB8}"/>
              </a:ext>
            </a:extLst>
          </p:cNvPr>
          <p:cNvSpPr txBox="1"/>
          <p:nvPr/>
        </p:nvSpPr>
        <p:spPr>
          <a:xfrm rot="19860000">
            <a:off x="460075" y="5047462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9" name="object 275">
            <a:extLst>
              <a:ext uri="{FF2B5EF4-FFF2-40B4-BE49-F238E27FC236}">
                <a16:creationId xmlns:a16="http://schemas.microsoft.com/office/drawing/2014/main" id="{0C95221F-0497-45BD-8715-218B191AD15C}"/>
              </a:ext>
            </a:extLst>
          </p:cNvPr>
          <p:cNvSpPr txBox="1"/>
          <p:nvPr/>
        </p:nvSpPr>
        <p:spPr>
          <a:xfrm rot="19860000">
            <a:off x="460075" y="5357469"/>
            <a:ext cx="211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0" name="object 276">
            <a:extLst>
              <a:ext uri="{FF2B5EF4-FFF2-40B4-BE49-F238E27FC236}">
                <a16:creationId xmlns:a16="http://schemas.microsoft.com/office/drawing/2014/main" id="{5A16F7B4-A4E3-4B89-9DC3-FBBB034E8898}"/>
              </a:ext>
            </a:extLst>
          </p:cNvPr>
          <p:cNvSpPr txBox="1"/>
          <p:nvPr/>
        </p:nvSpPr>
        <p:spPr>
          <a:xfrm rot="19860000">
            <a:off x="518623" y="5648037"/>
            <a:ext cx="161856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1" name="object 277">
            <a:extLst>
              <a:ext uri="{FF2B5EF4-FFF2-40B4-BE49-F238E27FC236}">
                <a16:creationId xmlns:a16="http://schemas.microsoft.com/office/drawing/2014/main" id="{8966AC41-97A4-44F0-B067-0CC52E7C61FD}"/>
              </a:ext>
            </a:extLst>
          </p:cNvPr>
          <p:cNvSpPr/>
          <p:nvPr/>
        </p:nvSpPr>
        <p:spPr>
          <a:xfrm>
            <a:off x="659967" y="693670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78">
            <a:extLst>
              <a:ext uri="{FF2B5EF4-FFF2-40B4-BE49-F238E27FC236}">
                <a16:creationId xmlns:a16="http://schemas.microsoft.com/office/drawing/2014/main" id="{BA9EB67B-669D-474A-BE8D-0FB068D804A7}"/>
              </a:ext>
            </a:extLst>
          </p:cNvPr>
          <p:cNvSpPr/>
          <p:nvPr/>
        </p:nvSpPr>
        <p:spPr>
          <a:xfrm>
            <a:off x="659967" y="662669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79">
            <a:extLst>
              <a:ext uri="{FF2B5EF4-FFF2-40B4-BE49-F238E27FC236}">
                <a16:creationId xmlns:a16="http://schemas.microsoft.com/office/drawing/2014/main" id="{F9E78256-B8FD-4B8A-B05E-B05992F5451B}"/>
              </a:ext>
            </a:extLst>
          </p:cNvPr>
          <p:cNvSpPr/>
          <p:nvPr/>
        </p:nvSpPr>
        <p:spPr>
          <a:xfrm>
            <a:off x="659967" y="631669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0">
            <a:extLst>
              <a:ext uri="{FF2B5EF4-FFF2-40B4-BE49-F238E27FC236}">
                <a16:creationId xmlns:a16="http://schemas.microsoft.com/office/drawing/2014/main" id="{F7EE1954-119E-4E6B-9046-BA416A3E7CFF}"/>
              </a:ext>
            </a:extLst>
          </p:cNvPr>
          <p:cNvSpPr/>
          <p:nvPr/>
        </p:nvSpPr>
        <p:spPr>
          <a:xfrm>
            <a:off x="659967" y="600668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1">
            <a:extLst>
              <a:ext uri="{FF2B5EF4-FFF2-40B4-BE49-F238E27FC236}">
                <a16:creationId xmlns:a16="http://schemas.microsoft.com/office/drawing/2014/main" id="{232A2F1D-1462-43E1-8789-BFB55A6AF6FD}"/>
              </a:ext>
            </a:extLst>
          </p:cNvPr>
          <p:cNvSpPr/>
          <p:nvPr/>
        </p:nvSpPr>
        <p:spPr>
          <a:xfrm>
            <a:off x="659967" y="569667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2">
            <a:extLst>
              <a:ext uri="{FF2B5EF4-FFF2-40B4-BE49-F238E27FC236}">
                <a16:creationId xmlns:a16="http://schemas.microsoft.com/office/drawing/2014/main" id="{A22B6CB9-8672-401A-B275-4189E3F34C3D}"/>
              </a:ext>
            </a:extLst>
          </p:cNvPr>
          <p:cNvSpPr/>
          <p:nvPr/>
        </p:nvSpPr>
        <p:spPr>
          <a:xfrm>
            <a:off x="659967" y="538667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3">
            <a:extLst>
              <a:ext uri="{FF2B5EF4-FFF2-40B4-BE49-F238E27FC236}">
                <a16:creationId xmlns:a16="http://schemas.microsoft.com/office/drawing/2014/main" id="{9B9DFA4F-38D4-4590-B676-7E8AEF5E4EBA}"/>
              </a:ext>
            </a:extLst>
          </p:cNvPr>
          <p:cNvSpPr/>
          <p:nvPr/>
        </p:nvSpPr>
        <p:spPr>
          <a:xfrm>
            <a:off x="659967" y="507666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4">
            <a:extLst>
              <a:ext uri="{FF2B5EF4-FFF2-40B4-BE49-F238E27FC236}">
                <a16:creationId xmlns:a16="http://schemas.microsoft.com/office/drawing/2014/main" id="{D672E2EF-6DD8-4414-8D2B-515D2F0F0403}"/>
              </a:ext>
            </a:extLst>
          </p:cNvPr>
          <p:cNvSpPr/>
          <p:nvPr/>
        </p:nvSpPr>
        <p:spPr>
          <a:xfrm>
            <a:off x="659967" y="476665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5">
            <a:extLst>
              <a:ext uri="{FF2B5EF4-FFF2-40B4-BE49-F238E27FC236}">
                <a16:creationId xmlns:a16="http://schemas.microsoft.com/office/drawing/2014/main" id="{B0E3DEDB-98D7-4323-911C-ECCD39547945}"/>
              </a:ext>
            </a:extLst>
          </p:cNvPr>
          <p:cNvSpPr/>
          <p:nvPr/>
        </p:nvSpPr>
        <p:spPr>
          <a:xfrm>
            <a:off x="659967" y="445664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6">
            <a:extLst>
              <a:ext uri="{FF2B5EF4-FFF2-40B4-BE49-F238E27FC236}">
                <a16:creationId xmlns:a16="http://schemas.microsoft.com/office/drawing/2014/main" id="{8390003A-4848-4E0F-931B-10DAAF909E59}"/>
              </a:ext>
            </a:extLst>
          </p:cNvPr>
          <p:cNvSpPr/>
          <p:nvPr/>
        </p:nvSpPr>
        <p:spPr>
          <a:xfrm>
            <a:off x="659967" y="414664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87">
            <a:extLst>
              <a:ext uri="{FF2B5EF4-FFF2-40B4-BE49-F238E27FC236}">
                <a16:creationId xmlns:a16="http://schemas.microsoft.com/office/drawing/2014/main" id="{F3717CB6-B9D3-4ECB-9932-9C5043041668}"/>
              </a:ext>
            </a:extLst>
          </p:cNvPr>
          <p:cNvSpPr/>
          <p:nvPr/>
        </p:nvSpPr>
        <p:spPr>
          <a:xfrm>
            <a:off x="659967" y="383663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88">
            <a:extLst>
              <a:ext uri="{FF2B5EF4-FFF2-40B4-BE49-F238E27FC236}">
                <a16:creationId xmlns:a16="http://schemas.microsoft.com/office/drawing/2014/main" id="{7473E2FB-B20B-4195-BCAA-573CB3CAEEA2}"/>
              </a:ext>
            </a:extLst>
          </p:cNvPr>
          <p:cNvSpPr/>
          <p:nvPr/>
        </p:nvSpPr>
        <p:spPr>
          <a:xfrm>
            <a:off x="659967" y="352662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89">
            <a:extLst>
              <a:ext uri="{FF2B5EF4-FFF2-40B4-BE49-F238E27FC236}">
                <a16:creationId xmlns:a16="http://schemas.microsoft.com/office/drawing/2014/main" id="{87B51F3D-D126-414C-8AA9-6D8F2A3AE05B}"/>
              </a:ext>
            </a:extLst>
          </p:cNvPr>
          <p:cNvSpPr/>
          <p:nvPr/>
        </p:nvSpPr>
        <p:spPr>
          <a:xfrm>
            <a:off x="659967" y="321662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0">
            <a:extLst>
              <a:ext uri="{FF2B5EF4-FFF2-40B4-BE49-F238E27FC236}">
                <a16:creationId xmlns:a16="http://schemas.microsoft.com/office/drawing/2014/main" id="{31208AD4-8638-435F-95D9-0C2A940D4F8A}"/>
              </a:ext>
            </a:extLst>
          </p:cNvPr>
          <p:cNvSpPr/>
          <p:nvPr/>
        </p:nvSpPr>
        <p:spPr>
          <a:xfrm>
            <a:off x="659967" y="290661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1">
            <a:extLst>
              <a:ext uri="{FF2B5EF4-FFF2-40B4-BE49-F238E27FC236}">
                <a16:creationId xmlns:a16="http://schemas.microsoft.com/office/drawing/2014/main" id="{AFEB273B-5225-4B70-AA39-7BE3797B7702}"/>
              </a:ext>
            </a:extLst>
          </p:cNvPr>
          <p:cNvSpPr/>
          <p:nvPr/>
        </p:nvSpPr>
        <p:spPr>
          <a:xfrm>
            <a:off x="659967" y="259660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2">
            <a:extLst>
              <a:ext uri="{FF2B5EF4-FFF2-40B4-BE49-F238E27FC236}">
                <a16:creationId xmlns:a16="http://schemas.microsoft.com/office/drawing/2014/main" id="{9B35541B-EDBF-4941-9438-BC6F198C5C4A}"/>
              </a:ext>
            </a:extLst>
          </p:cNvPr>
          <p:cNvSpPr/>
          <p:nvPr/>
        </p:nvSpPr>
        <p:spPr>
          <a:xfrm>
            <a:off x="659967" y="228659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3">
            <a:extLst>
              <a:ext uri="{FF2B5EF4-FFF2-40B4-BE49-F238E27FC236}">
                <a16:creationId xmlns:a16="http://schemas.microsoft.com/office/drawing/2014/main" id="{BF07899B-C2B4-401D-B83C-195499AA57D4}"/>
              </a:ext>
            </a:extLst>
          </p:cNvPr>
          <p:cNvSpPr/>
          <p:nvPr/>
        </p:nvSpPr>
        <p:spPr>
          <a:xfrm>
            <a:off x="659967" y="197659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4">
            <a:extLst>
              <a:ext uri="{FF2B5EF4-FFF2-40B4-BE49-F238E27FC236}">
                <a16:creationId xmlns:a16="http://schemas.microsoft.com/office/drawing/2014/main" id="{10B16F1C-238E-4C51-88B8-CD8D3CA34D14}"/>
              </a:ext>
            </a:extLst>
          </p:cNvPr>
          <p:cNvSpPr/>
          <p:nvPr/>
        </p:nvSpPr>
        <p:spPr>
          <a:xfrm>
            <a:off x="659967" y="16665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5">
            <a:extLst>
              <a:ext uri="{FF2B5EF4-FFF2-40B4-BE49-F238E27FC236}">
                <a16:creationId xmlns:a16="http://schemas.microsoft.com/office/drawing/2014/main" id="{707E3659-30D7-4EEA-A39F-4E0477013BF2}"/>
              </a:ext>
            </a:extLst>
          </p:cNvPr>
          <p:cNvSpPr/>
          <p:nvPr/>
        </p:nvSpPr>
        <p:spPr>
          <a:xfrm>
            <a:off x="659967" y="135657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6">
            <a:extLst>
              <a:ext uri="{FF2B5EF4-FFF2-40B4-BE49-F238E27FC236}">
                <a16:creationId xmlns:a16="http://schemas.microsoft.com/office/drawing/2014/main" id="{AD502C71-20FE-4E95-B26E-CD9973A96879}"/>
              </a:ext>
            </a:extLst>
          </p:cNvPr>
          <p:cNvSpPr/>
          <p:nvPr/>
        </p:nvSpPr>
        <p:spPr>
          <a:xfrm>
            <a:off x="659967" y="104657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97">
            <a:extLst>
              <a:ext uri="{FF2B5EF4-FFF2-40B4-BE49-F238E27FC236}">
                <a16:creationId xmlns:a16="http://schemas.microsoft.com/office/drawing/2014/main" id="{8CD4CD34-CC34-47BE-B7A2-5ED2BB65394F}"/>
              </a:ext>
            </a:extLst>
          </p:cNvPr>
          <p:cNvSpPr/>
          <p:nvPr/>
        </p:nvSpPr>
        <p:spPr>
          <a:xfrm>
            <a:off x="2253437" y="723121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98">
            <a:extLst>
              <a:ext uri="{FF2B5EF4-FFF2-40B4-BE49-F238E27FC236}">
                <a16:creationId xmlns:a16="http://schemas.microsoft.com/office/drawing/2014/main" id="{4092908A-8740-4EFC-8149-D07DCCCDCF20}"/>
              </a:ext>
            </a:extLst>
          </p:cNvPr>
          <p:cNvSpPr/>
          <p:nvPr/>
        </p:nvSpPr>
        <p:spPr>
          <a:xfrm>
            <a:off x="4851094" y="7231217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299">
            <a:extLst>
              <a:ext uri="{FF2B5EF4-FFF2-40B4-BE49-F238E27FC236}">
                <a16:creationId xmlns:a16="http://schemas.microsoft.com/office/drawing/2014/main" id="{A3953B68-5DFA-49F4-AE5B-D183A6E5BF2C}"/>
              </a:ext>
            </a:extLst>
          </p:cNvPr>
          <p:cNvSpPr txBox="1"/>
          <p:nvPr/>
        </p:nvSpPr>
        <p:spPr>
          <a:xfrm>
            <a:off x="2122118" y="7241759"/>
            <a:ext cx="2628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90" dirty="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8" name="object 300">
            <a:extLst>
              <a:ext uri="{FF2B5EF4-FFF2-40B4-BE49-F238E27FC236}">
                <a16:creationId xmlns:a16="http://schemas.microsoft.com/office/drawing/2014/main" id="{8E818DA2-A3C4-4E4F-B7FA-690C5FBFFB18}"/>
              </a:ext>
            </a:extLst>
          </p:cNvPr>
          <p:cNvSpPr txBox="1"/>
          <p:nvPr/>
        </p:nvSpPr>
        <p:spPr>
          <a:xfrm>
            <a:off x="4745303" y="7241759"/>
            <a:ext cx="2120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D4D4D"/>
                </a:solidFill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9" name="object 301">
            <a:extLst>
              <a:ext uri="{FF2B5EF4-FFF2-40B4-BE49-F238E27FC236}">
                <a16:creationId xmlns:a16="http://schemas.microsoft.com/office/drawing/2014/main" id="{74672A33-AF6E-4CED-9883-7BC079F1E3B3}"/>
              </a:ext>
            </a:extLst>
          </p:cNvPr>
          <p:cNvSpPr txBox="1"/>
          <p:nvPr/>
        </p:nvSpPr>
        <p:spPr>
          <a:xfrm>
            <a:off x="2715971" y="7406732"/>
            <a:ext cx="1673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Level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Agreement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D4EC6D7-0885-4F9F-8839-EF3E1BC60091}"/>
              </a:ext>
            </a:extLst>
          </p:cNvPr>
          <p:cNvSpPr txBox="1"/>
          <p:nvPr/>
        </p:nvSpPr>
        <p:spPr>
          <a:xfrm>
            <a:off x="1992615" y="7278144"/>
            <a:ext cx="31085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Yes		            No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C498506-6FB3-45EB-8671-00DC7F29904A}"/>
              </a:ext>
            </a:extLst>
          </p:cNvPr>
          <p:cNvSpPr txBox="1"/>
          <p:nvPr/>
        </p:nvSpPr>
        <p:spPr>
          <a:xfrm>
            <a:off x="2053158" y="771744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38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9DD0E71-DF02-464F-A10F-0B831B9AA463}"/>
              </a:ext>
            </a:extLst>
          </p:cNvPr>
          <p:cNvSpPr txBox="1"/>
          <p:nvPr/>
        </p:nvSpPr>
        <p:spPr>
          <a:xfrm>
            <a:off x="4643958" y="3557390"/>
            <a:ext cx="41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20</a:t>
            </a:r>
          </a:p>
        </p:txBody>
      </p:sp>
      <p:sp>
        <p:nvSpPr>
          <p:cNvPr id="314" name="object 302">
            <a:extLst>
              <a:ext uri="{FF2B5EF4-FFF2-40B4-BE49-F238E27FC236}">
                <a16:creationId xmlns:a16="http://schemas.microsoft.com/office/drawing/2014/main" id="{9B2C0531-1E9F-4610-BFB9-6D34A58ED9F9}"/>
              </a:ext>
            </a:extLst>
          </p:cNvPr>
          <p:cNvSpPr txBox="1"/>
          <p:nvPr/>
        </p:nvSpPr>
        <p:spPr>
          <a:xfrm>
            <a:off x="106402" y="2346097"/>
            <a:ext cx="210442" cy="1771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600" b="1" spc="-25" dirty="0">
                <a:latin typeface="Helvetica" pitchFamily="2" charset="0"/>
                <a:cs typeface="Arial"/>
              </a:rPr>
              <a:t>Total</a:t>
            </a:r>
            <a:r>
              <a:rPr sz="1600" b="1" spc="-75" dirty="0">
                <a:latin typeface="Helvetica" pitchFamily="2" charset="0"/>
                <a:cs typeface="Arial"/>
              </a:rPr>
              <a:t> </a:t>
            </a:r>
            <a:r>
              <a:rPr sz="1600" b="1" dirty="0">
                <a:latin typeface="Helvetica" pitchFamily="2" charset="0"/>
                <a:cs typeface="Arial"/>
              </a:rPr>
              <a:t>Responses</a:t>
            </a:r>
            <a:endParaRPr sz="1600" dirty="0">
              <a:latin typeface="Helvetica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29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8E52-2036-48C8-B492-71B49E74A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053765"/>
            <a:ext cx="10881360" cy="830997"/>
          </a:xfrm>
        </p:spPr>
        <p:txBody>
          <a:bodyPr/>
          <a:lstStyle/>
          <a:p>
            <a:pPr algn="ctr"/>
            <a:r>
              <a:rPr lang="en-US" sz="5400" dirty="0">
                <a:latin typeface="Helvetica" pitchFamily="2" charset="0"/>
              </a:rPr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12970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3B32A4-28FE-1F48-A984-EE685866B458}"/>
              </a:ext>
            </a:extLst>
          </p:cNvPr>
          <p:cNvSpPr txBox="1"/>
          <p:nvPr/>
        </p:nvSpPr>
        <p:spPr>
          <a:xfrm>
            <a:off x="6477000" y="914400"/>
            <a:ext cx="533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“Actively </a:t>
            </a:r>
            <a:r>
              <a:rPr lang="en-US" sz="2000" b="1" dirty="0">
                <a:latin typeface="Helvetica" pitchFamily="2" charset="0"/>
              </a:rPr>
              <a:t>recruit </a:t>
            </a:r>
            <a:r>
              <a:rPr lang="en-US" sz="2000" dirty="0">
                <a:latin typeface="Helvetica" pitchFamily="2" charset="0"/>
              </a:rPr>
              <a:t>more diverse students and faculty &amp; work to </a:t>
            </a:r>
            <a:r>
              <a:rPr lang="en-US" sz="2000" b="1" dirty="0">
                <a:latin typeface="Helvetica" pitchFamily="2" charset="0"/>
              </a:rPr>
              <a:t>retain</a:t>
            </a:r>
            <a:r>
              <a:rPr lang="en-US" sz="2000" dirty="0">
                <a:latin typeface="Helvetica" pitchFamily="2" charset="0"/>
              </a:rPr>
              <a:t> them.”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-----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“Host a </a:t>
            </a:r>
            <a:r>
              <a:rPr lang="en-US" sz="2000" b="1" dirty="0">
                <a:latin typeface="Helvetica" pitchFamily="2" charset="0"/>
              </a:rPr>
              <a:t>diversity weekend</a:t>
            </a:r>
            <a:r>
              <a:rPr lang="en-US" sz="2000" dirty="0">
                <a:latin typeface="Helvetica" pitchFamily="2" charset="0"/>
              </a:rPr>
              <a:t>.”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-----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“Consider the </a:t>
            </a:r>
            <a:r>
              <a:rPr lang="en-US" sz="2000" b="1" dirty="0">
                <a:latin typeface="Helvetica" pitchFamily="2" charset="0"/>
              </a:rPr>
              <a:t>barriers applicants have overcome </a:t>
            </a:r>
            <a:r>
              <a:rPr lang="en-US" sz="2000" dirty="0">
                <a:latin typeface="Helvetica" pitchFamily="2" charset="0"/>
              </a:rPr>
              <a:t>to get to this point, and give </a:t>
            </a:r>
            <a:r>
              <a:rPr lang="en-US" sz="2000" b="1" dirty="0">
                <a:latin typeface="Helvetica" pitchFamily="2" charset="0"/>
              </a:rPr>
              <a:t>less weight to things like GPA and GRE scores</a:t>
            </a:r>
            <a:r>
              <a:rPr lang="en-US" sz="2000" dirty="0">
                <a:latin typeface="Helvetica" pitchFamily="2" charset="0"/>
              </a:rPr>
              <a:t> that are not necessarily a fair representation of underrepresented students' potential to be successful in grad school.”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-----</a:t>
            </a:r>
          </a:p>
          <a:p>
            <a:pPr algn="ctr"/>
            <a:endParaRPr lang="en-US" sz="2000" dirty="0">
              <a:latin typeface="Helvetica" pitchFamily="2" charset="0"/>
            </a:endParaRPr>
          </a:p>
          <a:p>
            <a:pPr algn="ctr"/>
            <a:r>
              <a:rPr lang="en-US" sz="2000" dirty="0">
                <a:latin typeface="Helvetica" pitchFamily="2" charset="0"/>
              </a:rPr>
              <a:t>“</a:t>
            </a:r>
            <a:r>
              <a:rPr lang="en-US" sz="2000" b="1" dirty="0">
                <a:latin typeface="Helvetica" pitchFamily="2" charset="0"/>
              </a:rPr>
              <a:t>Eliminate</a:t>
            </a:r>
            <a:r>
              <a:rPr lang="en-US" sz="2000" dirty="0">
                <a:latin typeface="Helvetica" pitchFamily="2" charset="0"/>
              </a:rPr>
              <a:t> the consideration of GRE scores.”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07835-1DDC-1D49-BF62-1F4F658A87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1"/>
          <a:stretch/>
        </p:blipFill>
        <p:spPr>
          <a:xfrm>
            <a:off x="533399" y="229267"/>
            <a:ext cx="4461241" cy="1751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B1D8A3-82D9-E241-AE33-99EEA060D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671"/>
          <a:stretch/>
        </p:blipFill>
        <p:spPr>
          <a:xfrm>
            <a:off x="533399" y="6331750"/>
            <a:ext cx="3955166" cy="1248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E9EE05-1AF1-8D49-824F-77B0128D29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"/>
          <a:stretch/>
        </p:blipFill>
        <p:spPr>
          <a:xfrm>
            <a:off x="537410" y="3623075"/>
            <a:ext cx="3624965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CFBC3-4C10-4B4E-8A6F-182CE555E9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27"/>
          <a:stretch/>
        </p:blipFill>
        <p:spPr>
          <a:xfrm>
            <a:off x="533400" y="2209800"/>
            <a:ext cx="49530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29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393A-22B9-4B11-BAAD-68EEDAF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33400"/>
            <a:ext cx="11521440" cy="677108"/>
          </a:xfrm>
        </p:spPr>
        <p:txBody>
          <a:bodyPr/>
          <a:lstStyle/>
          <a:p>
            <a:pPr algn="ctr"/>
            <a:r>
              <a:rPr lang="en-US" sz="4400" dirty="0"/>
              <a:t>ACTIONABLE  (FIRST) STEPS FOR DEI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DCED-13AA-40DD-9D45-BBFD53FD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87652"/>
            <a:ext cx="11521440" cy="5724644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Create initiatives to secure funding for recruitment events and practices for marginalized students for the graduate program.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Prioritize training grants for students in the program, with a particular focus on those with the goal of recruiting students from underrepresented groups.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Within the Diversity committee, ensure that inclusion on the committee is based on actual diversity, equity, and inclusion work. Perhaps a restructuring to ensure action is being taken by members and to ensure all work is not put on one faculty member or all </a:t>
            </a:r>
          </a:p>
          <a:p>
            <a:r>
              <a:rPr lang="en-US" sz="2400" dirty="0"/>
              <a:t>     on students.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4.  Formalize a system that creates incentives for both faculty and students to prioritize work on diversity, equity, and Inclusion. 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 txBox="1"/>
          <p:nvPr/>
        </p:nvSpPr>
        <p:spPr>
          <a:xfrm>
            <a:off x="2667000" y="7176289"/>
            <a:ext cx="729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Helvetica" pitchFamily="2" charset="0"/>
                <a:cs typeface="Arial"/>
              </a:rPr>
              <a:t>Clinical</a:t>
            </a:r>
            <a:endParaRPr sz="1400" dirty="0">
              <a:latin typeface="Helvetica" pitchFamily="2" charset="0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953000" y="7176289"/>
            <a:ext cx="757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Helvetica" pitchFamily="2" charset="0"/>
                <a:cs typeface="Arial"/>
              </a:rPr>
              <a:t>Social</a:t>
            </a:r>
            <a:endParaRPr sz="1400" dirty="0">
              <a:latin typeface="Helvetica" pitchFamily="2" charset="0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400800" y="7175018"/>
            <a:ext cx="20516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Helvetica" pitchFamily="2" charset="0"/>
                <a:cs typeface="Arial"/>
              </a:rPr>
              <a:t>Cognition and Neural</a:t>
            </a:r>
            <a:r>
              <a:rPr sz="1400" b="1" spc="-90" dirty="0">
                <a:latin typeface="Helvetica" pitchFamily="2" charset="0"/>
                <a:cs typeface="Arial"/>
              </a:rPr>
              <a:t> </a:t>
            </a:r>
            <a:r>
              <a:rPr sz="1400" b="1" dirty="0">
                <a:latin typeface="Helvetica" pitchFamily="2" charset="0"/>
                <a:cs typeface="Arial"/>
              </a:rPr>
              <a:t>Systems</a:t>
            </a:r>
            <a:endParaRPr sz="1400" dirty="0">
              <a:latin typeface="Helvetica" pitchFamily="2" charset="0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144000" y="7176289"/>
            <a:ext cx="914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Helvetica" pitchFamily="2" charset="0"/>
                <a:cs typeface="Arial"/>
              </a:rPr>
              <a:t>Did not disclose</a:t>
            </a:r>
            <a:endParaRPr sz="1400" dirty="0">
              <a:latin typeface="Helvetica" pitchFamily="2" charset="0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43000" y="3550439"/>
            <a:ext cx="205184" cy="1434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25" dirty="0">
                <a:latin typeface="Helvetica" pitchFamily="2" charset="0"/>
                <a:cs typeface="Arial"/>
              </a:rPr>
              <a:t>Total</a:t>
            </a:r>
            <a:r>
              <a:rPr sz="1400" b="1" spc="-75" dirty="0">
                <a:latin typeface="Helvetica" pitchFamily="2" charset="0"/>
                <a:cs typeface="Arial"/>
              </a:rPr>
              <a:t> </a:t>
            </a:r>
            <a:r>
              <a:rPr sz="1400" b="1" dirty="0">
                <a:latin typeface="Helvetica" pitchFamily="2" charset="0"/>
                <a:cs typeface="Arial"/>
              </a:rPr>
              <a:t>Responses</a:t>
            </a:r>
            <a:endParaRPr sz="1400" dirty="0">
              <a:latin typeface="Helvetica" pitchFamily="2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2544-68B6-9543-8A97-5F183229D41B}"/>
              </a:ext>
            </a:extLst>
          </p:cNvPr>
          <p:cNvSpPr txBox="1"/>
          <p:nvPr/>
        </p:nvSpPr>
        <p:spPr>
          <a:xfrm>
            <a:off x="4893745" y="558564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Response Breakdown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4D071-6C8F-AC46-82CF-33CB7E95A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32" y="1721639"/>
            <a:ext cx="9455181" cy="5429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786E7-8925-2B40-9DD7-7FABF00EFDE8}"/>
              </a:ext>
            </a:extLst>
          </p:cNvPr>
          <p:cNvSpPr txBox="1"/>
          <p:nvPr/>
        </p:nvSpPr>
        <p:spPr>
          <a:xfrm>
            <a:off x="2803271" y="1905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1AF611-C85B-244C-A49C-EF0C2BDE42CD}"/>
              </a:ext>
            </a:extLst>
          </p:cNvPr>
          <p:cNvSpPr txBox="1"/>
          <p:nvPr/>
        </p:nvSpPr>
        <p:spPr>
          <a:xfrm>
            <a:off x="5029200" y="52240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55E5F1-3AC4-434F-97CA-31A075D9FE12}"/>
              </a:ext>
            </a:extLst>
          </p:cNvPr>
          <p:cNvSpPr txBox="1"/>
          <p:nvPr/>
        </p:nvSpPr>
        <p:spPr>
          <a:xfrm>
            <a:off x="7198042" y="251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E595DE-1D0F-B54B-BF9F-E6B26527FF33}"/>
              </a:ext>
            </a:extLst>
          </p:cNvPr>
          <p:cNvSpPr txBox="1"/>
          <p:nvPr/>
        </p:nvSpPr>
        <p:spPr>
          <a:xfrm>
            <a:off x="9372600" y="33359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0B7E0A-A70B-9F41-808B-164BB8DB917D}"/>
              </a:ext>
            </a:extLst>
          </p:cNvPr>
          <p:cNvSpPr txBox="1"/>
          <p:nvPr/>
        </p:nvSpPr>
        <p:spPr>
          <a:xfrm>
            <a:off x="4121093" y="115509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63</a:t>
            </a:r>
            <a:r>
              <a:rPr lang="en-US" dirty="0">
                <a:latin typeface="Helvetica" pitchFamily="2" charset="0"/>
              </a:rPr>
              <a:t> responses [ 57 complete responses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4C5-E0A4-294A-AE7C-2C66F96D41AB}"/>
              </a:ext>
            </a:extLst>
          </p:cNvPr>
          <p:cNvSpPr txBox="1">
            <a:spLocks/>
          </p:cNvSpPr>
          <p:nvPr/>
        </p:nvSpPr>
        <p:spPr>
          <a:xfrm>
            <a:off x="990600" y="2895601"/>
            <a:ext cx="1088136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kern="0" dirty="0">
                <a:solidFill>
                  <a:sysClr val="windowText" lastClr="000000"/>
                </a:solidFill>
                <a:latin typeface="Helvetica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892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02468-25A9-4A7E-95CF-0791BD8BE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14" b="8900"/>
          <a:stretch/>
        </p:blipFill>
        <p:spPr>
          <a:xfrm>
            <a:off x="22" y="285760"/>
            <a:ext cx="12801578" cy="7200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A795A-11B4-294B-AD0F-C2A7B3C0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311" y="1274674"/>
            <a:ext cx="11031779" cy="2160270"/>
          </a:xfrm>
        </p:spPr>
        <p:txBody>
          <a:bodyPr vert="horz" wrap="square" lIns="96012" tIns="48006" rIns="96012" bIns="48006" rtlCol="0" anchor="b">
            <a:normAutofit/>
          </a:bodyPr>
          <a:lstStyle/>
          <a:p>
            <a:r>
              <a:rPr lang="en-US" sz="5400" dirty="0"/>
              <a:t>Breakout Session: 15 Mins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5C972-71CB-4147-9339-75FE628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40" y="3581400"/>
            <a:ext cx="11031779" cy="2803550"/>
          </a:xfrm>
        </p:spPr>
        <p:txBody>
          <a:bodyPr vert="horz" wrap="square" lIns="96012" tIns="48006" rIns="96012" bIns="48006" rtlCol="0">
            <a:normAutofit lnSpcReduction="10000"/>
          </a:bodyPr>
          <a:lstStyle/>
          <a:p>
            <a:pPr indent="-240030">
              <a:buFont typeface="Arial" panose="020B0604020202020204" pitchFamily="34" charset="0"/>
              <a:buChar char="•"/>
            </a:pPr>
            <a:r>
              <a:rPr lang="en-US" sz="2800" dirty="0"/>
              <a:t>Instructions: </a:t>
            </a:r>
          </a:p>
          <a:p>
            <a:pPr lvl="1" indent="-240030" algn="l">
              <a:buFont typeface="Arial" panose="020B0604020202020204" pitchFamily="34" charset="0"/>
              <a:buChar char="•"/>
            </a:pPr>
            <a:r>
              <a:rPr lang="en-US" sz="2800" dirty="0"/>
              <a:t>1. Designate a group notetaker</a:t>
            </a:r>
          </a:p>
          <a:p>
            <a:pPr lvl="1" indent="-240030" algn="l">
              <a:buFont typeface="Arial" panose="020B0604020202020204" pitchFamily="34" charset="0"/>
              <a:buChar char="•"/>
            </a:pPr>
            <a:r>
              <a:rPr lang="en-US" sz="2800" dirty="0"/>
              <a:t>2. Designate a group speaker for debrief</a:t>
            </a:r>
          </a:p>
          <a:p>
            <a:pPr lvl="1" indent="-240030" algn="l">
              <a:buFont typeface="Arial" panose="020B0604020202020204" pitchFamily="34" charset="0"/>
              <a:buChar char="•"/>
            </a:pPr>
            <a:r>
              <a:rPr lang="en-US" sz="2800" dirty="0"/>
              <a:t>3. Discuss: </a:t>
            </a:r>
          </a:p>
          <a:p>
            <a:pPr lvl="2" indent="-240030" algn="l">
              <a:buFont typeface="Arial" panose="020B0604020202020204" pitchFamily="34" charset="0"/>
              <a:buChar char="•"/>
            </a:pPr>
            <a:r>
              <a:rPr lang="en-US" sz="2730" b="1" i="1" dirty="0"/>
              <a:t>What can we do to make our department more diverse, inclusive, and equitable? Discuss the potential pros and cons, feasibility, and timeline. </a:t>
            </a:r>
          </a:p>
        </p:txBody>
      </p:sp>
    </p:spTree>
    <p:extLst>
      <p:ext uri="{BB962C8B-B14F-4D97-AF65-F5344CB8AC3E}">
        <p14:creationId xmlns:p14="http://schemas.microsoft.com/office/powerpoint/2010/main" val="269816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C5659-70DD-C040-9036-A0AE85BC6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620" dirty="0"/>
            </a:br>
            <a:r>
              <a:rPr lang="en-US" sz="4620" dirty="0"/>
              <a:t>Debrief:</a:t>
            </a:r>
            <a:br>
              <a:rPr lang="en-US" sz="4620" dirty="0"/>
            </a:br>
            <a:br>
              <a:rPr lang="en-US" sz="4620" dirty="0"/>
            </a:br>
            <a:r>
              <a:rPr lang="en-US" sz="4620" dirty="0"/>
              <a:t>What can we do to make our department more diverse, inclusive, and equitable? Discuss the potential pros and cons, feasibility, and timeline.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863297-3E88-5D46-93F8-C3DEB0AD9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Notetakers, please email group ideas to </a:t>
            </a:r>
            <a:r>
              <a:rPr lang="en-US" dirty="0" err="1"/>
              <a:t>ecarroll@email.arizona.edu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28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3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A86A5-8438-4B3E-B56D-F28B0861ECF8}"/>
              </a:ext>
            </a:extLst>
          </p:cNvPr>
          <p:cNvSpPr txBox="1"/>
          <p:nvPr/>
        </p:nvSpPr>
        <p:spPr>
          <a:xfrm>
            <a:off x="2514600" y="28283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406031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730D-4A7D-41AB-9C6D-3C6F3EEA6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064347"/>
            <a:ext cx="10881360" cy="830997"/>
          </a:xfrm>
        </p:spPr>
        <p:txBody>
          <a:bodyPr/>
          <a:lstStyle/>
          <a:p>
            <a:pPr algn="ctr"/>
            <a:r>
              <a:rPr lang="en-US" sz="5400" dirty="0">
                <a:latin typeface="Helvetica" pitchFamily="2" charset="0"/>
              </a:rPr>
              <a:t>COVID-19 Response</a:t>
            </a:r>
          </a:p>
        </p:txBody>
      </p:sp>
    </p:spTree>
    <p:extLst>
      <p:ext uri="{BB962C8B-B14F-4D97-AF65-F5344CB8AC3E}">
        <p14:creationId xmlns:p14="http://schemas.microsoft.com/office/powerpoint/2010/main" val="107894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44C3C-9890-0746-9D2E-EEA09D2C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318490"/>
            <a:ext cx="10579100" cy="5920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9FD24-D4C8-974F-A53D-C2FB392F6083}"/>
              </a:ext>
            </a:extLst>
          </p:cNvPr>
          <p:cNvSpPr txBox="1"/>
          <p:nvPr/>
        </p:nvSpPr>
        <p:spPr>
          <a:xfrm>
            <a:off x="2179447" y="526553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 have been satisfied with the overall department response to the pandemic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ABDB5-7E7D-7246-BB6E-F2FF73F64A48}"/>
              </a:ext>
            </a:extLst>
          </p:cNvPr>
          <p:cNvSpPr/>
          <p:nvPr/>
        </p:nvSpPr>
        <p:spPr>
          <a:xfrm>
            <a:off x="6394703" y="2247420"/>
            <a:ext cx="4881886" cy="2031325"/>
          </a:xfrm>
          <a:prstGeom prst="rect">
            <a:avLst/>
          </a:prstGeom>
          <a:solidFill>
            <a:schemeClr val="bg1"/>
          </a:solidFill>
          <a:ln w="57150">
            <a:solidFill>
              <a:srgbClr val="00A08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“The department was great at </a:t>
            </a:r>
            <a:r>
              <a:rPr lang="en-US" b="1" dirty="0">
                <a:latin typeface="Helvetica" pitchFamily="2" charset="0"/>
              </a:rPr>
              <a:t>communicating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early and often</a:t>
            </a:r>
            <a:r>
              <a:rPr lang="en-US" dirty="0">
                <a:latin typeface="Helvetica" pitchFamily="2" charset="0"/>
              </a:rPr>
              <a:t>. Given the complex circumstances, I don't have any real complaints. If anything I was impressed.”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“Good job Psych! I am </a:t>
            </a:r>
            <a:r>
              <a:rPr lang="en-US" b="1" dirty="0">
                <a:latin typeface="Helvetica" pitchFamily="2" charset="0"/>
              </a:rPr>
              <a:t>proud</a:t>
            </a:r>
            <a:r>
              <a:rPr lang="en-US" dirty="0">
                <a:latin typeface="Helvetica" pitchFamily="2" charset="0"/>
              </a:rPr>
              <a:t> of the way we have responded.”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8FDF9-D5BD-3747-93BF-DB5A8A21CA64}"/>
              </a:ext>
            </a:extLst>
          </p:cNvPr>
          <p:cNvSpPr txBox="1"/>
          <p:nvPr/>
        </p:nvSpPr>
        <p:spPr>
          <a:xfrm>
            <a:off x="2057400" y="6924258"/>
            <a:ext cx="92191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Definitely yes	Probably yes	       Unsure	     Probably not	      Definitely 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40F4A-8073-BD49-B44A-A52D25B77CF8}"/>
              </a:ext>
            </a:extLst>
          </p:cNvPr>
          <p:cNvSpPr txBox="1"/>
          <p:nvPr/>
        </p:nvSpPr>
        <p:spPr>
          <a:xfrm rot="16200000">
            <a:off x="206547" y="4109468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65F4B-E1A8-1247-872B-E31B23A87148}"/>
              </a:ext>
            </a:extLst>
          </p:cNvPr>
          <p:cNvSpPr txBox="1"/>
          <p:nvPr/>
        </p:nvSpPr>
        <p:spPr>
          <a:xfrm>
            <a:off x="2514600" y="190886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1564A-DF90-5E47-ABAC-3508E50CD2A8}"/>
              </a:ext>
            </a:extLst>
          </p:cNvPr>
          <p:cNvSpPr txBox="1"/>
          <p:nvPr/>
        </p:nvSpPr>
        <p:spPr>
          <a:xfrm>
            <a:off x="4419600" y="133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6B1BA-F191-2F45-8CF7-2CEDE7125AF2}"/>
              </a:ext>
            </a:extLst>
          </p:cNvPr>
          <p:cNvSpPr txBox="1"/>
          <p:nvPr/>
        </p:nvSpPr>
        <p:spPr>
          <a:xfrm>
            <a:off x="63246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708F4-5579-9A49-89B3-A73FFAD3D94F}"/>
              </a:ext>
            </a:extLst>
          </p:cNvPr>
          <p:cNvSpPr txBox="1"/>
          <p:nvPr/>
        </p:nvSpPr>
        <p:spPr>
          <a:xfrm>
            <a:off x="8305800" y="5562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658C3-4228-DC49-B20C-A8E4A78D1AD5}"/>
              </a:ext>
            </a:extLst>
          </p:cNvPr>
          <p:cNvSpPr txBox="1"/>
          <p:nvPr/>
        </p:nvSpPr>
        <p:spPr>
          <a:xfrm>
            <a:off x="10210800" y="6138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9297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19FD24-D4C8-974F-A53D-C2FB392F6083}"/>
              </a:ext>
            </a:extLst>
          </p:cNvPr>
          <p:cNvSpPr txBox="1"/>
          <p:nvPr/>
        </p:nvSpPr>
        <p:spPr>
          <a:xfrm>
            <a:off x="1948528" y="536448"/>
            <a:ext cx="889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During the COVID-19 pandemic, I have felt adequately supported by my mentor.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AF401-DCB8-474B-AE1E-DBEB24FD9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8" y="1143000"/>
            <a:ext cx="10826750" cy="621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275D2-9457-DF49-A34A-D82CFC6A5A03}"/>
              </a:ext>
            </a:extLst>
          </p:cNvPr>
          <p:cNvSpPr txBox="1"/>
          <p:nvPr/>
        </p:nvSpPr>
        <p:spPr>
          <a:xfrm>
            <a:off x="1915190" y="7023349"/>
            <a:ext cx="94500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Definitely yes	  Probably yes	           Unsure	        Probably not	           Definitely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7D759-4C52-BF4B-B798-533427DECAAD}"/>
              </a:ext>
            </a:extLst>
          </p:cNvPr>
          <p:cNvSpPr txBox="1"/>
          <p:nvPr/>
        </p:nvSpPr>
        <p:spPr>
          <a:xfrm rot="16200000">
            <a:off x="76635" y="4012026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8856C-5023-034B-832F-955F6E67B2A5}"/>
              </a:ext>
            </a:extLst>
          </p:cNvPr>
          <p:cNvSpPr txBox="1"/>
          <p:nvPr/>
        </p:nvSpPr>
        <p:spPr>
          <a:xfrm>
            <a:off x="2362200" y="1185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91D20-65C9-DF40-A877-7E5FFC57F9A3}"/>
              </a:ext>
            </a:extLst>
          </p:cNvPr>
          <p:cNvSpPr txBox="1"/>
          <p:nvPr/>
        </p:nvSpPr>
        <p:spPr>
          <a:xfrm>
            <a:off x="4343400" y="4038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4340F-8C99-4241-8ECA-BB9499B920CC}"/>
              </a:ext>
            </a:extLst>
          </p:cNvPr>
          <p:cNvSpPr txBox="1"/>
          <p:nvPr/>
        </p:nvSpPr>
        <p:spPr>
          <a:xfrm>
            <a:off x="6324600" y="5867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D3825-C72C-C04F-93DE-AABFA2749A17}"/>
              </a:ext>
            </a:extLst>
          </p:cNvPr>
          <p:cNvSpPr txBox="1"/>
          <p:nvPr/>
        </p:nvSpPr>
        <p:spPr>
          <a:xfrm>
            <a:off x="8305800" y="5867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3138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19FD24-D4C8-974F-A53D-C2FB392F6083}"/>
              </a:ext>
            </a:extLst>
          </p:cNvPr>
          <p:cNvSpPr txBox="1"/>
          <p:nvPr/>
        </p:nvSpPr>
        <p:spPr>
          <a:xfrm>
            <a:off x="1420644" y="536448"/>
            <a:ext cx="101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During the COVID-19 pandemic, my timeline for completing the program has been affected.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D268E-4A8F-8E43-BE26-64EAEC95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76" y="1339850"/>
            <a:ext cx="10292447" cy="5896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25DB7-7DD8-9344-A538-81CF655DC191}"/>
              </a:ext>
            </a:extLst>
          </p:cNvPr>
          <p:cNvSpPr txBox="1"/>
          <p:nvPr/>
        </p:nvSpPr>
        <p:spPr>
          <a:xfrm>
            <a:off x="2057400" y="6924258"/>
            <a:ext cx="95654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Definitely yes	 Probably yes	        Unsure	    Probably not	     Definitely not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0C5CD-49BA-C542-99C5-28ADE050383D}"/>
              </a:ext>
            </a:extLst>
          </p:cNvPr>
          <p:cNvSpPr txBox="1"/>
          <p:nvPr/>
        </p:nvSpPr>
        <p:spPr>
          <a:xfrm rot="16200000">
            <a:off x="373820" y="3955220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31358-BDDE-DA4F-A1DF-16AAB34FEBFC}"/>
              </a:ext>
            </a:extLst>
          </p:cNvPr>
          <p:cNvSpPr txBox="1"/>
          <p:nvPr/>
        </p:nvSpPr>
        <p:spPr>
          <a:xfrm>
            <a:off x="25908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398AB-9F8A-A14C-A920-A953F0DF5371}"/>
              </a:ext>
            </a:extLst>
          </p:cNvPr>
          <p:cNvSpPr txBox="1"/>
          <p:nvPr/>
        </p:nvSpPr>
        <p:spPr>
          <a:xfrm>
            <a:off x="4495800" y="251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58D53-9F93-D54E-BC1A-98E37F757511}"/>
              </a:ext>
            </a:extLst>
          </p:cNvPr>
          <p:cNvSpPr txBox="1"/>
          <p:nvPr/>
        </p:nvSpPr>
        <p:spPr>
          <a:xfrm>
            <a:off x="6324600" y="137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BE683-5351-7544-BC77-4CD084E2654C}"/>
              </a:ext>
            </a:extLst>
          </p:cNvPr>
          <p:cNvSpPr txBox="1"/>
          <p:nvPr/>
        </p:nvSpPr>
        <p:spPr>
          <a:xfrm>
            <a:off x="8153400" y="137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059FE-91F9-1C48-A9E0-DA724EEFBEE2}"/>
              </a:ext>
            </a:extLst>
          </p:cNvPr>
          <p:cNvSpPr txBox="1"/>
          <p:nvPr/>
        </p:nvSpPr>
        <p:spPr>
          <a:xfrm>
            <a:off x="101346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167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3149821" y="609600"/>
            <a:ext cx="649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Would you benefit from a weekly graduate writing group?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8274-19F7-AD40-B7BF-2052724CA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9" y="1295400"/>
            <a:ext cx="10090150" cy="5920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4F8CB-9F65-434F-AE58-B3F2978BC290}"/>
              </a:ext>
            </a:extLst>
          </p:cNvPr>
          <p:cNvSpPr txBox="1"/>
          <p:nvPr/>
        </p:nvSpPr>
        <p:spPr>
          <a:xfrm>
            <a:off x="2178970" y="6900446"/>
            <a:ext cx="893065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Definitely yes	Probably yes        Might or might 	Probably not	 Definitely not</a:t>
            </a:r>
          </a:p>
          <a:p>
            <a:r>
              <a:rPr lang="en-US" sz="1600" b="1" dirty="0">
                <a:latin typeface="Helvetica" pitchFamily="2" charset="0"/>
              </a:rPr>
              <a:t>				       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9B97F-06AA-BF4A-BB54-3DDAC024DDD3}"/>
              </a:ext>
            </a:extLst>
          </p:cNvPr>
          <p:cNvSpPr txBox="1"/>
          <p:nvPr/>
        </p:nvSpPr>
        <p:spPr>
          <a:xfrm rot="16200000">
            <a:off x="483775" y="4012026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C1980-09B7-AB42-962B-47E92ACF409D}"/>
              </a:ext>
            </a:extLst>
          </p:cNvPr>
          <p:cNvSpPr txBox="1"/>
          <p:nvPr/>
        </p:nvSpPr>
        <p:spPr>
          <a:xfrm>
            <a:off x="2705496" y="1295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406E4-E934-5246-971C-A54AEABEDB43}"/>
              </a:ext>
            </a:extLst>
          </p:cNvPr>
          <p:cNvSpPr txBox="1"/>
          <p:nvPr/>
        </p:nvSpPr>
        <p:spPr>
          <a:xfrm>
            <a:off x="4495800" y="22522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26FC5-848B-A747-9B30-F7CFA656F6B9}"/>
              </a:ext>
            </a:extLst>
          </p:cNvPr>
          <p:cNvSpPr txBox="1"/>
          <p:nvPr/>
        </p:nvSpPr>
        <p:spPr>
          <a:xfrm>
            <a:off x="6369508" y="25570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A0CC6-2686-FF48-AABA-976B80FF0A9D}"/>
              </a:ext>
            </a:extLst>
          </p:cNvPr>
          <p:cNvSpPr txBox="1"/>
          <p:nvPr/>
        </p:nvSpPr>
        <p:spPr>
          <a:xfrm>
            <a:off x="8312120" y="41074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64A39-0878-5147-B15D-B7DE1597D760}"/>
              </a:ext>
            </a:extLst>
          </p:cNvPr>
          <p:cNvSpPr txBox="1"/>
          <p:nvPr/>
        </p:nvSpPr>
        <p:spPr>
          <a:xfrm>
            <a:off x="10134600" y="44460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81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643442"/>
            <a:ext cx="7620000" cy="6546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76200" y="1173539"/>
            <a:ext cx="2687955" cy="6163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Helvetica" pitchFamily="2" charset="0"/>
                <a:cs typeface="Arial"/>
              </a:rPr>
              <a:t>Unwelcoming</a:t>
            </a:r>
            <a:endParaRPr lang="en-US" sz="1400" spc="-5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spc="-5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Unsuppo</a:t>
            </a:r>
            <a:r>
              <a:rPr sz="1400" spc="25" dirty="0">
                <a:latin typeface="Helvetica" pitchFamily="2" charset="0"/>
                <a:cs typeface="Arial"/>
              </a:rPr>
              <a:t>r</a:t>
            </a:r>
            <a:r>
              <a:rPr sz="1400" dirty="0">
                <a:latin typeface="Helvetica" pitchFamily="2" charset="0"/>
                <a:cs typeface="Arial"/>
              </a:rPr>
              <a:t>tive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S</a:t>
            </a:r>
            <a:r>
              <a:rPr sz="1400" spc="-25" dirty="0">
                <a:latin typeface="Helvetica" pitchFamily="2" charset="0"/>
                <a:cs typeface="Arial"/>
              </a:rPr>
              <a:t>e</a:t>
            </a:r>
            <a:r>
              <a:rPr sz="1400" dirty="0">
                <a:latin typeface="Helvetica" pitchFamily="2" charset="0"/>
                <a:cs typeface="Arial"/>
              </a:rPr>
              <a:t>xist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Racist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Individualistic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Hostile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Homophobic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FF0000"/>
                </a:solidFill>
                <a:latin typeface="Helvetica" pitchFamily="2" charset="0"/>
                <a:cs typeface="Arial"/>
              </a:rPr>
              <a:t>Homo</a:t>
            </a:r>
            <a:r>
              <a:rPr sz="1400" b="1" u="sng" spc="10" dirty="0">
                <a:solidFill>
                  <a:srgbClr val="FF0000"/>
                </a:solidFill>
                <a:latin typeface="Helvetica" pitchFamily="2" charset="0"/>
                <a:cs typeface="Arial"/>
              </a:rPr>
              <a:t>g</a:t>
            </a:r>
            <a:r>
              <a:rPr sz="1400" b="1" u="sng" dirty="0">
                <a:solidFill>
                  <a:srgbClr val="FF0000"/>
                </a:solidFill>
                <a:latin typeface="Helvetica" pitchFamily="2" charset="0"/>
                <a:cs typeface="Arial"/>
              </a:rPr>
              <a:t>enous </a:t>
            </a:r>
            <a:endParaRPr lang="en-US" sz="1400" b="1" u="sng" dirty="0">
              <a:solidFill>
                <a:srgbClr val="FF0000"/>
              </a:solidFill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b="1" u="sng" dirty="0">
              <a:solidFill>
                <a:srgbClr val="FF0000"/>
              </a:solidFill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FF0000"/>
                </a:solidFill>
                <a:latin typeface="Helvetica" pitchFamily="2" charset="0"/>
                <a:cs typeface="Arial"/>
              </a:rPr>
              <a:t>Elitist</a:t>
            </a:r>
            <a:endParaRPr lang="en-US" sz="1400" b="1" u="sng" dirty="0">
              <a:solidFill>
                <a:srgbClr val="FF0000"/>
              </a:solidFill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Disrespec</a:t>
            </a:r>
            <a:r>
              <a:rPr lang="en-US" sz="1400" dirty="0">
                <a:latin typeface="Helvetica" pitchFamily="2" charset="0"/>
                <a:cs typeface="Arial"/>
              </a:rPr>
              <a:t>t</a:t>
            </a:r>
            <a:r>
              <a:rPr sz="1400" dirty="0">
                <a:latin typeface="Helvetica" pitchFamily="2" charset="0"/>
                <a:cs typeface="Arial"/>
              </a:rPr>
              <a:t>ful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Contentious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Competitive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A</a:t>
            </a:r>
            <a:r>
              <a:rPr sz="1400" spc="10" dirty="0">
                <a:latin typeface="Helvetica" pitchFamily="2" charset="0"/>
                <a:cs typeface="Arial"/>
              </a:rPr>
              <a:t>g</a:t>
            </a:r>
            <a:r>
              <a:rPr sz="1400" dirty="0">
                <a:latin typeface="Helvetica" pitchFamily="2" charset="0"/>
                <a:cs typeface="Arial"/>
              </a:rPr>
              <a:t>eist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A</a:t>
            </a:r>
            <a:r>
              <a:rPr sz="1400" spc="-15" dirty="0">
                <a:latin typeface="Helvetica" pitchFamily="2" charset="0"/>
                <a:cs typeface="Arial"/>
              </a:rPr>
              <a:t>b</a:t>
            </a:r>
            <a:r>
              <a:rPr sz="1400" dirty="0">
                <a:latin typeface="Helvetica" pitchFamily="2" charset="0"/>
                <a:cs typeface="Arial"/>
              </a:rPr>
              <a:t>leist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8688" y="7360211"/>
            <a:ext cx="91662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dirty="0">
                <a:latin typeface="Helvetica" pitchFamily="2" charset="0"/>
                <a:cs typeface="Arial"/>
              </a:rPr>
              <a:t>R</a:t>
            </a:r>
            <a:r>
              <a:rPr sz="2100" b="1" dirty="0">
                <a:latin typeface="Helvetica" pitchFamily="2" charset="0"/>
                <a:cs typeface="Arial"/>
              </a:rPr>
              <a:t>ating</a:t>
            </a:r>
            <a:endParaRPr sz="2100" dirty="0">
              <a:latin typeface="Helvetica" pitchFamily="2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10723"/>
            <a:ext cx="307777" cy="1211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100" b="1" dirty="0">
                <a:latin typeface="Helvetica" pitchFamily="2" charset="0"/>
                <a:cs typeface="Arial"/>
              </a:rPr>
              <a:t>Adjective</a:t>
            </a:r>
            <a:endParaRPr sz="2100" dirty="0">
              <a:latin typeface="Helvetica" pitchFamily="2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312" y="222139"/>
            <a:ext cx="8151374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Helvetica" pitchFamily="2" charset="0"/>
                <a:cs typeface="Arial"/>
              </a:rPr>
              <a:t>Which </a:t>
            </a:r>
            <a:r>
              <a:rPr lang="en-US" sz="2100" b="1" spc="-30" dirty="0">
                <a:latin typeface="Helvetica" pitchFamily="2" charset="0"/>
                <a:cs typeface="Arial"/>
              </a:rPr>
              <a:t>w</a:t>
            </a:r>
            <a:r>
              <a:rPr sz="2100" b="1" spc="-30" dirty="0">
                <a:latin typeface="Helvetica" pitchFamily="2" charset="0"/>
                <a:cs typeface="Arial"/>
              </a:rPr>
              <a:t>ord </a:t>
            </a:r>
            <a:r>
              <a:rPr lang="en-US" sz="2100" b="1" spc="-20" dirty="0">
                <a:latin typeface="Helvetica" pitchFamily="2" charset="0"/>
                <a:cs typeface="Arial"/>
              </a:rPr>
              <a:t>w</a:t>
            </a:r>
            <a:r>
              <a:rPr sz="2100" b="1" spc="-20" dirty="0">
                <a:latin typeface="Helvetica" pitchFamily="2" charset="0"/>
                <a:cs typeface="Arial"/>
              </a:rPr>
              <a:t>ould </a:t>
            </a:r>
            <a:r>
              <a:rPr lang="en-US" sz="2100" b="1" spc="-50" dirty="0">
                <a:latin typeface="Helvetica" pitchFamily="2" charset="0"/>
                <a:cs typeface="Arial"/>
              </a:rPr>
              <a:t>y</a:t>
            </a:r>
            <a:r>
              <a:rPr sz="2100" b="1" spc="-50" dirty="0">
                <a:latin typeface="Helvetica" pitchFamily="2" charset="0"/>
                <a:cs typeface="Arial"/>
              </a:rPr>
              <a:t>ou </a:t>
            </a:r>
            <a:r>
              <a:rPr lang="en-US" sz="2100" b="1" spc="-10" dirty="0">
                <a:latin typeface="Helvetica" pitchFamily="2" charset="0"/>
                <a:cs typeface="Arial"/>
              </a:rPr>
              <a:t>s</a:t>
            </a:r>
            <a:r>
              <a:rPr sz="2100" b="1" spc="-10" dirty="0">
                <a:latin typeface="Helvetica" pitchFamily="2" charset="0"/>
                <a:cs typeface="Arial"/>
              </a:rPr>
              <a:t>ay </a:t>
            </a:r>
            <a:r>
              <a:rPr lang="en-US" sz="2100" b="1" spc="-10" dirty="0">
                <a:latin typeface="Helvetica" pitchFamily="2" charset="0"/>
                <a:cs typeface="Arial"/>
              </a:rPr>
              <a:t>d</a:t>
            </a:r>
            <a:r>
              <a:rPr sz="2100" b="1" dirty="0">
                <a:latin typeface="Helvetica" pitchFamily="2" charset="0"/>
                <a:cs typeface="Arial"/>
              </a:rPr>
              <a:t>escribes </a:t>
            </a:r>
            <a:r>
              <a:rPr lang="en-US" sz="2100" b="1" dirty="0">
                <a:latin typeface="Helvetica" pitchFamily="2" charset="0"/>
                <a:cs typeface="Arial"/>
              </a:rPr>
              <a:t>t</a:t>
            </a:r>
            <a:r>
              <a:rPr sz="2100" b="1" dirty="0">
                <a:latin typeface="Helvetica" pitchFamily="2" charset="0"/>
                <a:cs typeface="Arial"/>
              </a:rPr>
              <a:t>he </a:t>
            </a:r>
            <a:r>
              <a:rPr lang="en-US" sz="2100" b="1" dirty="0">
                <a:latin typeface="Helvetica" pitchFamily="2" charset="0"/>
                <a:cs typeface="Arial"/>
              </a:rPr>
              <a:t>d</a:t>
            </a:r>
            <a:r>
              <a:rPr sz="2100" b="1" dirty="0">
                <a:latin typeface="Helvetica" pitchFamily="2" charset="0"/>
                <a:cs typeface="Arial"/>
              </a:rPr>
              <a:t>epartment</a:t>
            </a:r>
            <a:r>
              <a:rPr sz="2100" b="1" spc="80" dirty="0">
                <a:latin typeface="Helvetica" pitchFamily="2" charset="0"/>
                <a:cs typeface="Arial"/>
              </a:rPr>
              <a:t> </a:t>
            </a:r>
            <a:r>
              <a:rPr lang="en-US" sz="2100" b="1" spc="80" dirty="0">
                <a:latin typeface="Helvetica" pitchFamily="2" charset="0"/>
                <a:cs typeface="Arial"/>
              </a:rPr>
              <a:t>b</a:t>
            </a:r>
            <a:r>
              <a:rPr sz="2100" b="1" dirty="0">
                <a:latin typeface="Helvetica" pitchFamily="2" charset="0"/>
                <a:cs typeface="Arial"/>
              </a:rPr>
              <a:t>etter?</a:t>
            </a:r>
            <a:endParaRPr sz="2100" dirty="0">
              <a:latin typeface="Helvetica" pitchFamily="2" charset="0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5D307F7-A1F6-524D-883D-B73D03555338}"/>
              </a:ext>
            </a:extLst>
          </p:cNvPr>
          <p:cNvSpPr txBox="1"/>
          <p:nvPr/>
        </p:nvSpPr>
        <p:spPr>
          <a:xfrm>
            <a:off x="9838859" y="1173539"/>
            <a:ext cx="2687955" cy="6163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Helvetica" pitchFamily="2" charset="0"/>
                <a:cs typeface="Arial"/>
              </a:rPr>
              <a:t>Welcoming</a:t>
            </a:r>
            <a:endParaRPr lang="en-US" sz="1400" spc="-5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spc="-5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Suppo</a:t>
            </a:r>
            <a:r>
              <a:rPr sz="1400" spc="25" dirty="0">
                <a:latin typeface="Helvetica" pitchFamily="2" charset="0"/>
                <a:cs typeface="Arial"/>
              </a:rPr>
              <a:t>r</a:t>
            </a:r>
            <a:r>
              <a:rPr sz="1400" dirty="0">
                <a:latin typeface="Helvetica" pitchFamily="2" charset="0"/>
                <a:cs typeface="Arial"/>
              </a:rPr>
              <a:t>tive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Non−s</a:t>
            </a:r>
            <a:r>
              <a:rPr sz="1400" spc="-25" dirty="0">
                <a:latin typeface="Helvetica" pitchFamily="2" charset="0"/>
                <a:cs typeface="Arial"/>
              </a:rPr>
              <a:t>e</a:t>
            </a:r>
            <a:r>
              <a:rPr sz="1400" dirty="0">
                <a:latin typeface="Helvetica" pitchFamily="2" charset="0"/>
                <a:cs typeface="Arial"/>
              </a:rPr>
              <a:t>xist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Non−racist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Collaborative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Friend</a:t>
            </a:r>
            <a:r>
              <a:rPr sz="1400" spc="-25" dirty="0">
                <a:latin typeface="Helvetica" pitchFamily="2" charset="0"/>
                <a:cs typeface="Arial"/>
              </a:rPr>
              <a:t>l</a:t>
            </a:r>
            <a:r>
              <a:rPr sz="1400" dirty="0">
                <a:latin typeface="Helvetica" pitchFamily="2" charset="0"/>
                <a:cs typeface="Arial"/>
              </a:rPr>
              <a:t>y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Non−homophobic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Dive</a:t>
            </a:r>
            <a:r>
              <a:rPr sz="1400" spc="-25" dirty="0">
                <a:latin typeface="Helvetica" pitchFamily="2" charset="0"/>
                <a:cs typeface="Arial"/>
              </a:rPr>
              <a:t>r</a:t>
            </a:r>
            <a:r>
              <a:rPr sz="1400" dirty="0">
                <a:latin typeface="Helvetica" pitchFamily="2" charset="0"/>
                <a:cs typeface="Arial"/>
              </a:rPr>
              <a:t>se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Non−elitist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Respectful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Collegial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Cooperative 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</a:t>
            </a:r>
            <a:r>
              <a:rPr sz="1400" spc="-15" dirty="0">
                <a:latin typeface="Helvetica" pitchFamily="2" charset="0"/>
                <a:cs typeface="Arial"/>
              </a:rPr>
              <a:t>a</a:t>
            </a:r>
            <a:r>
              <a:rPr sz="1400" spc="10" dirty="0">
                <a:latin typeface="Helvetica" pitchFamily="2" charset="0"/>
                <a:cs typeface="Arial"/>
              </a:rPr>
              <a:t>g</a:t>
            </a:r>
            <a:r>
              <a:rPr sz="1400" dirty="0">
                <a:latin typeface="Helvetica" pitchFamily="2" charset="0"/>
                <a:cs typeface="Arial"/>
              </a:rPr>
              <a:t>eist </a:t>
            </a: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Helvetica" pitchFamily="2" charset="0"/>
              <a:cs typeface="Arial"/>
            </a:endParaRPr>
          </a:p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Helvetica" pitchFamily="2" charset="0"/>
                <a:cs typeface="Arial"/>
              </a:rPr>
              <a:t>Non−a</a:t>
            </a:r>
            <a:r>
              <a:rPr sz="1400" spc="-15" dirty="0">
                <a:latin typeface="Helvetica" pitchFamily="2" charset="0"/>
                <a:cs typeface="Arial"/>
              </a:rPr>
              <a:t>b</a:t>
            </a:r>
            <a:r>
              <a:rPr sz="1400" dirty="0">
                <a:latin typeface="Helvetica" pitchFamily="2" charset="0"/>
                <a:cs typeface="Arial"/>
              </a:rPr>
              <a:t>leist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5542D4-1527-E345-A531-C6943CF2B94E}"/>
              </a:ext>
            </a:extLst>
          </p:cNvPr>
          <p:cNvSpPr/>
          <p:nvPr/>
        </p:nvSpPr>
        <p:spPr>
          <a:xfrm>
            <a:off x="3124200" y="3836784"/>
            <a:ext cx="3352800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33B4-C533-47D9-AED9-FFA9B8A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0896"/>
            <a:ext cx="11521440" cy="923330"/>
          </a:xfrm>
        </p:spPr>
        <p:txBody>
          <a:bodyPr/>
          <a:lstStyle/>
          <a:p>
            <a:pPr algn="ctr"/>
            <a:r>
              <a:rPr lang="en-US" sz="6000" dirty="0"/>
              <a:t>GENERAL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00A8-92E3-48EE-894F-6751ABA4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87652"/>
            <a:ext cx="1152144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Institute Mentor-Mentee Contracts, and ensure oversight over these contracts that has representation on both the student and faculty level. This will set clear expectations and boundaries for both parties.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Graduate Student Writing Group that is supported by the department in the form of funds for coffee and food (the ordering of which is managed by front office staff).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Institute a strict policy on what can and cannot be expected of Teaching Assistants, to ensure they are more equitable across students and lead to less exploitation of students by certain faculty.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152-07BB-4283-9C5F-7118375D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071018"/>
            <a:ext cx="10881360" cy="830997"/>
          </a:xfrm>
        </p:spPr>
        <p:txBody>
          <a:bodyPr/>
          <a:lstStyle/>
          <a:p>
            <a:pPr algn="ctr"/>
            <a:r>
              <a:rPr lang="en-US" sz="5400" dirty="0">
                <a:latin typeface="Helvetica" pitchFamily="2" charset="0"/>
              </a:rPr>
              <a:t>Diversity, Equity, Inclusion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7839DC-77E3-6A40-93E8-5D9E1167B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86"/>
          <a:stretch/>
        </p:blipFill>
        <p:spPr>
          <a:xfrm>
            <a:off x="2703968" y="4724400"/>
            <a:ext cx="8116431" cy="74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A6EC8C-B2FD-304A-B08D-526377D30BEA}"/>
              </a:ext>
            </a:extLst>
          </p:cNvPr>
          <p:cNvSpPr/>
          <p:nvPr/>
        </p:nvSpPr>
        <p:spPr>
          <a:xfrm>
            <a:off x="457200" y="5193268"/>
            <a:ext cx="224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Helvetica" pitchFamily="2" charset="0"/>
                <a:cs typeface="Arial"/>
              </a:rPr>
              <a:t>Homo</a:t>
            </a:r>
            <a:r>
              <a:rPr lang="en-US" b="1" spc="10" dirty="0">
                <a:latin typeface="Helvetica" pitchFamily="2" charset="0"/>
                <a:cs typeface="Arial"/>
              </a:rPr>
              <a:t>g</a:t>
            </a:r>
            <a:r>
              <a:rPr lang="en-US" b="1" dirty="0">
                <a:latin typeface="Helvetica" pitchFamily="2" charset="0"/>
                <a:cs typeface="Arial"/>
              </a:rPr>
              <a:t>enous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4317C-08A3-8C45-A5B3-18B5B9940E22}"/>
              </a:ext>
            </a:extLst>
          </p:cNvPr>
          <p:cNvSpPr/>
          <p:nvPr/>
        </p:nvSpPr>
        <p:spPr>
          <a:xfrm>
            <a:off x="10285869" y="5193268"/>
            <a:ext cx="154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Helvetica" pitchFamily="2" charset="0"/>
                <a:cs typeface="Arial"/>
              </a:rPr>
              <a:t>Diverse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B0235B-764C-D740-8E22-4CDB2F2642D8}"/>
              </a:ext>
            </a:extLst>
          </p:cNvPr>
          <p:cNvSpPr/>
          <p:nvPr/>
        </p:nvSpPr>
        <p:spPr>
          <a:xfrm>
            <a:off x="8610600" y="4635500"/>
            <a:ext cx="2209800" cy="5577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64E272A-D1FF-D747-900A-53DD6AD46473}"/>
              </a:ext>
            </a:extLst>
          </p:cNvPr>
          <p:cNvSpPr/>
          <p:nvPr/>
        </p:nvSpPr>
        <p:spPr>
          <a:xfrm>
            <a:off x="6424862" y="4635500"/>
            <a:ext cx="2253021" cy="3973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AE5038-A8BE-914C-8645-AD61F9F2F425}"/>
              </a:ext>
            </a:extLst>
          </p:cNvPr>
          <p:cNvSpPr/>
          <p:nvPr/>
        </p:nvSpPr>
        <p:spPr>
          <a:xfrm>
            <a:off x="6172200" y="4505818"/>
            <a:ext cx="361384" cy="5270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4D7C28-C10F-1F48-88B3-8252518A756B}"/>
              </a:ext>
            </a:extLst>
          </p:cNvPr>
          <p:cNvSpPr/>
          <p:nvPr/>
        </p:nvSpPr>
        <p:spPr>
          <a:xfrm rot="17458104">
            <a:off x="5842276" y="4355871"/>
            <a:ext cx="291226" cy="8592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5B1263-94E7-CF42-9982-4D98D2FBDFC8}"/>
              </a:ext>
            </a:extLst>
          </p:cNvPr>
          <p:cNvSpPr/>
          <p:nvPr/>
        </p:nvSpPr>
        <p:spPr>
          <a:xfrm rot="16200000">
            <a:off x="3541462" y="3773739"/>
            <a:ext cx="308476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4B01E9C-A5D7-ED4D-979D-1A2C1411DA69}"/>
              </a:ext>
            </a:extLst>
          </p:cNvPr>
          <p:cNvSpPr/>
          <p:nvPr/>
        </p:nvSpPr>
        <p:spPr>
          <a:xfrm rot="20390920">
            <a:off x="4650886" y="4555233"/>
            <a:ext cx="366713" cy="449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3633105-E6BF-0D45-AC1E-47F357CEC0C3}"/>
              </a:ext>
            </a:extLst>
          </p:cNvPr>
          <p:cNvSpPr/>
          <p:nvPr/>
        </p:nvSpPr>
        <p:spPr>
          <a:xfrm rot="16200000">
            <a:off x="2905565" y="3915610"/>
            <a:ext cx="308476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B30D91-8342-4DB6-A9C5-FE54653AE047}"/>
              </a:ext>
            </a:extLst>
          </p:cNvPr>
          <p:cNvSpPr/>
          <p:nvPr/>
        </p:nvSpPr>
        <p:spPr>
          <a:xfrm>
            <a:off x="551884" y="3836075"/>
            <a:ext cx="1165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“It seems like our push for diversity is really extrinsically motivated at times. It's a </a:t>
            </a:r>
            <a:r>
              <a:rPr lang="en-US" b="1" dirty="0">
                <a:latin typeface="Helvetica" pitchFamily="2" charset="0"/>
              </a:rPr>
              <a:t>"buzzword"</a:t>
            </a:r>
            <a:r>
              <a:rPr lang="en-US" dirty="0">
                <a:latin typeface="Helvetica" pitchFamily="2" charset="0"/>
              </a:rPr>
              <a:t> but it doesn't always feel like an intrinsic value.”</a:t>
            </a:r>
          </a:p>
          <a:p>
            <a:pPr algn="ctr"/>
            <a:endParaRPr lang="en-US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“The department cannot provide an equitable and diverse environment if </a:t>
            </a:r>
            <a:r>
              <a:rPr lang="en-US" b="1" dirty="0">
                <a:solidFill>
                  <a:srgbClr val="222222"/>
                </a:solidFill>
                <a:latin typeface="Helvetica" pitchFamily="2" charset="0"/>
              </a:rPr>
              <a:t>individual faculty get to opt out </a:t>
            </a:r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of that in the way they run their labs.”</a:t>
            </a:r>
          </a:p>
          <a:p>
            <a:pPr algn="ctr"/>
            <a:endParaRPr lang="en-US" b="0" i="0" dirty="0">
              <a:solidFill>
                <a:srgbClr val="222222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“I think that some </a:t>
            </a:r>
            <a:r>
              <a:rPr lang="en-US" b="1" dirty="0">
                <a:solidFill>
                  <a:srgbClr val="222222"/>
                </a:solidFill>
                <a:latin typeface="Helvetica" pitchFamily="2" charset="0"/>
              </a:rPr>
              <a:t>students feel disconnected </a:t>
            </a:r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and feel like they </a:t>
            </a:r>
            <a:r>
              <a:rPr lang="en-US" b="1" dirty="0">
                <a:solidFill>
                  <a:srgbClr val="222222"/>
                </a:solidFill>
                <a:latin typeface="Helvetica" pitchFamily="2" charset="0"/>
              </a:rPr>
              <a:t>aren't welcomed </a:t>
            </a:r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in our department.”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A071-B77B-1144-B0C0-F8FAFC266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86"/>
          <a:stretch/>
        </p:blipFill>
        <p:spPr>
          <a:xfrm>
            <a:off x="2551568" y="2159675"/>
            <a:ext cx="8116431" cy="74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32C2C-06C3-AC43-99C1-E1F35E9669B2}"/>
              </a:ext>
            </a:extLst>
          </p:cNvPr>
          <p:cNvSpPr/>
          <p:nvPr/>
        </p:nvSpPr>
        <p:spPr>
          <a:xfrm>
            <a:off x="304800" y="2628543"/>
            <a:ext cx="224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Helvetica" pitchFamily="2" charset="0"/>
                <a:cs typeface="Arial"/>
              </a:rPr>
              <a:t>Homo</a:t>
            </a:r>
            <a:r>
              <a:rPr lang="en-US" b="1" spc="10" dirty="0">
                <a:latin typeface="Helvetica" pitchFamily="2" charset="0"/>
                <a:cs typeface="Arial"/>
              </a:rPr>
              <a:t>g</a:t>
            </a:r>
            <a:r>
              <a:rPr lang="en-US" b="1" dirty="0">
                <a:latin typeface="Helvetica" pitchFamily="2" charset="0"/>
                <a:cs typeface="Arial"/>
              </a:rPr>
              <a:t>enous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E3742-6729-C64E-9109-F76DABB1179D}"/>
              </a:ext>
            </a:extLst>
          </p:cNvPr>
          <p:cNvSpPr/>
          <p:nvPr/>
        </p:nvSpPr>
        <p:spPr>
          <a:xfrm>
            <a:off x="10133469" y="2628543"/>
            <a:ext cx="154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890" algn="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Helvetica" pitchFamily="2" charset="0"/>
                <a:cs typeface="Arial"/>
              </a:rPr>
              <a:t>Diverse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5772EE-6C4B-0947-9FF0-81C99055655B}"/>
              </a:ext>
            </a:extLst>
          </p:cNvPr>
          <p:cNvSpPr/>
          <p:nvPr/>
        </p:nvSpPr>
        <p:spPr>
          <a:xfrm>
            <a:off x="8458200" y="2070775"/>
            <a:ext cx="2209800" cy="5577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7D5D5C-547E-4145-BF6A-8345099E8D02}"/>
              </a:ext>
            </a:extLst>
          </p:cNvPr>
          <p:cNvSpPr/>
          <p:nvPr/>
        </p:nvSpPr>
        <p:spPr>
          <a:xfrm>
            <a:off x="6272462" y="2070775"/>
            <a:ext cx="2253021" cy="3973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7990E5-1791-0A4B-ABA6-A3F192C8A51A}"/>
              </a:ext>
            </a:extLst>
          </p:cNvPr>
          <p:cNvSpPr/>
          <p:nvPr/>
        </p:nvSpPr>
        <p:spPr>
          <a:xfrm>
            <a:off x="6019800" y="1941093"/>
            <a:ext cx="361384" cy="5270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0E5591-28B9-2149-A323-2ACCF3864275}"/>
              </a:ext>
            </a:extLst>
          </p:cNvPr>
          <p:cNvSpPr/>
          <p:nvPr/>
        </p:nvSpPr>
        <p:spPr>
          <a:xfrm rot="17458104">
            <a:off x="5689876" y="1791146"/>
            <a:ext cx="291226" cy="8592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8C187A-7AD8-4047-9611-2F7A99BF9656}"/>
              </a:ext>
            </a:extLst>
          </p:cNvPr>
          <p:cNvSpPr/>
          <p:nvPr/>
        </p:nvSpPr>
        <p:spPr>
          <a:xfrm rot="16200000">
            <a:off x="3389062" y="1209014"/>
            <a:ext cx="308476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09640A-9C82-F94E-A142-0AE0A2648E44}"/>
              </a:ext>
            </a:extLst>
          </p:cNvPr>
          <p:cNvSpPr/>
          <p:nvPr/>
        </p:nvSpPr>
        <p:spPr>
          <a:xfrm rot="20390920">
            <a:off x="4498486" y="1990508"/>
            <a:ext cx="366713" cy="449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CFB7C9-A06A-8B4E-BB61-13FB0F783B2A}"/>
              </a:ext>
            </a:extLst>
          </p:cNvPr>
          <p:cNvSpPr/>
          <p:nvPr/>
        </p:nvSpPr>
        <p:spPr>
          <a:xfrm rot="16200000">
            <a:off x="2753165" y="1350885"/>
            <a:ext cx="308476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1057105" y="533400"/>
            <a:ext cx="109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have thought about leaving the department because of exclusionary or discriminatory treatment.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E00C6-2984-A24E-901C-3EBA9B8A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4" y="1143000"/>
            <a:ext cx="11201400" cy="6414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405A0-45D4-FC43-9A4C-8E19F1CDB556}"/>
              </a:ext>
            </a:extLst>
          </p:cNvPr>
          <p:cNvSpPr/>
          <p:nvPr/>
        </p:nvSpPr>
        <p:spPr>
          <a:xfrm>
            <a:off x="5257800" y="1755345"/>
            <a:ext cx="6400800" cy="2585323"/>
          </a:xfrm>
          <a:prstGeom prst="rect">
            <a:avLst/>
          </a:prstGeom>
          <a:solidFill>
            <a:schemeClr val="bg1"/>
          </a:solidFill>
          <a:ln w="57150">
            <a:solidFill>
              <a:srgbClr val="FC0D1B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“</a:t>
            </a:r>
            <a:r>
              <a:rPr lang="en-US" dirty="0">
                <a:latin typeface="Helvetica" pitchFamily="2" charset="0"/>
              </a:rPr>
              <a:t>Cultivate an environment where students of color feel like they can thrive. I don't feel like I belong in this department and in large part I think it's because there are </a:t>
            </a:r>
            <a:r>
              <a:rPr lang="en-US" b="1" dirty="0">
                <a:latin typeface="Helvetica" pitchFamily="2" charset="0"/>
              </a:rPr>
              <a:t>very few opportunities to connect with people who are part of my culture or are allies</a:t>
            </a:r>
            <a:r>
              <a:rPr lang="en-US" dirty="0">
                <a:latin typeface="Helvetica" pitchFamily="2" charset="0"/>
              </a:rPr>
              <a:t>. There needs to be more done to recruit and retain students and faculty of color. Our department doesn't represent the national breakdown of people of color or even in Arizona. </a:t>
            </a:r>
            <a:r>
              <a:rPr lang="en-US" b="1" dirty="0">
                <a:latin typeface="Helvetica" pitchFamily="2" charset="0"/>
              </a:rPr>
              <a:t>Before you can address equity and inclusion, you have to have diversify so let's start there</a:t>
            </a:r>
            <a:r>
              <a:rPr lang="en-US" dirty="0">
                <a:latin typeface="Helvetica" pitchFamily="2" charset="0"/>
              </a:rPr>
              <a:t>.”</a:t>
            </a:r>
            <a:endParaRPr lang="en-US" dirty="0">
              <a:solidFill>
                <a:srgbClr val="222222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53DCC-AD38-964F-93DB-8F1606F6EEBF}"/>
              </a:ext>
            </a:extLst>
          </p:cNvPr>
          <p:cNvSpPr txBox="1"/>
          <p:nvPr/>
        </p:nvSpPr>
        <p:spPr>
          <a:xfrm>
            <a:off x="2057400" y="7218833"/>
            <a:ext cx="95018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Never		    Rarely		     Sometimes	              Often	          All of the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CC6AA-079F-5E4D-A32F-CB31DC69614C}"/>
              </a:ext>
            </a:extLst>
          </p:cNvPr>
          <p:cNvSpPr txBox="1"/>
          <p:nvPr/>
        </p:nvSpPr>
        <p:spPr>
          <a:xfrm rot="16200000">
            <a:off x="-83380" y="4012026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</p:spTree>
    <p:extLst>
      <p:ext uri="{BB962C8B-B14F-4D97-AF65-F5344CB8AC3E}">
        <p14:creationId xmlns:p14="http://schemas.microsoft.com/office/powerpoint/2010/main" val="427737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1538286" y="533400"/>
            <a:ext cx="971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am satisfied with the cultural competency training I have received in this department.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ED77C-73FF-1843-B34F-C1600AD1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02" y="1295400"/>
            <a:ext cx="10020300" cy="58956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AD1B9-DA58-0942-BD5C-14D6DA5EA0E5}"/>
              </a:ext>
            </a:extLst>
          </p:cNvPr>
          <p:cNvSpPr/>
          <p:nvPr/>
        </p:nvSpPr>
        <p:spPr>
          <a:xfrm>
            <a:off x="4572000" y="1676400"/>
            <a:ext cx="6096000" cy="923330"/>
          </a:xfrm>
          <a:prstGeom prst="rect">
            <a:avLst/>
          </a:prstGeom>
          <a:solidFill>
            <a:schemeClr val="bg1"/>
          </a:solidFill>
          <a:ln w="57150">
            <a:solidFill>
              <a:srgbClr val="F4902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“I think that having an understanding of equity, diversity, and inclusion should be the </a:t>
            </a:r>
            <a:r>
              <a:rPr lang="en-US" b="1" dirty="0">
                <a:solidFill>
                  <a:srgbClr val="222222"/>
                </a:solidFill>
                <a:latin typeface="Helvetica" pitchFamily="2" charset="0"/>
              </a:rPr>
              <a:t>first thing discussed in graduate school</a:t>
            </a:r>
            <a:r>
              <a:rPr lang="en-US" dirty="0">
                <a:solidFill>
                  <a:srgbClr val="222222"/>
                </a:solidFill>
                <a:latin typeface="Helvetica" pitchFamily="2" charset="0"/>
              </a:rPr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1405-E5D8-9943-8013-BAAF0EF59715}"/>
              </a:ext>
            </a:extLst>
          </p:cNvPr>
          <p:cNvSpPr txBox="1"/>
          <p:nvPr/>
        </p:nvSpPr>
        <p:spPr>
          <a:xfrm>
            <a:off x="1717822" y="6882825"/>
            <a:ext cx="935384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Strongly disagree	         Disagree	     Neither agree 	           Agree	     Strongly agree</a:t>
            </a:r>
          </a:p>
          <a:p>
            <a:r>
              <a:rPr lang="en-US" sz="1600" b="1" dirty="0">
                <a:latin typeface="Helvetica" pitchFamily="2" charset="0"/>
              </a:rPr>
              <a:t>  				      nor disagree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45EF0-3461-E94B-8361-B6011887C650}"/>
              </a:ext>
            </a:extLst>
          </p:cNvPr>
          <p:cNvSpPr txBox="1"/>
          <p:nvPr/>
        </p:nvSpPr>
        <p:spPr>
          <a:xfrm rot="16200000">
            <a:off x="297620" y="3955220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</p:spTree>
    <p:extLst>
      <p:ext uri="{BB962C8B-B14F-4D97-AF65-F5344CB8AC3E}">
        <p14:creationId xmlns:p14="http://schemas.microsoft.com/office/powerpoint/2010/main" val="157822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A3F63-0B3E-FA48-B00B-50EE1907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94" y="1836790"/>
            <a:ext cx="9969206" cy="5707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4269803" y="536448"/>
            <a:ext cx="424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 have felt isolated in the department.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80F9B-88AA-7E41-9743-6690C2CD9219}"/>
              </a:ext>
            </a:extLst>
          </p:cNvPr>
          <p:cNvSpPr/>
          <p:nvPr/>
        </p:nvSpPr>
        <p:spPr>
          <a:xfrm>
            <a:off x="7620000" y="1026855"/>
            <a:ext cx="4953000" cy="2554545"/>
          </a:xfrm>
          <a:prstGeom prst="rect">
            <a:avLst/>
          </a:prstGeom>
          <a:solidFill>
            <a:schemeClr val="bg1"/>
          </a:solidFill>
          <a:ln w="57150">
            <a:solidFill>
              <a:srgbClr val="00A08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“Overall, I feel the </a:t>
            </a:r>
            <a:r>
              <a:rPr lang="en-US" sz="1600" b="1" dirty="0">
                <a:latin typeface="Helvetica" pitchFamily="2" charset="0"/>
              </a:rPr>
              <a:t>department positively influences my development as a professional</a:t>
            </a:r>
            <a:r>
              <a:rPr lang="en-US" sz="1600" dirty="0">
                <a:latin typeface="Helvetica" pitchFamily="2" charset="0"/>
              </a:rPr>
              <a:t>. I only wish that I felt more included, valued and like what I do here actually matters outside my lab and research community (peers outside the university). I often feel that </a:t>
            </a:r>
            <a:r>
              <a:rPr lang="en-US" sz="1600" b="1" dirty="0">
                <a:latin typeface="Helvetica" pitchFamily="2" charset="0"/>
              </a:rPr>
              <a:t>I do not have a place</a:t>
            </a:r>
            <a:r>
              <a:rPr lang="en-US" sz="1600" dirty="0">
                <a:latin typeface="Helvetica" pitchFamily="2" charset="0"/>
              </a:rPr>
              <a:t> among my department and almost like </a:t>
            </a:r>
            <a:r>
              <a:rPr lang="en-US" sz="1600" b="1" dirty="0">
                <a:latin typeface="Helvetica" pitchFamily="2" charset="0"/>
              </a:rPr>
              <a:t>I do not belong here</a:t>
            </a:r>
            <a:r>
              <a:rPr lang="en-US" sz="1600" dirty="0">
                <a:latin typeface="Helvetica" pitchFamily="2" charset="0"/>
              </a:rPr>
              <a:t> - but I want to be part of it, I want to feel included in this department (</a:t>
            </a:r>
            <a:r>
              <a:rPr lang="en-US" sz="1600" b="1" dirty="0">
                <a:solidFill>
                  <a:srgbClr val="00A08A"/>
                </a:solidFill>
                <a:latin typeface="Helvetica" pitchFamily="2" charset="0"/>
              </a:rPr>
              <a:t>I really do love being here, just hate feeling so alone</a:t>
            </a:r>
            <a:r>
              <a:rPr lang="en-US" sz="1600" dirty="0">
                <a:latin typeface="Helvetica" pitchFamily="2" charset="0"/>
              </a:rPr>
              <a:t>).”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DE733-AF19-9143-BB76-DCD1F793836E}"/>
              </a:ext>
            </a:extLst>
          </p:cNvPr>
          <p:cNvSpPr txBox="1"/>
          <p:nvPr/>
        </p:nvSpPr>
        <p:spPr>
          <a:xfrm>
            <a:off x="2622898" y="7239000"/>
            <a:ext cx="85785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Never		Rarely	            Sometimes	                Often	          All of the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B4474-62ED-F343-9CAE-9477F9C4282C}"/>
              </a:ext>
            </a:extLst>
          </p:cNvPr>
          <p:cNvSpPr txBox="1"/>
          <p:nvPr/>
        </p:nvSpPr>
        <p:spPr>
          <a:xfrm rot="16200000">
            <a:off x="602420" y="4412420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</p:spTree>
    <p:extLst>
      <p:ext uri="{BB962C8B-B14F-4D97-AF65-F5344CB8AC3E}">
        <p14:creationId xmlns:p14="http://schemas.microsoft.com/office/powerpoint/2010/main" val="66569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F30C68-C13E-D14F-8681-C5702829937E}"/>
              </a:ext>
            </a:extLst>
          </p:cNvPr>
          <p:cNvSpPr txBox="1"/>
          <p:nvPr/>
        </p:nvSpPr>
        <p:spPr>
          <a:xfrm>
            <a:off x="2563352" y="533400"/>
            <a:ext cx="7970002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65" marR="5080" algn="ctr">
              <a:lnSpc>
                <a:spcPts val="1430"/>
              </a:lnSpc>
              <a:spcBef>
                <a:spcPts val="254"/>
              </a:spcBef>
            </a:pPr>
            <a:r>
              <a:rPr lang="en-US" b="1" dirty="0">
                <a:latin typeface="Helvetica" pitchFamily="2" charset="0"/>
                <a:cs typeface="Arial"/>
              </a:rPr>
              <a:t>I </a:t>
            </a:r>
            <a:r>
              <a:rPr lang="en-US" b="1" spc="-5" dirty="0">
                <a:latin typeface="Helvetica" pitchFamily="2" charset="0"/>
                <a:cs typeface="Arial"/>
              </a:rPr>
              <a:t>would </a:t>
            </a:r>
            <a:r>
              <a:rPr lang="en-US" b="1" dirty="0">
                <a:latin typeface="Helvetica" pitchFamily="2" charset="0"/>
                <a:cs typeface="Arial"/>
              </a:rPr>
              <a:t>recommend the University of </a:t>
            </a:r>
            <a:r>
              <a:rPr lang="en-US" b="1" spc="-5" dirty="0">
                <a:latin typeface="Helvetica" pitchFamily="2" charset="0"/>
                <a:cs typeface="Arial"/>
              </a:rPr>
              <a:t>Arizona </a:t>
            </a:r>
            <a:r>
              <a:rPr lang="en-US" b="1" dirty="0">
                <a:latin typeface="Helvetica" pitchFamily="2" charset="0"/>
                <a:cs typeface="Arial"/>
              </a:rPr>
              <a:t>Psychology</a:t>
            </a:r>
            <a:r>
              <a:rPr lang="en-US" b="1" spc="-50" dirty="0">
                <a:latin typeface="Helvetica" pitchFamily="2" charset="0"/>
                <a:cs typeface="Arial"/>
              </a:rPr>
              <a:t> </a:t>
            </a:r>
            <a:r>
              <a:rPr lang="en-US" b="1" spc="5" dirty="0">
                <a:latin typeface="Helvetica" pitchFamily="2" charset="0"/>
                <a:cs typeface="Arial"/>
              </a:rPr>
              <a:t>Department  </a:t>
            </a:r>
          </a:p>
          <a:p>
            <a:pPr marL="12065" marR="5080" algn="ctr">
              <a:lnSpc>
                <a:spcPts val="1430"/>
              </a:lnSpc>
              <a:spcBef>
                <a:spcPts val="254"/>
              </a:spcBef>
            </a:pPr>
            <a:r>
              <a:rPr lang="en-US" b="1" dirty="0">
                <a:latin typeface="Helvetica" pitchFamily="2" charset="0"/>
                <a:cs typeface="Arial"/>
              </a:rPr>
              <a:t>to a colleague seeking a </a:t>
            </a:r>
            <a:r>
              <a:rPr lang="en-US" b="1" spc="-5" dirty="0">
                <a:latin typeface="Helvetica" pitchFamily="2" charset="0"/>
                <a:cs typeface="Arial"/>
              </a:rPr>
              <a:t>diverse</a:t>
            </a:r>
            <a:r>
              <a:rPr lang="en-US" b="1" spc="-30" dirty="0">
                <a:latin typeface="Helvetica" pitchFamily="2" charset="0"/>
                <a:cs typeface="Arial"/>
              </a:rPr>
              <a:t> </a:t>
            </a:r>
            <a:r>
              <a:rPr lang="en-US" b="1" dirty="0">
                <a:latin typeface="Helvetica" pitchFamily="2" charset="0"/>
                <a:cs typeface="Arial"/>
              </a:rPr>
              <a:t>institution </a:t>
            </a:r>
            <a:r>
              <a:rPr lang="en-US" b="1" spc="-15" dirty="0">
                <a:latin typeface="Helvetica" pitchFamily="2" charset="0"/>
                <a:cs typeface="Arial"/>
              </a:rPr>
              <a:t>for </a:t>
            </a:r>
            <a:r>
              <a:rPr lang="en-US" b="1" dirty="0">
                <a:latin typeface="Helvetica" pitchFamily="2" charset="0"/>
                <a:cs typeface="Arial"/>
              </a:rPr>
              <a:t>work, or</a:t>
            </a:r>
            <a:r>
              <a:rPr lang="en-US" b="1" spc="5" dirty="0">
                <a:latin typeface="Helvetica" pitchFamily="2" charset="0"/>
                <a:cs typeface="Arial"/>
              </a:rPr>
              <a:t> </a:t>
            </a:r>
            <a:r>
              <a:rPr lang="en-US" b="1" dirty="0">
                <a:latin typeface="Helvetica" pitchFamily="2" charset="0"/>
                <a:cs typeface="Arial"/>
              </a:rPr>
              <a:t>school.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41AA4-E372-D14D-BE43-F92BBC4B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11049000" cy="619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7FA89-E86A-E143-8E7D-A68A593E2DC7}"/>
              </a:ext>
            </a:extLst>
          </p:cNvPr>
          <p:cNvSpPr txBox="1"/>
          <p:nvPr/>
        </p:nvSpPr>
        <p:spPr>
          <a:xfrm>
            <a:off x="1600200" y="7086600"/>
            <a:ext cx="9903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Strongly           Disagree	  Somewhat      Neither agree    Somewhat            Agree	          Strongly</a:t>
            </a:r>
          </a:p>
          <a:p>
            <a:r>
              <a:rPr lang="en-US" sz="1600" b="1" dirty="0">
                <a:latin typeface="Helvetica" pitchFamily="2" charset="0"/>
              </a:rPr>
              <a:t>disagree			   disagree         nor disagree         agree		            agree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AD0D6-96AE-B04E-BA57-D9C10F99B7C2}"/>
              </a:ext>
            </a:extLst>
          </p:cNvPr>
          <p:cNvSpPr txBox="1"/>
          <p:nvPr/>
        </p:nvSpPr>
        <p:spPr>
          <a:xfrm rot="16200000">
            <a:off x="-125825" y="4056704"/>
            <a:ext cx="18094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Total Responses</a:t>
            </a:r>
          </a:p>
        </p:txBody>
      </p:sp>
    </p:spTree>
    <p:extLst>
      <p:ext uri="{BB962C8B-B14F-4D97-AF65-F5344CB8AC3E}">
        <p14:creationId xmlns:p14="http://schemas.microsoft.com/office/powerpoint/2010/main" val="18517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18569</TotalTime>
  <Words>1291</Words>
  <Application>Microsoft Office PowerPoint</Application>
  <PresentationFormat>Custom</PresentationFormat>
  <Paragraphs>274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Helvetica</vt:lpstr>
      <vt:lpstr>Office Theme</vt:lpstr>
      <vt:lpstr>Summer 2020  Faculty Climate Survey Meeting  focus on Diversity, Equity, &amp; Inclusion Student Wellness Committee May 22, 2020 </vt:lpstr>
      <vt:lpstr>PowerPoint Presentation</vt:lpstr>
      <vt:lpstr>PowerPoint Presentation</vt:lpstr>
      <vt:lpstr>Diversity, Equity, Inclusion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Safety and Harassment</vt:lpstr>
      <vt:lpstr>PowerPoint Presentation</vt:lpstr>
      <vt:lpstr>PowerPoint Presentation</vt:lpstr>
      <vt:lpstr>PowerPoint Presentation</vt:lpstr>
      <vt:lpstr>PowerPoint Presentation</vt:lpstr>
      <vt:lpstr>FUNDING</vt:lpstr>
      <vt:lpstr>PowerPoint Presentation</vt:lpstr>
      <vt:lpstr>Future Directions</vt:lpstr>
      <vt:lpstr>PowerPoint Presentation</vt:lpstr>
      <vt:lpstr>ACTIONABLE  (FIRST) STEPS FOR DEI</vt:lpstr>
      <vt:lpstr>PowerPoint Presentation</vt:lpstr>
      <vt:lpstr>Breakout Session: 15 Mins</vt:lpstr>
      <vt:lpstr> Debrief:  What can we do to make our department more diverse, inclusive, and equitable? Discuss the potential pros and cons, feasibility, and timeline.</vt:lpstr>
      <vt:lpstr>PowerPoint Presentation</vt:lpstr>
      <vt:lpstr>PowerPoint Presentation</vt:lpstr>
      <vt:lpstr>COVID-19 Response</vt:lpstr>
      <vt:lpstr>PowerPoint Presentation</vt:lpstr>
      <vt:lpstr>PowerPoint Presentation</vt:lpstr>
      <vt:lpstr>PowerPoint Presentation</vt:lpstr>
      <vt:lpstr>PowerPoint Presentation</vt:lpstr>
      <vt:lpstr>GENERAL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Jack-Morgan Mizell</dc:creator>
  <cp:lastModifiedBy>Jack-Morgan Mizell</cp:lastModifiedBy>
  <cp:revision>272</cp:revision>
  <dcterms:created xsi:type="dcterms:W3CDTF">2020-05-20T01:21:07Z</dcterms:created>
  <dcterms:modified xsi:type="dcterms:W3CDTF">2020-07-08T14:16:27Z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R</vt:lpwstr>
  </property>
  <property fmtid="{D5CDD505-2E9C-101B-9397-08002B2CF9AE}" pid="4" name="LastSaved">
    <vt:filetime>2020-05-20T00:00:00Z</vt:filetime>
  </property>
</Properties>
</file>