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1" r:id="rId2"/>
    <p:sldId id="353" r:id="rId3"/>
    <p:sldId id="368" r:id="rId4"/>
    <p:sldId id="297" r:id="rId5"/>
    <p:sldId id="322" r:id="rId6"/>
    <p:sldId id="319" r:id="rId7"/>
    <p:sldId id="361" r:id="rId8"/>
    <p:sldId id="362" r:id="rId9"/>
    <p:sldId id="320" r:id="rId10"/>
    <p:sldId id="355" r:id="rId11"/>
    <p:sldId id="366" r:id="rId12"/>
    <p:sldId id="367" r:id="rId13"/>
    <p:sldId id="360" r:id="rId14"/>
    <p:sldId id="363" r:id="rId15"/>
    <p:sldId id="35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000000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83551" autoAdjust="0"/>
  </p:normalViewPr>
  <p:slideViewPr>
    <p:cSldViewPr snapToGrid="0">
      <p:cViewPr varScale="1">
        <p:scale>
          <a:sx n="95" d="100"/>
          <a:sy n="95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3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37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67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迭代和递归区别及应用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65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68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5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测试分多个级别，不同级别的测试方法不同，引出白盒测试和黑盒测试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1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在本实验课中更多考察黑盒测试中测试用例的设计，因此展开教授这部分内容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0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6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08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7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049096"/>
      </p:ext>
    </p:extLst>
  </p:cSld>
  <p:clrMapOvr>
    <a:masterClrMapping/>
  </p:clrMapOvr>
  <p:transition spd="slow" advTm="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1800" y="330198"/>
            <a:ext cx="540000" cy="288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31800" y="671197"/>
            <a:ext cx="540000" cy="180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1800" y="904196"/>
            <a:ext cx="540000" cy="72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966200" y="6528232"/>
            <a:ext cx="2880000" cy="36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82553"/>
      </p:ext>
    </p:extLst>
  </p:cSld>
  <p:clrMapOvr>
    <a:masterClrMapping/>
  </p:clrMapOvr>
  <p:transition spd="slow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2348" y="3625900"/>
            <a:ext cx="964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高级语言程序设计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实验四 程序测试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模块化程序设计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350619" y="873262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6">
                <a:extLst>
                  <a:ext uri="{FF2B5EF4-FFF2-40B4-BE49-F238E27FC236}">
                    <a16:creationId xmlns="" xmlns:a16="http://schemas.microsoft.com/office/drawing/2014/main" id="{9C8B79B8-9DF9-4476-A29B-E06AF721E785}"/>
                  </a:ext>
                </a:extLst>
              </p:cNvPr>
              <p:cNvSpPr txBox="1"/>
              <p:nvPr/>
            </p:nvSpPr>
            <p:spPr>
              <a:xfrm>
                <a:off x="1350619" y="942986"/>
                <a:ext cx="9896475" cy="74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使用程序</a:t>
                </a:r>
                <a:r>
                  <a:rPr lang="zh-CN" altLang="zh-CN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调试方法，改正下面程序中的错误</a:t>
                </a:r>
                <a:endPara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根据下式求</a:t>
                </a:r>
                <a:r>
                  <a:rPr lang="el-GR" altLang="zh-CN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π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值，直到某一项小于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𝟏𝟎</m:t>
                        </m:r>
                      </m:e>
                      <m:sup>
                        <m:r>
                          <a:rPr lang="zh-CN" altLang="en-US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  <m:t>𝟔</m:t>
                        </m:r>
                      </m:sup>
                    </m:sSup>
                  </m:oMath>
                </a14:m>
                <a:endParaRPr lang="zh-CN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6">
                <a:extLst>
                  <a:ext uri="{FF2B5EF4-FFF2-40B4-BE49-F238E27FC236}">
                    <a16:creationId xmlns:a16="http://schemas.microsoft.com/office/drawing/2014/main" id="{9C8B79B8-9DF9-4476-A29B-E06AF721E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19" y="942986"/>
                <a:ext cx="9896475" cy="742254"/>
              </a:xfrm>
              <a:prstGeom prst="rect">
                <a:avLst/>
              </a:prstGeom>
              <a:blipFill>
                <a:blip r:embed="rId3"/>
                <a:stretch>
                  <a:fillRect l="-555" t="-4959" b="-13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淘宝网chenying0907出品 4"/>
          <p:cNvSpPr txBox="1"/>
          <p:nvPr/>
        </p:nvSpPr>
        <p:spPr>
          <a:xfrm>
            <a:off x="1587600" y="264321"/>
            <a:ext cx="630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21" y="1778870"/>
            <a:ext cx="6320385" cy="9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806" y="912590"/>
            <a:ext cx="4132187" cy="55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630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改错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19" y="873262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>
            <a:extLst>
              <a:ext uri="{FF2B5EF4-FFF2-40B4-BE49-F238E27FC236}">
                <a16:creationId xmlns="" xmlns:a16="http://schemas.microsoft.com/office/drawing/2014/main" id="{9C8B79B8-9DF9-4476-A29B-E06AF721E785}"/>
              </a:ext>
            </a:extLst>
          </p:cNvPr>
          <p:cNvSpPr txBox="1"/>
          <p:nvPr/>
        </p:nvSpPr>
        <p:spPr>
          <a:xfrm>
            <a:off x="1587600" y="929669"/>
            <a:ext cx="989647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使用程序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调试方法，改正下面程序中的错误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，并简单描述调试的过程，给出运行结果。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程序功能：求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1!+2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+…+10!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，要求定义并调用函数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fact(n)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n!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19" y="2146003"/>
            <a:ext cx="4668370" cy="42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599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某一年日历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50618" y="919637"/>
            <a:ext cx="102595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键盘输入一个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年份（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开始）</a:t>
            </a:r>
            <a:r>
              <a:rPr lang="zh-CN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请编程实现，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根据用户输入的年份，打印输出这一年所有月份的日历。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需使用函数编程。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P.S.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计算某一年的第一天是星期几：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days=year-1+(year-1)/400+(year-1)/4-(year-1)/100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weekday=(days+1)%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0618" y="402508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集成环境：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2875515"/>
            <a:ext cx="43815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599" y="264321"/>
            <a:ext cx="636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猴子摘桃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632855" y="1755669"/>
            <a:ext cx="9557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猴子第一天摘了若干个桃子，吃了一半，不过瘾，又多吃了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个。第二天早上将剩余的桃子又吃掉一半，并且又多吃了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个。此后每天都是吃掉前一天剩下的一半零一个。到第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天再想吃时，发现只剩下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个桃子，问第一天它摘了多少桃子？为了加强交互性，由用户输入天数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，即假设第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天的桃子数为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递归和迭代算法分别解答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1C4C6555-4914-420B-B52C-40255D8C778F}"/>
              </a:ext>
            </a:extLst>
          </p:cNvPr>
          <p:cNvSpPr txBox="1"/>
          <p:nvPr/>
        </p:nvSpPr>
        <p:spPr>
          <a:xfrm>
            <a:off x="1587599" y="990599"/>
            <a:ext cx="31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猴子</a:t>
            </a:r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摘桃</a:t>
            </a:r>
            <a:endParaRPr lang="en-US" altLang="zh-CN" sz="24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8081ABD-5E1C-4850-A9D0-7A277813C2FD}"/>
              </a:ext>
            </a:extLst>
          </p:cNvPr>
          <p:cNvSpPr txBox="1"/>
          <p:nvPr/>
        </p:nvSpPr>
        <p:spPr>
          <a:xfrm>
            <a:off x="1632855" y="4582886"/>
            <a:ext cx="374468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集成环境：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26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599" y="264321"/>
            <a:ext cx="636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设计测试用例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50136" y="1155697"/>
            <a:ext cx="10259505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有一个档案管理系统，要求用户输入以年月表示的日期。日期限定在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-2049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月，并规定日期由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位数字字符组成，前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位表示年，后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位表示月。请你根据本节课内容编写测试用例提交到实验报告中，格式如下：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5B6356D8-1ED1-4A2A-B994-4E0865F1E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38006"/>
              </p:ext>
            </p:extLst>
          </p:nvPr>
        </p:nvGraphicFramePr>
        <p:xfrm>
          <a:off x="1350620" y="3063572"/>
          <a:ext cx="53248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415">
                  <a:extLst>
                    <a:ext uri="{9D8B030D-6E8A-4147-A177-3AD203B41FA5}">
                      <a16:colId xmlns="" xmlns:a16="http://schemas.microsoft.com/office/drawing/2014/main" val="3500422155"/>
                    </a:ext>
                  </a:extLst>
                </a:gridCol>
                <a:gridCol w="2662415">
                  <a:extLst>
                    <a:ext uri="{9D8B030D-6E8A-4147-A177-3AD203B41FA5}">
                      <a16:colId xmlns="" xmlns:a16="http://schemas.microsoft.com/office/drawing/2014/main" val="216934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输入数据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期望结果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126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200211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输入有效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20036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无效输入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95June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无效输入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7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65199" y="4240309"/>
            <a:ext cx="915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请同学们开始实验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48f5301-91d9-4324-a64a-050410bbde6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971" y="922004"/>
            <a:ext cx="9661763" cy="4836149"/>
            <a:chOff x="975990" y="622534"/>
            <a:chExt cx="10088641" cy="5578777"/>
          </a:xfrm>
        </p:grpSpPr>
        <p:grpSp>
          <p:nvGrpSpPr>
            <p:cNvPr id="4" name="íṧ1iḋê"/>
            <p:cNvGrpSpPr/>
            <p:nvPr/>
          </p:nvGrpSpPr>
          <p:grpSpPr>
            <a:xfrm>
              <a:off x="2814796" y="2478576"/>
              <a:ext cx="1639137" cy="1562495"/>
              <a:chOff x="1468531" y="1871421"/>
              <a:chExt cx="2080967" cy="1983665"/>
            </a:xfrm>
          </p:grpSpPr>
          <p:sp>
            <p:nvSpPr>
              <p:cNvPr id="44" name="ïṥlïḓè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ślîḋê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şļîḋé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47" name="ïŝlíḋe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ḻ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ŝľîḑ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iṩľïḓe"/>
            <p:cNvSpPr txBox="1"/>
            <p:nvPr/>
          </p:nvSpPr>
          <p:spPr>
            <a:xfrm>
              <a:off x="4223545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实验回顾</a:t>
              </a:r>
            </a:p>
          </p:txBody>
        </p:sp>
        <p:grpSp>
          <p:nvGrpSpPr>
            <p:cNvPr id="6" name="íṡļïḓè"/>
            <p:cNvGrpSpPr/>
            <p:nvPr/>
          </p:nvGrpSpPr>
          <p:grpSpPr>
            <a:xfrm>
              <a:off x="2814796" y="4638816"/>
              <a:ext cx="1639137" cy="1562495"/>
              <a:chOff x="1468531" y="1871421"/>
              <a:chExt cx="2080967" cy="1983665"/>
            </a:xfrm>
          </p:grpSpPr>
          <p:sp>
            <p:nvSpPr>
              <p:cNvPr id="36" name="isḷíd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ṩliḓè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ṩlîḍ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39" name="îśliḑ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şḻïdè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ŝ1iďê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ïṧļíde"/>
            <p:cNvSpPr txBox="1"/>
            <p:nvPr/>
          </p:nvSpPr>
          <p:spPr>
            <a:xfrm>
              <a:off x="4223545" y="4646228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程序测试</a:t>
              </a:r>
            </a:p>
          </p:txBody>
        </p:sp>
        <p:grpSp>
          <p:nvGrpSpPr>
            <p:cNvPr id="8" name="îṧḻidé"/>
            <p:cNvGrpSpPr/>
            <p:nvPr/>
          </p:nvGrpSpPr>
          <p:grpSpPr>
            <a:xfrm>
              <a:off x="7032105" y="2478576"/>
              <a:ext cx="1639137" cy="1562495"/>
              <a:chOff x="1468531" y="1871421"/>
              <a:chExt cx="2080967" cy="1983665"/>
            </a:xfrm>
          </p:grpSpPr>
          <p:sp>
            <p:nvSpPr>
              <p:cNvPr id="28" name="ïṣľíď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šļiḋe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ľïďê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31" name="íṩľíḓé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şļîdè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ïşḻïḍe"/>
            <p:cNvSpPr txBox="1"/>
            <p:nvPr/>
          </p:nvSpPr>
          <p:spPr>
            <a:xfrm>
              <a:off x="8440854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实验目的</a:t>
              </a:r>
            </a:p>
          </p:txBody>
        </p:sp>
        <p:grpSp>
          <p:nvGrpSpPr>
            <p:cNvPr id="10" name="iṣ1îḓê"/>
            <p:cNvGrpSpPr/>
            <p:nvPr/>
          </p:nvGrpSpPr>
          <p:grpSpPr>
            <a:xfrm>
              <a:off x="7032105" y="4638816"/>
              <a:ext cx="1639137" cy="1562495"/>
              <a:chOff x="1468531" y="1871421"/>
              <a:chExt cx="2080967" cy="1983665"/>
            </a:xfrm>
          </p:grpSpPr>
          <p:sp>
            <p:nvSpPr>
              <p:cNvPr id="20" name="ïś1ïḓê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ṥḷïḍé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ḻïd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23" name="îṥľiď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dê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ṩlïḋ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śľíḓê"/>
            <p:cNvGrpSpPr/>
            <p:nvPr/>
          </p:nvGrpSpPr>
          <p:grpSpPr>
            <a:xfrm>
              <a:off x="975990" y="622534"/>
              <a:ext cx="2807351" cy="1745225"/>
              <a:chOff x="3575720" y="-774342"/>
              <a:chExt cx="4240565" cy="2636200"/>
            </a:xfrm>
          </p:grpSpPr>
          <p:sp>
            <p:nvSpPr>
              <p:cNvPr id="13" name="iśḷiḓé"/>
              <p:cNvSpPr/>
              <p:nvPr/>
            </p:nvSpPr>
            <p:spPr bwMode="auto">
              <a:xfrm>
                <a:off x="3918741" y="1380506"/>
                <a:ext cx="481352" cy="4813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ṧliḓè"/>
              <p:cNvSpPr/>
              <p:nvPr/>
            </p:nvSpPr>
            <p:spPr bwMode="auto">
              <a:xfrm>
                <a:off x="6450579" y="884043"/>
                <a:ext cx="924267" cy="92426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ľïḓe"/>
              <p:cNvSpPr/>
              <p:nvPr/>
            </p:nvSpPr>
            <p:spPr bwMode="auto">
              <a:xfrm>
                <a:off x="3575720" y="-387424"/>
                <a:ext cx="1287018" cy="128701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şľíḍê"/>
              <p:cNvSpPr/>
              <p:nvPr/>
            </p:nvSpPr>
            <p:spPr bwMode="auto">
              <a:xfrm>
                <a:off x="4367808" y="-774342"/>
                <a:ext cx="2557971" cy="255797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b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目录 </a:t>
                </a:r>
                <a:b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en-US" altLang="zh-CN" sz="22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CONTENT</a:t>
                </a:r>
              </a:p>
            </p:txBody>
          </p:sp>
          <p:sp>
            <p:nvSpPr>
              <p:cNvPr id="17" name="iSḷïḑê"/>
              <p:cNvSpPr/>
              <p:nvPr/>
            </p:nvSpPr>
            <p:spPr bwMode="auto">
              <a:xfrm>
                <a:off x="7204217" y="152636"/>
                <a:ext cx="612068" cy="61206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50" name="ïṧļíde"/>
          <p:cNvSpPr txBox="1"/>
          <p:nvPr/>
        </p:nvSpPr>
        <p:spPr>
          <a:xfrm>
            <a:off x="7828976" y="4401457"/>
            <a:ext cx="2512758" cy="54044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1999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淘宝网chenying0907出品 4"/>
          <p:cNvSpPr txBox="1"/>
          <p:nvPr/>
        </p:nvSpPr>
        <p:spPr>
          <a:xfrm>
            <a:off x="158629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实验课程安排与考核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18338"/>
              </p:ext>
            </p:extLst>
          </p:nvPr>
        </p:nvGraphicFramePr>
        <p:xfrm>
          <a:off x="1220654" y="868219"/>
          <a:ext cx="10259502" cy="2603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  <a:gridCol w="932682"/>
              </a:tblGrid>
              <a:tr h="28641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43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学时数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93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初级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编程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算数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循环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控制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模块化</a:t>
                      </a:r>
                      <a:endParaRPr lang="en-US" altLang="zh-CN" sz="1600" b="1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程序设计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数组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字符串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二维数组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小结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结构体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管理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</a:t>
                      </a:r>
                      <a:endParaRPr lang="en-US" altLang="zh-CN" sz="16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报告</a:t>
                      </a:r>
                      <a:endParaRPr lang="en-US" altLang="zh-CN" sz="16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60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54042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授课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集成开发环境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编码规范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程序测试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调试检查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期末检查</a:t>
                      </a:r>
                      <a:r>
                        <a:rPr lang="en-US" altLang="zh-CN" sz="14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期末检查</a:t>
                      </a:r>
                      <a:r>
                        <a:rPr lang="en-US" altLang="zh-CN" sz="14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293440" y="3910179"/>
            <a:ext cx="1256266" cy="2604562"/>
            <a:chOff x="1923598" y="3772686"/>
            <a:chExt cx="1256266" cy="2604562"/>
          </a:xfrm>
        </p:grpSpPr>
        <p:sp>
          <p:nvSpPr>
            <p:cNvPr id="44" name="矩形 43"/>
            <p:cNvSpPr/>
            <p:nvPr/>
          </p:nvSpPr>
          <p:spPr>
            <a:xfrm>
              <a:off x="1923598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9984" y="3904759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基本数据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类型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18373" y="4797759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基本算术运算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8373" y="5621400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屏幕输出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75033" y="3925358"/>
            <a:ext cx="974652" cy="2604562"/>
            <a:chOff x="3842537" y="3772686"/>
            <a:chExt cx="1256266" cy="2604562"/>
          </a:xfrm>
        </p:grpSpPr>
        <p:sp>
          <p:nvSpPr>
            <p:cNvPr id="49" name="矩形 48"/>
            <p:cNvSpPr/>
            <p:nvPr/>
          </p:nvSpPr>
          <p:spPr>
            <a:xfrm>
              <a:off x="3842537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4454" y="404057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选择控制结构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44453" y="530744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循环控制结构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34748" y="3936688"/>
            <a:ext cx="953297" cy="2604562"/>
            <a:chOff x="5760221" y="3768905"/>
            <a:chExt cx="1203917" cy="2604562"/>
          </a:xfrm>
        </p:grpSpPr>
        <p:sp>
          <p:nvSpPr>
            <p:cNvPr id="55" name="矩形 54"/>
            <p:cNvSpPr/>
            <p:nvPr/>
          </p:nvSpPr>
          <p:spPr>
            <a:xfrm>
              <a:off x="5760221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64716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函数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3387" y="4903403"/>
              <a:ext cx="937453" cy="10803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模块化程序设计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78747" y="3956264"/>
            <a:ext cx="903784" cy="2604562"/>
            <a:chOff x="10555153" y="3705459"/>
            <a:chExt cx="903784" cy="2604562"/>
          </a:xfrm>
        </p:grpSpPr>
        <p:sp>
          <p:nvSpPr>
            <p:cNvPr id="52" name="矩形 51"/>
            <p:cNvSpPr/>
            <p:nvPr/>
          </p:nvSpPr>
          <p:spPr>
            <a:xfrm>
              <a:off x="10555153" y="3705459"/>
              <a:ext cx="903784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29929" y="3986307"/>
              <a:ext cx="7248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85307" y="3944689"/>
            <a:ext cx="1256266" cy="2604562"/>
            <a:chOff x="8927171" y="3768905"/>
            <a:chExt cx="1256266" cy="2604562"/>
          </a:xfrm>
        </p:grpSpPr>
        <p:sp>
          <p:nvSpPr>
            <p:cNvPr id="53" name="矩形 52"/>
            <p:cNvSpPr/>
            <p:nvPr/>
          </p:nvSpPr>
          <p:spPr>
            <a:xfrm>
              <a:off x="8927171" y="3768905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29087" y="395848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字符串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27882" y="5388620"/>
              <a:ext cx="10524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结构体和数据结构基础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9087" y="468115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指针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右箭头 61"/>
          <p:cNvSpPr/>
          <p:nvPr/>
        </p:nvSpPr>
        <p:spPr>
          <a:xfrm>
            <a:off x="1639679" y="4846672"/>
            <a:ext cx="653761" cy="2758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549706" y="4863658"/>
            <a:ext cx="382604" cy="2931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492700" y="3925358"/>
            <a:ext cx="763925" cy="2616137"/>
            <a:chOff x="7353819" y="3768905"/>
            <a:chExt cx="1203917" cy="2604562"/>
          </a:xfrm>
        </p:grpSpPr>
        <p:sp>
          <p:nvSpPr>
            <p:cNvPr id="66" name="矩形 65"/>
            <p:cNvSpPr/>
            <p:nvPr/>
          </p:nvSpPr>
          <p:spPr>
            <a:xfrm>
              <a:off x="7353819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83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数组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56984" y="5152802"/>
              <a:ext cx="98448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0" name="右箭头 69"/>
          <p:cNvSpPr/>
          <p:nvPr/>
        </p:nvSpPr>
        <p:spPr>
          <a:xfrm>
            <a:off x="5981753" y="4826133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3908662" y="854811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930566" y="862194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>
            <a:off x="7265972" y="483994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9041573" y="487039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9508595" y="854810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C8B79B8-9DF9-4476-A29B-E06AF721E785}"/>
              </a:ext>
            </a:extLst>
          </p:cNvPr>
          <p:cNvSpPr txBox="1"/>
          <p:nvPr/>
        </p:nvSpPr>
        <p:spPr>
          <a:xfrm>
            <a:off x="1615555" y="1446169"/>
            <a:ext cx="96562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熟悉计数控制的循环、条件控制的循环以及嵌套循环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熟悉函数设计、模块化程序设计的方法；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掌握解决问题的两种方式：递归和迭代；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熟悉常用的程序测试方法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和测试用例的设计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0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程序测试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6D8CAED-B528-4C43-9966-7F45D4B0DD25}"/>
              </a:ext>
            </a:extLst>
          </p:cNvPr>
          <p:cNvSpPr/>
          <p:nvPr/>
        </p:nvSpPr>
        <p:spPr>
          <a:xfrm>
            <a:off x="1181100" y="1070909"/>
            <a:ext cx="10259504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确保程序质量的一种有效手段，测试的过程，实质是发现错误的过程；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尽可能多的发现程序中的错误。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E9580B1E-B4D1-488E-BCB4-A16BA44B7F5B}"/>
              </a:ext>
            </a:extLst>
          </p:cNvPr>
          <p:cNvGrpSpPr/>
          <p:nvPr/>
        </p:nvGrpSpPr>
        <p:grpSpPr>
          <a:xfrm>
            <a:off x="1600208" y="2424107"/>
            <a:ext cx="5682335" cy="3085131"/>
            <a:chOff x="1600208" y="2424106"/>
            <a:chExt cx="8320118" cy="3689686"/>
          </a:xfrm>
        </p:grpSpPr>
        <p:sp>
          <p:nvSpPr>
            <p:cNvPr id="10" name="AutoShape 4">
              <a:extLst>
                <a:ext uri="{FF2B5EF4-FFF2-40B4-BE49-F238E27FC236}">
                  <a16:creationId xmlns="" xmlns:a16="http://schemas.microsoft.com/office/drawing/2014/main" id="{97A05176-1070-456B-955C-C14384913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282" y="3284533"/>
              <a:ext cx="1223962" cy="568333"/>
            </a:xfrm>
            <a:prstGeom prst="rightArrow">
              <a:avLst>
                <a:gd name="adj1" fmla="val 50000"/>
                <a:gd name="adj2" fmla="val 67689"/>
              </a:avLst>
            </a:prstGeom>
            <a:noFill/>
            <a:ln w="19050" cmpd="sng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="" xmlns:a16="http://schemas.microsoft.com/office/drawing/2014/main" id="{ED8CE53E-3084-4392-8D43-F89DD3D1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20" y="3284533"/>
              <a:ext cx="1357322" cy="568333"/>
            </a:xfrm>
            <a:prstGeom prst="rightArrow">
              <a:avLst>
                <a:gd name="adj1" fmla="val 50000"/>
                <a:gd name="adj2" fmla="val 78380"/>
              </a:avLst>
            </a:prstGeom>
            <a:noFill/>
            <a:ln w="19050" cmpd="sng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2" name="AutoShape 6">
              <a:extLst>
                <a:ext uri="{FF2B5EF4-FFF2-40B4-BE49-F238E27FC236}">
                  <a16:creationId xmlns="" xmlns:a16="http://schemas.microsoft.com/office/drawing/2014/main" id="{A6CDB48C-C2C0-40D0-B792-FCBAE061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84" y="2925758"/>
              <a:ext cx="1296988" cy="1296988"/>
            </a:xfrm>
            <a:prstGeom prst="star8">
              <a:avLst>
                <a:gd name="adj" fmla="val 3825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+mj-ea"/>
                  <a:ea typeface="+mj-ea"/>
                </a:rPr>
                <a:t>数据</a:t>
              </a:r>
            </a:p>
          </p:txBody>
        </p:sp>
        <p:sp>
          <p:nvSpPr>
            <p:cNvPr id="13" name="AutoShape 7">
              <a:extLst>
                <a:ext uri="{FF2B5EF4-FFF2-40B4-BE49-F238E27FC236}">
                  <a16:creationId xmlns="" xmlns:a16="http://schemas.microsoft.com/office/drawing/2014/main" id="{925DF6CA-AE22-4896-9BCF-DFAACB724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954" y="2781296"/>
              <a:ext cx="1331912" cy="1296987"/>
            </a:xfrm>
            <a:prstGeom prst="star32">
              <a:avLst>
                <a:gd name="adj" fmla="val 37500"/>
              </a:avLst>
            </a:prstGeom>
            <a:solidFill>
              <a:srgbClr val="C6CD65"/>
            </a:solidFill>
            <a:ln w="158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+mj-ea"/>
                  <a:ea typeface="+mj-ea"/>
                </a:rPr>
                <a:t>实际</a:t>
              </a:r>
              <a:endParaRPr lang="en-US" altLang="zh-CN" sz="2000" dirty="0">
                <a:latin typeface="+mj-ea"/>
                <a:ea typeface="+mj-ea"/>
              </a:endParaRPr>
            </a:p>
            <a:p>
              <a:pPr algn="ctr"/>
              <a:r>
                <a:rPr lang="zh-CN" altLang="en-US" sz="2000" dirty="0">
                  <a:latin typeface="+mj-ea"/>
                  <a:ea typeface="+mj-ea"/>
                </a:rPr>
                <a:t>结果</a:t>
              </a:r>
            </a:p>
          </p:txBody>
        </p:sp>
        <p:grpSp>
          <p:nvGrpSpPr>
            <p:cNvPr id="14" name="Group 9">
              <a:extLst>
                <a:ext uri="{FF2B5EF4-FFF2-40B4-BE49-F238E27FC236}">
                  <a16:creationId xmlns="" xmlns:a16="http://schemas.microsoft.com/office/drawing/2014/main" id="{34336348-84D8-4314-B319-80DE427E6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9166" y="2781296"/>
              <a:ext cx="2233612" cy="1511300"/>
              <a:chOff x="3061" y="3203"/>
              <a:chExt cx="1407" cy="952"/>
            </a:xfrm>
            <a:solidFill>
              <a:srgbClr val="F6C1B8"/>
            </a:solidFill>
          </p:grpSpPr>
          <p:sp>
            <p:nvSpPr>
              <p:cNvPr id="15" name="AutoShape 10">
                <a:extLst>
                  <a:ext uri="{FF2B5EF4-FFF2-40B4-BE49-F238E27FC236}">
                    <a16:creationId xmlns="" xmlns:a16="http://schemas.microsoft.com/office/drawing/2014/main" id="{3926BCE8-2B26-41AC-AC6A-0812C8FB6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3203"/>
                <a:ext cx="1407" cy="952"/>
              </a:xfrm>
              <a:prstGeom prst="flowChartMagneticDrum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16" name="Oval 11">
                <a:extLst>
                  <a:ext uri="{FF2B5EF4-FFF2-40B4-BE49-F238E27FC236}">
                    <a16:creationId xmlns="" xmlns:a16="http://schemas.microsoft.com/office/drawing/2014/main" id="{767CCE48-11D6-4EA2-BA7D-751708A12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521"/>
                <a:ext cx="106" cy="124"/>
              </a:xfrm>
              <a:prstGeom prst="ellips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17" name="Oval 12">
                <a:extLst>
                  <a:ext uri="{FF2B5EF4-FFF2-40B4-BE49-F238E27FC236}">
                    <a16:creationId xmlns="" xmlns:a16="http://schemas.microsoft.com/office/drawing/2014/main" id="{D532555B-20EA-4027-B723-06322F85E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566"/>
                <a:ext cx="106" cy="124"/>
              </a:xfrm>
              <a:prstGeom prst="ellips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18" name="Oval 13">
                <a:extLst>
                  <a:ext uri="{FF2B5EF4-FFF2-40B4-BE49-F238E27FC236}">
                    <a16:creationId xmlns="" xmlns:a16="http://schemas.microsoft.com/office/drawing/2014/main" id="{7E99F75A-470D-4EE0-A1BA-54D3E0F62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339"/>
                <a:ext cx="106" cy="124"/>
              </a:xfrm>
              <a:prstGeom prst="ellips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19" name="Oval 14">
                <a:extLst>
                  <a:ext uri="{FF2B5EF4-FFF2-40B4-BE49-F238E27FC236}">
                    <a16:creationId xmlns="" xmlns:a16="http://schemas.microsoft.com/office/drawing/2014/main" id="{DDFAFBFF-42E8-47A1-BDED-543264B82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884"/>
                <a:ext cx="106" cy="124"/>
              </a:xfrm>
              <a:prstGeom prst="ellips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0" name="Oval 15">
                <a:extLst>
                  <a:ext uri="{FF2B5EF4-FFF2-40B4-BE49-F238E27FC236}">
                    <a16:creationId xmlns="" xmlns:a16="http://schemas.microsoft.com/office/drawing/2014/main" id="{F698204F-1CDE-445C-A1AC-AA7F7686B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838"/>
                <a:ext cx="106" cy="124"/>
              </a:xfrm>
              <a:prstGeom prst="ellips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1" name="Oval 16">
                <a:extLst>
                  <a:ext uri="{FF2B5EF4-FFF2-40B4-BE49-F238E27FC236}">
                    <a16:creationId xmlns="" xmlns:a16="http://schemas.microsoft.com/office/drawing/2014/main" id="{B2E42EB1-2647-4444-BFC9-5FA6528A5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3612"/>
                <a:ext cx="106" cy="124"/>
              </a:xfrm>
              <a:prstGeom prst="ellips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2" name="Line 17">
                <a:extLst>
                  <a:ext uri="{FF2B5EF4-FFF2-40B4-BE49-F238E27FC236}">
                    <a16:creationId xmlns="" xmlns:a16="http://schemas.microsoft.com/office/drawing/2014/main" id="{53335DF2-7F16-426A-BB7F-E1913ECC8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9" y="3430"/>
                <a:ext cx="181" cy="91"/>
              </a:xfrm>
              <a:prstGeom prst="lin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3" name="Line 18">
                <a:extLst>
                  <a:ext uri="{FF2B5EF4-FFF2-40B4-BE49-F238E27FC236}">
                    <a16:creationId xmlns="" xmlns:a16="http://schemas.microsoft.com/office/drawing/2014/main" id="{10E4FA80-097F-4530-9AFD-DD08C75E0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3612"/>
                <a:ext cx="181" cy="0"/>
              </a:xfrm>
              <a:prstGeom prst="lin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4" name="Line 19">
                <a:extLst>
                  <a:ext uri="{FF2B5EF4-FFF2-40B4-BE49-F238E27FC236}">
                    <a16:creationId xmlns="" xmlns:a16="http://schemas.microsoft.com/office/drawing/2014/main" id="{2C8A5D2B-34AD-4703-9FAF-E9540B3E0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3657"/>
                <a:ext cx="227" cy="45"/>
              </a:xfrm>
              <a:prstGeom prst="lin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5" name="Line 20">
                <a:extLst>
                  <a:ext uri="{FF2B5EF4-FFF2-40B4-BE49-F238E27FC236}">
                    <a16:creationId xmlns="" xmlns:a16="http://schemas.microsoft.com/office/drawing/2014/main" id="{DEF57DD4-B620-4E29-AB28-0265146F5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3430"/>
                <a:ext cx="227" cy="182"/>
              </a:xfrm>
              <a:prstGeom prst="lin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6" name="Line 21">
                <a:extLst>
                  <a:ext uri="{FF2B5EF4-FFF2-40B4-BE49-F238E27FC236}">
                    <a16:creationId xmlns="" xmlns:a16="http://schemas.microsoft.com/office/drawing/2014/main" id="{C4FA764C-BD53-4FC2-B88C-C767216DA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9" y="3702"/>
                <a:ext cx="227" cy="136"/>
              </a:xfrm>
              <a:prstGeom prst="lin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="" xmlns:a16="http://schemas.microsoft.com/office/drawing/2014/main" id="{EF4B3269-E098-47EC-85B7-ED38AC80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3929"/>
                <a:ext cx="181" cy="0"/>
              </a:xfrm>
              <a:prstGeom prst="lin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8" name="Oval 23">
                <a:extLst>
                  <a:ext uri="{FF2B5EF4-FFF2-40B4-BE49-F238E27FC236}">
                    <a16:creationId xmlns="" xmlns:a16="http://schemas.microsoft.com/office/drawing/2014/main" id="{5A0111E2-33A3-4279-A5B9-EB70FB8A7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3657"/>
                <a:ext cx="106" cy="124"/>
              </a:xfrm>
              <a:prstGeom prst="ellips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9" name="Line 24">
                <a:extLst>
                  <a:ext uri="{FF2B5EF4-FFF2-40B4-BE49-F238E27FC236}">
                    <a16:creationId xmlns="" xmlns:a16="http://schemas.microsoft.com/office/drawing/2014/main" id="{C4EAA64D-1676-45AA-A347-E86E32F28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8" y="3612"/>
                <a:ext cx="90" cy="90"/>
              </a:xfrm>
              <a:prstGeom prst="lin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="" xmlns:a16="http://schemas.microsoft.com/office/drawing/2014/main" id="{FFE39B82-58EC-4038-BD77-47C88A31C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3748"/>
                <a:ext cx="136" cy="136"/>
              </a:xfrm>
              <a:prstGeom prst="lin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Line 26">
                <a:extLst>
                  <a:ext uri="{FF2B5EF4-FFF2-40B4-BE49-F238E27FC236}">
                    <a16:creationId xmlns="" xmlns:a16="http://schemas.microsoft.com/office/drawing/2014/main" id="{77CC7AB8-D6C5-407A-906A-6BFDCC1D9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1" y="3748"/>
                <a:ext cx="227" cy="181"/>
              </a:xfrm>
              <a:prstGeom prst="line">
                <a:avLst/>
              </a:prstGeom>
              <a:grpFill/>
              <a:ln w="15875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2" name="圆角矩形 28">
              <a:extLst>
                <a:ext uri="{FF2B5EF4-FFF2-40B4-BE49-F238E27FC236}">
                  <a16:creationId xmlns="" xmlns:a16="http://schemas.microsoft.com/office/drawing/2014/main" id="{34086F7B-883F-4185-A075-D8C4EF9B3175}"/>
                </a:ext>
              </a:extLst>
            </p:cNvPr>
            <p:cNvSpPr/>
            <p:nvPr/>
          </p:nvSpPr>
          <p:spPr>
            <a:xfrm>
              <a:off x="1600208" y="2424106"/>
              <a:ext cx="1571636" cy="2286016"/>
            </a:xfrm>
            <a:prstGeom prst="round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="" xmlns:a16="http://schemas.microsoft.com/office/drawing/2014/main" id="{0F217705-652F-45E1-B1CF-2D88FBB87992}"/>
                </a:ext>
              </a:extLst>
            </p:cNvPr>
            <p:cNvCxnSpPr/>
            <p:nvPr/>
          </p:nvCxnSpPr>
          <p:spPr>
            <a:xfrm rot="5400000">
              <a:off x="1993117" y="4960155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1">
              <a:extLst>
                <a:ext uri="{FF2B5EF4-FFF2-40B4-BE49-F238E27FC236}">
                  <a16:creationId xmlns="" xmlns:a16="http://schemas.microsoft.com/office/drawing/2014/main" id="{98CB21A4-9357-43BD-822A-2A504CA2706B}"/>
                </a:ext>
              </a:extLst>
            </p:cNvPr>
            <p:cNvSpPr txBox="1"/>
            <p:nvPr/>
          </p:nvSpPr>
          <p:spPr>
            <a:xfrm>
              <a:off x="1600208" y="5567378"/>
              <a:ext cx="2357362" cy="541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测试用例</a:t>
              </a:r>
            </a:p>
          </p:txBody>
        </p:sp>
        <p:sp>
          <p:nvSpPr>
            <p:cNvPr id="35" name="AutoShape 7">
              <a:extLst>
                <a:ext uri="{FF2B5EF4-FFF2-40B4-BE49-F238E27FC236}">
                  <a16:creationId xmlns="" xmlns:a16="http://schemas.microsoft.com/office/drawing/2014/main" id="{AA82B167-649A-4115-9EF6-757100D5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6253" y="4729026"/>
              <a:ext cx="1331912" cy="1296987"/>
            </a:xfrm>
            <a:prstGeom prst="star32">
              <a:avLst>
                <a:gd name="adj" fmla="val 37500"/>
              </a:avLst>
            </a:prstGeom>
            <a:solidFill>
              <a:srgbClr val="D95127"/>
            </a:solidFill>
            <a:ln w="158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solidFill>
                    <a:srgbClr val="002060"/>
                  </a:solidFill>
                  <a:latin typeface="+mj-ea"/>
                  <a:ea typeface="+mj-ea"/>
                </a:rPr>
                <a:t>预期</a:t>
              </a:r>
              <a:endParaRPr lang="en-US" altLang="zh-CN" sz="2000" dirty="0">
                <a:solidFill>
                  <a:srgbClr val="002060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000" dirty="0">
                  <a:solidFill>
                    <a:srgbClr val="002060"/>
                  </a:solidFill>
                  <a:latin typeface="+mj-ea"/>
                  <a:ea typeface="+mj-ea"/>
                </a:rPr>
                <a:t>结果</a:t>
              </a:r>
            </a:p>
          </p:txBody>
        </p:sp>
        <p:sp>
          <p:nvSpPr>
            <p:cNvPr id="36" name="直角上箭头 33">
              <a:extLst>
                <a:ext uri="{FF2B5EF4-FFF2-40B4-BE49-F238E27FC236}">
                  <a16:creationId xmlns="" xmlns:a16="http://schemas.microsoft.com/office/drawing/2014/main" id="{A5611F07-452D-4E9F-8C79-07599AE9ECD7}"/>
                </a:ext>
              </a:extLst>
            </p:cNvPr>
            <p:cNvSpPr/>
            <p:nvPr/>
          </p:nvSpPr>
          <p:spPr>
            <a:xfrm rot="5400000">
              <a:off x="6308177" y="3721652"/>
              <a:ext cx="1156846" cy="270515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noFill/>
            <a:ln w="19050" cmpd="sng">
              <a:solidFill>
                <a:schemeClr val="accent2">
                  <a:lumMod val="7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圆角矩形 28">
              <a:extLst>
                <a:ext uri="{FF2B5EF4-FFF2-40B4-BE49-F238E27FC236}">
                  <a16:creationId xmlns="" xmlns:a16="http://schemas.microsoft.com/office/drawing/2014/main" id="{B1922868-ED1D-412D-8C63-00C721230039}"/>
                </a:ext>
              </a:extLst>
            </p:cNvPr>
            <p:cNvSpPr/>
            <p:nvPr/>
          </p:nvSpPr>
          <p:spPr>
            <a:xfrm>
              <a:off x="8348690" y="2693975"/>
              <a:ext cx="1571636" cy="3419817"/>
            </a:xfrm>
            <a:prstGeom prst="round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3FB4789-9FDE-493C-B149-9E3AC79BC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02" y="2852465"/>
            <a:ext cx="4271747" cy="2279502"/>
          </a:xfrm>
          <a:prstGeom prst="rect">
            <a:avLst/>
          </a:prstGeom>
        </p:spPr>
      </p:pic>
      <p:sp>
        <p:nvSpPr>
          <p:cNvPr id="39" name="TextBox 31">
            <a:extLst>
              <a:ext uri="{FF2B5EF4-FFF2-40B4-BE49-F238E27FC236}">
                <a16:creationId xmlns="" xmlns:a16="http://schemas.microsoft.com/office/drawing/2014/main" id="{946EAFD7-5E19-4B22-850F-2380443594D5}"/>
              </a:ext>
            </a:extLst>
          </p:cNvPr>
          <p:cNvSpPr txBox="1"/>
          <p:nvPr/>
        </p:nvSpPr>
        <p:spPr>
          <a:xfrm>
            <a:off x="9335006" y="5052354"/>
            <a:ext cx="1609992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测试级别</a:t>
            </a:r>
          </a:p>
        </p:txBody>
      </p:sp>
    </p:spTree>
    <p:extLst>
      <p:ext uri="{BB962C8B-B14F-4D97-AF65-F5344CB8AC3E}">
        <p14:creationId xmlns:p14="http://schemas.microsoft.com/office/powerpoint/2010/main" val="41527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淘宝网chenying0907出品 6">
            <a:extLst>
              <a:ext uri="{FF2B5EF4-FFF2-40B4-BE49-F238E27FC236}">
                <a16:creationId xmlns="" xmlns:a16="http://schemas.microsoft.com/office/drawing/2014/main" id="{7B43DED7-5C32-47D1-A4CB-36BA7A0EB2EB}"/>
              </a:ext>
            </a:extLst>
          </p:cNvPr>
          <p:cNvSpPr/>
          <p:nvPr/>
        </p:nvSpPr>
        <p:spPr>
          <a:xfrm>
            <a:off x="1207552" y="1645631"/>
            <a:ext cx="2204951" cy="12335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白盒测试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04590" y="1510030"/>
            <a:ext cx="7202170" cy="2467742"/>
            <a:chOff x="3704590" y="1510030"/>
            <a:chExt cx="7202170" cy="2467742"/>
          </a:xfrm>
        </p:grpSpPr>
        <p:grpSp>
          <p:nvGrpSpPr>
            <p:cNvPr id="8" name="淘宝网chenying0907出品 1">
              <a:extLst>
                <a:ext uri="{FF2B5EF4-FFF2-40B4-BE49-F238E27FC236}">
                  <a16:creationId xmlns="" xmlns:a16="http://schemas.microsoft.com/office/drawing/2014/main" id="{00CE6014-6D65-4E22-9724-C8C6F2937ECA}"/>
                </a:ext>
              </a:extLst>
            </p:cNvPr>
            <p:cNvGrpSpPr/>
            <p:nvPr/>
          </p:nvGrpSpPr>
          <p:grpSpPr>
            <a:xfrm>
              <a:off x="3704590" y="1510030"/>
              <a:ext cx="7202170" cy="433070"/>
              <a:chOff x="5834" y="3118"/>
              <a:chExt cx="11342" cy="682"/>
            </a:xfrm>
          </p:grpSpPr>
          <p:sp>
            <p:nvSpPr>
              <p:cNvPr id="9" name="淘宝网chenying0907出品 7">
                <a:extLst>
                  <a:ext uri="{FF2B5EF4-FFF2-40B4-BE49-F238E27FC236}">
                    <a16:creationId xmlns="" xmlns:a16="http://schemas.microsoft.com/office/drawing/2014/main" id="{6DDEA215-D179-4B19-9561-64465B9EB793}"/>
                  </a:ext>
                </a:extLst>
              </p:cNvPr>
              <p:cNvSpPr/>
              <p:nvPr/>
            </p:nvSpPr>
            <p:spPr>
              <a:xfrm>
                <a:off x="5834" y="3118"/>
                <a:ext cx="11342" cy="668"/>
              </a:xfrm>
              <a:prstGeom prst="rect">
                <a:avLst/>
              </a:prstGeom>
              <a:solidFill>
                <a:srgbClr val="1F4E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淘宝网chenying0907出品 8">
                <a:extLst>
                  <a:ext uri="{FF2B5EF4-FFF2-40B4-BE49-F238E27FC236}">
                    <a16:creationId xmlns="" xmlns:a16="http://schemas.microsoft.com/office/drawing/2014/main" id="{C36D147A-06A7-4642-B55F-F604AAC56E79}"/>
                  </a:ext>
                </a:extLst>
              </p:cNvPr>
              <p:cNvSpPr txBox="1"/>
              <p:nvPr/>
            </p:nvSpPr>
            <p:spPr>
              <a:xfrm>
                <a:off x="6209" y="3170"/>
                <a:ext cx="7231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主要用于测试的早期 </a:t>
                </a:r>
              </a:p>
            </p:txBody>
          </p:sp>
        </p:grpSp>
        <p:sp>
          <p:nvSpPr>
            <p:cNvPr id="11" name="淘宝网chenying0907出品 10">
              <a:extLst>
                <a:ext uri="{FF2B5EF4-FFF2-40B4-BE49-F238E27FC236}">
                  <a16:creationId xmlns="" xmlns:a16="http://schemas.microsoft.com/office/drawing/2014/main" id="{D5E497B5-9E70-4F0C-BB2B-EB43C0B72399}"/>
                </a:ext>
              </a:extLst>
            </p:cNvPr>
            <p:cNvSpPr txBox="1"/>
            <p:nvPr/>
          </p:nvSpPr>
          <p:spPr>
            <a:xfrm>
              <a:off x="3942761" y="2069557"/>
              <a:ext cx="6956982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完全了解程序内部的逻辑结构和处理过程，按照程序内部的逻辑测试程序， 检验程序中的每条逻辑路径是否都能按预定要求正确工作。</a:t>
              </a:r>
            </a:p>
            <a:p>
              <a:r>
                <a:rPr lang="en-US" altLang="zh-CN" sz="2400" dirty="0"/>
                <a:t> </a:t>
              </a:r>
              <a:endParaRPr lang="zh-CN" altLang="en-US" sz="2400" dirty="0"/>
            </a:p>
          </p:txBody>
        </p:sp>
      </p:grpSp>
      <p:sp>
        <p:nvSpPr>
          <p:cNvPr id="12" name="圆角淘宝网chenying0907出品 11">
            <a:extLst>
              <a:ext uri="{FF2B5EF4-FFF2-40B4-BE49-F238E27FC236}">
                <a16:creationId xmlns="" xmlns:a16="http://schemas.microsoft.com/office/drawing/2014/main" id="{3375BBB0-C520-4FDB-A392-310C6C7DB27F}"/>
              </a:ext>
            </a:extLst>
          </p:cNvPr>
          <p:cNvSpPr/>
          <p:nvPr/>
        </p:nvSpPr>
        <p:spPr>
          <a:xfrm>
            <a:off x="1207552" y="3888294"/>
            <a:ext cx="2204951" cy="123354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黑盒测试</a:t>
            </a:r>
            <a:endParaRPr lang="en-US" altLang="zh-CN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97605" y="3714750"/>
            <a:ext cx="7209208" cy="1978547"/>
            <a:chOff x="3697605" y="3714750"/>
            <a:chExt cx="7209208" cy="1978547"/>
          </a:xfrm>
        </p:grpSpPr>
        <p:grpSp>
          <p:nvGrpSpPr>
            <p:cNvPr id="13" name="淘宝网chenying0907出品 2">
              <a:extLst>
                <a:ext uri="{FF2B5EF4-FFF2-40B4-BE49-F238E27FC236}">
                  <a16:creationId xmlns="" xmlns:a16="http://schemas.microsoft.com/office/drawing/2014/main" id="{F883E9CA-00DE-467C-92EF-13DF7190BF0A}"/>
                </a:ext>
              </a:extLst>
            </p:cNvPr>
            <p:cNvGrpSpPr/>
            <p:nvPr/>
          </p:nvGrpSpPr>
          <p:grpSpPr>
            <a:xfrm>
              <a:off x="3697605" y="3714750"/>
              <a:ext cx="7202170" cy="424180"/>
              <a:chOff x="5823" y="6490"/>
              <a:chExt cx="11342" cy="668"/>
            </a:xfrm>
          </p:grpSpPr>
          <p:sp>
            <p:nvSpPr>
              <p:cNvPr id="14" name="淘宝网chenying0907出品 14">
                <a:extLst>
                  <a:ext uri="{FF2B5EF4-FFF2-40B4-BE49-F238E27FC236}">
                    <a16:creationId xmlns="" xmlns:a16="http://schemas.microsoft.com/office/drawing/2014/main" id="{EE41E875-2D12-4BF8-AE6A-7375A76C21A2}"/>
                  </a:ext>
                </a:extLst>
              </p:cNvPr>
              <p:cNvSpPr/>
              <p:nvPr/>
            </p:nvSpPr>
            <p:spPr>
              <a:xfrm>
                <a:off x="5823" y="6490"/>
                <a:ext cx="11342" cy="6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淘宝网chenying0907出品 15">
                <a:extLst>
                  <a:ext uri="{FF2B5EF4-FFF2-40B4-BE49-F238E27FC236}">
                    <a16:creationId xmlns="" xmlns:a16="http://schemas.microsoft.com/office/drawing/2014/main" id="{7F47A07D-504D-4A57-B442-63216BCF4B4B}"/>
                  </a:ext>
                </a:extLst>
              </p:cNvPr>
              <p:cNvSpPr txBox="1"/>
              <p:nvPr/>
            </p:nvSpPr>
            <p:spPr>
              <a:xfrm>
                <a:off x="6213" y="6498"/>
                <a:ext cx="7947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主要用于测试的后期</a:t>
                </a:r>
              </a:p>
            </p:txBody>
          </p:sp>
        </p:grpSp>
        <p:sp>
          <p:nvSpPr>
            <p:cNvPr id="16" name="淘宝网chenying0907出品 16">
              <a:extLst>
                <a:ext uri="{FF2B5EF4-FFF2-40B4-BE49-F238E27FC236}">
                  <a16:creationId xmlns="" xmlns:a16="http://schemas.microsoft.com/office/drawing/2014/main" id="{929A15F8-810C-4D36-92D8-0AB69F3BBAAA}"/>
                </a:ext>
              </a:extLst>
            </p:cNvPr>
            <p:cNvSpPr txBox="1"/>
            <p:nvPr/>
          </p:nvSpPr>
          <p:spPr>
            <a:xfrm>
              <a:off x="3949831" y="4265086"/>
              <a:ext cx="6956982" cy="1428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不考虑程序内部的逻辑结构和处理过程， 把系统看成一个黑盒子，只根据需求规格说明书的要求，设计测试用例，检查程序的功能是否符合它的功能说明。</a:t>
              </a:r>
              <a:endParaRPr lang="zh-CN" altLang="en-US" sz="2400" dirty="0"/>
            </a:p>
          </p:txBody>
        </p:sp>
      </p:grpSp>
      <p:sp>
        <p:nvSpPr>
          <p:cNvPr id="18" name="淘宝网chenying0907出品 4">
            <a:extLst>
              <a:ext uri="{FF2B5EF4-FFF2-40B4-BE49-F238E27FC236}">
                <a16:creationId xmlns="" xmlns:a16="http://schemas.microsoft.com/office/drawing/2014/main" id="{8F315560-D1A3-40BE-AE3D-9EB094146739}"/>
              </a:ext>
            </a:extLst>
          </p:cNvPr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程序测试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网chenying0907出品 15">
            <a:extLst>
              <a:ext uri="{FF2B5EF4-FFF2-40B4-BE49-F238E27FC236}">
                <a16:creationId xmlns="" xmlns:a16="http://schemas.microsoft.com/office/drawing/2014/main" id="{7F47A07D-504D-4A57-B442-63216BCF4B4B}"/>
              </a:ext>
            </a:extLst>
          </p:cNvPr>
          <p:cNvSpPr txBox="1"/>
          <p:nvPr/>
        </p:nvSpPr>
        <p:spPr>
          <a:xfrm>
            <a:off x="1350620" y="704487"/>
            <a:ext cx="504634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主要用于测试的后期</a:t>
            </a:r>
          </a:p>
        </p:txBody>
      </p:sp>
      <p:sp>
        <p:nvSpPr>
          <p:cNvPr id="18" name="淘宝网chenying0907出品 4">
            <a:extLst>
              <a:ext uri="{FF2B5EF4-FFF2-40B4-BE49-F238E27FC236}">
                <a16:creationId xmlns="" xmlns:a16="http://schemas.microsoft.com/office/drawing/2014/main" id="{8F315560-D1A3-40BE-AE3D-9EB094146739}"/>
              </a:ext>
            </a:extLst>
          </p:cNvPr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黑盒测试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B014D5F-AE9D-4AB8-802E-CA79E211733B}"/>
              </a:ext>
            </a:extLst>
          </p:cNvPr>
          <p:cNvSpPr txBox="1"/>
          <p:nvPr/>
        </p:nvSpPr>
        <p:spPr>
          <a:xfrm>
            <a:off x="1439489" y="880333"/>
            <a:ext cx="5967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等价类划分</a:t>
            </a:r>
            <a:endParaRPr lang="en-US" altLang="zh-CN" sz="24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有效等价类：合理的输入集合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无效等价类：不合理的输入集合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20" name="圆角矩形 4">
            <a:extLst>
              <a:ext uri="{FF2B5EF4-FFF2-40B4-BE49-F238E27FC236}">
                <a16:creationId xmlns="" xmlns:a16="http://schemas.microsoft.com/office/drawing/2014/main" id="{38852399-FF15-497F-ACA2-F36C1359B1FD}"/>
              </a:ext>
            </a:extLst>
          </p:cNvPr>
          <p:cNvSpPr/>
          <p:nvPr/>
        </p:nvSpPr>
        <p:spPr>
          <a:xfrm>
            <a:off x="1799666" y="2464108"/>
            <a:ext cx="3000934" cy="412957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身体质量指数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t=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体重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w/(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身高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h)</a:t>
            </a:r>
            <a:r>
              <a:rPr lang="en-US" sz="1600" baseline="30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  <a:p>
            <a:pPr algn="l"/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t&lt;18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时，为低体重；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介于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（包含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）和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之间时，为标准体重；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介于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（包含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）和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之间时，为超重体重；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≥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时，为肥胖。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从键盘输入你的身高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h(KG)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和体重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w(M)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，根据上述给定的公式计算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，然后判断你的体重属于何种类型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5B49A016-5206-490B-B612-1B600A63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79953"/>
              </p:ext>
            </p:extLst>
          </p:nvPr>
        </p:nvGraphicFramePr>
        <p:xfrm>
          <a:off x="5465577" y="1123583"/>
          <a:ext cx="6650224" cy="5242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624">
                  <a:extLst>
                    <a:ext uri="{9D8B030D-6E8A-4147-A177-3AD203B41FA5}">
                      <a16:colId xmlns="" xmlns:a16="http://schemas.microsoft.com/office/drawing/2014/main" val="196512097"/>
                    </a:ext>
                  </a:extLst>
                </a:gridCol>
                <a:gridCol w="1360714">
                  <a:extLst>
                    <a:ext uri="{9D8B030D-6E8A-4147-A177-3AD203B41FA5}">
                      <a16:colId xmlns="" xmlns:a16="http://schemas.microsoft.com/office/drawing/2014/main" val="3759186671"/>
                    </a:ext>
                  </a:extLst>
                </a:gridCol>
                <a:gridCol w="1322778">
                  <a:extLst>
                    <a:ext uri="{9D8B030D-6E8A-4147-A177-3AD203B41FA5}">
                      <a16:colId xmlns="" xmlns:a16="http://schemas.microsoft.com/office/drawing/2014/main" val="1481357200"/>
                    </a:ext>
                  </a:extLst>
                </a:gridCol>
                <a:gridCol w="1246250">
                  <a:extLst>
                    <a:ext uri="{9D8B030D-6E8A-4147-A177-3AD203B41FA5}">
                      <a16:colId xmlns="" xmlns:a16="http://schemas.microsoft.com/office/drawing/2014/main" val="3109199707"/>
                    </a:ext>
                  </a:extLst>
                </a:gridCol>
                <a:gridCol w="2013858">
                  <a:extLst>
                    <a:ext uri="{9D8B030D-6E8A-4147-A177-3AD203B41FA5}">
                      <a16:colId xmlns="" xmlns:a16="http://schemas.microsoft.com/office/drawing/2014/main" val="20900112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期望结果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8289092"/>
                  </a:ext>
                </a:extLst>
              </a:tr>
              <a:tr h="58440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有效等价类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t&lt;18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46.24</a:t>
                      </a:r>
                    </a:p>
                    <a:p>
                      <a:r>
                        <a:rPr lang="en-US" altLang="zh-CN" dirty="0"/>
                        <a:t>H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低体重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9688040"/>
                  </a:ext>
                </a:extLst>
              </a:tr>
              <a:tr h="584409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有效等价类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t&gt;=18&amp;t&lt;25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66.47</a:t>
                      </a:r>
                    </a:p>
                    <a:p>
                      <a:r>
                        <a:rPr lang="en-US" altLang="zh-CN" dirty="0"/>
                        <a:t>H:1.7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4371583"/>
                  </a:ext>
                </a:extLst>
              </a:tr>
              <a:tr h="584409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有效等价类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t&gt;=25&amp;&lt;27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W:75.14</a:t>
                      </a:r>
                    </a:p>
                    <a:p>
                      <a:r>
                        <a:rPr lang="en-US" altLang="zh-CN" dirty="0"/>
                        <a:t>H:1.7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8839090"/>
                  </a:ext>
                </a:extLst>
              </a:tr>
              <a:tr h="584409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有效等价类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t&gt;=27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W:80.92</a:t>
                      </a:r>
                    </a:p>
                    <a:p>
                      <a:r>
                        <a:rPr lang="en-US" altLang="zh-CN" dirty="0"/>
                        <a:t>H:1.7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肥胖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5857850"/>
                  </a:ext>
                </a:extLst>
              </a:tr>
              <a:tr h="518107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无效等价类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W=0,W=1000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W=-1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体重范围在</a:t>
                      </a:r>
                      <a:r>
                        <a:rPr lang="en-US" altLang="zh-CN" dirty="0"/>
                        <a:t>[1,300KG]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5038326"/>
                  </a:ext>
                </a:extLst>
              </a:tr>
              <a:tr h="518107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无效等价类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H=0,H=15,H=-1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身高范围在</a:t>
                      </a:r>
                      <a:r>
                        <a:rPr lang="en-US" altLang="zh-CN" dirty="0"/>
                        <a:t>(0,3m]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3039563"/>
                  </a:ext>
                </a:extLst>
              </a:tr>
              <a:tr h="518107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无效等价类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r>
                        <a:rPr lang="zh-CN" altLang="en-US" dirty="0"/>
                        <a:t>不是数字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W:abc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请输入数字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715922"/>
                  </a:ext>
                </a:extLst>
              </a:tr>
              <a:tr h="518107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无效等价类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r>
                        <a:rPr lang="zh-CN" altLang="en-US" dirty="0"/>
                        <a:t>不是数字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H:12e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请输入数字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840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网chenying0907出品 15">
            <a:extLst>
              <a:ext uri="{FF2B5EF4-FFF2-40B4-BE49-F238E27FC236}">
                <a16:creationId xmlns="" xmlns:a16="http://schemas.microsoft.com/office/drawing/2014/main" id="{7F47A07D-504D-4A57-B442-63216BCF4B4B}"/>
              </a:ext>
            </a:extLst>
          </p:cNvPr>
          <p:cNvSpPr txBox="1"/>
          <p:nvPr/>
        </p:nvSpPr>
        <p:spPr>
          <a:xfrm>
            <a:off x="1350620" y="704487"/>
            <a:ext cx="504634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主要用于测试的后期</a:t>
            </a:r>
          </a:p>
        </p:txBody>
      </p:sp>
      <p:sp>
        <p:nvSpPr>
          <p:cNvPr id="18" name="淘宝网chenying0907出品 4">
            <a:extLst>
              <a:ext uri="{FF2B5EF4-FFF2-40B4-BE49-F238E27FC236}">
                <a16:creationId xmlns="" xmlns:a16="http://schemas.microsoft.com/office/drawing/2014/main" id="{8F315560-D1A3-40BE-AE3D-9EB094146739}"/>
              </a:ext>
            </a:extLst>
          </p:cNvPr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黑盒测试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6F58BE6E-3BF8-47FC-AFAB-4BB846C6E398}"/>
              </a:ext>
            </a:extLst>
          </p:cNvPr>
          <p:cNvSpPr txBox="1"/>
          <p:nvPr/>
        </p:nvSpPr>
        <p:spPr>
          <a:xfrm>
            <a:off x="1342159" y="787541"/>
            <a:ext cx="10109612" cy="1429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    </a:t>
            </a:r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边界值分析</a:t>
            </a:r>
            <a:endParaRPr lang="en-US" altLang="zh-CN" sz="24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确定各种边界情况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选取正好等于，刚刚大于或者刚刚小于边界值作为测试用例</a:t>
            </a:r>
          </a:p>
        </p:txBody>
      </p:sp>
      <p:sp>
        <p:nvSpPr>
          <p:cNvPr id="20" name="圆角矩形 4">
            <a:extLst>
              <a:ext uri="{FF2B5EF4-FFF2-40B4-BE49-F238E27FC236}">
                <a16:creationId xmlns="" xmlns:a16="http://schemas.microsoft.com/office/drawing/2014/main" id="{38852399-FF15-497F-ACA2-F36C1359B1FD}"/>
              </a:ext>
            </a:extLst>
          </p:cNvPr>
          <p:cNvSpPr/>
          <p:nvPr/>
        </p:nvSpPr>
        <p:spPr>
          <a:xfrm>
            <a:off x="8634644" y="1380528"/>
            <a:ext cx="3316620" cy="452180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身体质量指数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t=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体重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w/(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身高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h)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  <a:p>
            <a:pPr algn="l"/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t&lt;18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时，为低体重；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介于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（包含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）和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之间时，为标准体重；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介于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（包含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）和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之间时，为超重体重；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≥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时，为肥胖。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从键盘输入你的身高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h(KG)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和体重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w(M)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，根据上述给定的公式计算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，然后判断你的体重属于何种类型。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5B49A016-5206-490B-B612-1B600A63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51154"/>
              </p:ext>
            </p:extLst>
          </p:nvPr>
        </p:nvGraphicFramePr>
        <p:xfrm>
          <a:off x="1770750" y="2498433"/>
          <a:ext cx="66502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65">
                  <a:extLst>
                    <a:ext uri="{9D8B030D-6E8A-4147-A177-3AD203B41FA5}">
                      <a16:colId xmlns="" xmlns:a16="http://schemas.microsoft.com/office/drawing/2014/main" val="196512097"/>
                    </a:ext>
                  </a:extLst>
                </a:gridCol>
                <a:gridCol w="1436914">
                  <a:extLst>
                    <a:ext uri="{9D8B030D-6E8A-4147-A177-3AD203B41FA5}">
                      <a16:colId xmlns="" xmlns:a16="http://schemas.microsoft.com/office/drawing/2014/main" val="3759186671"/>
                    </a:ext>
                  </a:extLst>
                </a:gridCol>
                <a:gridCol w="1404257">
                  <a:extLst>
                    <a:ext uri="{9D8B030D-6E8A-4147-A177-3AD203B41FA5}">
                      <a16:colId xmlns="" xmlns:a16="http://schemas.microsoft.com/office/drawing/2014/main" val="1481357200"/>
                    </a:ext>
                  </a:extLst>
                </a:gridCol>
                <a:gridCol w="1415143">
                  <a:extLst>
                    <a:ext uri="{9D8B030D-6E8A-4147-A177-3AD203B41FA5}">
                      <a16:colId xmlns="" xmlns:a16="http://schemas.microsoft.com/office/drawing/2014/main" val="3109199707"/>
                    </a:ext>
                  </a:extLst>
                </a:gridCol>
                <a:gridCol w="1432345">
                  <a:extLst>
                    <a:ext uri="{9D8B030D-6E8A-4147-A177-3AD203B41FA5}">
                      <a16:colId xmlns="" xmlns:a16="http://schemas.microsoft.com/office/drawing/2014/main" val="209001127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期望结果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8289092"/>
                  </a:ext>
                </a:extLst>
              </a:tr>
              <a:tr h="584409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边界值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t=18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52.02</a:t>
                      </a:r>
                    </a:p>
                    <a:p>
                      <a:r>
                        <a:rPr lang="en-US" altLang="zh-CN" dirty="0"/>
                        <a:t>H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低体重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9688040"/>
                  </a:ext>
                </a:extLst>
              </a:tr>
              <a:tr h="584409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边界值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t=25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72.25</a:t>
                      </a:r>
                    </a:p>
                    <a:p>
                      <a:r>
                        <a:rPr lang="en-US" altLang="zh-CN" dirty="0"/>
                        <a:t>H:1.7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4371583"/>
                  </a:ext>
                </a:extLst>
              </a:tr>
              <a:tr h="584409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边界值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t=27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W:78.03</a:t>
                      </a:r>
                    </a:p>
                    <a:p>
                      <a:r>
                        <a:rPr lang="en-US" altLang="zh-CN" dirty="0"/>
                        <a:t>H:1.7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883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3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7">
            <a:extLst>
              <a:ext uri="{FF2B5EF4-FFF2-40B4-BE49-F238E27FC236}">
                <a16:creationId xmlns="" xmlns:a16="http://schemas.microsoft.com/office/drawing/2014/main" id="{8BD9B05C-1336-45B4-8368-1A68CD2924A9}"/>
              </a:ext>
            </a:extLst>
          </p:cNvPr>
          <p:cNvSpPr/>
          <p:nvPr/>
        </p:nvSpPr>
        <p:spPr>
          <a:xfrm>
            <a:off x="1495683" y="1691606"/>
            <a:ext cx="2801928" cy="400052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="" xmlns:a16="http://schemas.microsoft.com/office/drawing/2014/main" id="{7C504393-93F1-4B85-9BCB-A1A78D33A45B}"/>
              </a:ext>
            </a:extLst>
          </p:cNvPr>
          <p:cNvSpPr txBox="1"/>
          <p:nvPr/>
        </p:nvSpPr>
        <p:spPr>
          <a:xfrm>
            <a:off x="1760003" y="1763045"/>
            <a:ext cx="2361544" cy="3786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 t, w, h;</a:t>
            </a: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(“%f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 &amp;h, &amp;w);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w / (h * h 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 t &lt; 18)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低体重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if ( t &gt;18 &amp;&amp; t &lt; 25)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标准体重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if ( t &gt; 25 &amp;&amp; t &lt; 27)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超重体重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9">
            <a:extLst>
              <a:ext uri="{FF2B5EF4-FFF2-40B4-BE49-F238E27FC236}">
                <a16:creationId xmlns="" xmlns:a16="http://schemas.microsoft.com/office/drawing/2014/main" id="{0887108D-5083-4BA7-8172-6C289E1ABC61}"/>
              </a:ext>
            </a:extLst>
          </p:cNvPr>
          <p:cNvSpPr/>
          <p:nvPr/>
        </p:nvSpPr>
        <p:spPr>
          <a:xfrm>
            <a:off x="1803840" y="3263242"/>
            <a:ext cx="2279457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0">
            <a:extLst>
              <a:ext uri="{FF2B5EF4-FFF2-40B4-BE49-F238E27FC236}">
                <a16:creationId xmlns="" xmlns:a16="http://schemas.microsoft.com/office/drawing/2014/main" id="{1D049CCD-A57B-48DA-A0FA-857DEFE991AD}"/>
              </a:ext>
            </a:extLst>
          </p:cNvPr>
          <p:cNvSpPr/>
          <p:nvPr/>
        </p:nvSpPr>
        <p:spPr>
          <a:xfrm>
            <a:off x="1803840" y="3834746"/>
            <a:ext cx="2279457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11">
            <a:extLst>
              <a:ext uri="{FF2B5EF4-FFF2-40B4-BE49-F238E27FC236}">
                <a16:creationId xmlns="" xmlns:a16="http://schemas.microsoft.com/office/drawing/2014/main" id="{816E00A5-3D0A-489B-9E47-9456C296034F}"/>
              </a:ext>
            </a:extLst>
          </p:cNvPr>
          <p:cNvSpPr/>
          <p:nvPr/>
        </p:nvSpPr>
        <p:spPr>
          <a:xfrm>
            <a:off x="1803840" y="4406250"/>
            <a:ext cx="2279457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12">
            <a:extLst>
              <a:ext uri="{FF2B5EF4-FFF2-40B4-BE49-F238E27FC236}">
                <a16:creationId xmlns="" xmlns:a16="http://schemas.microsoft.com/office/drawing/2014/main" id="{81382730-867F-4CE9-9222-5F933B67DEFB}"/>
              </a:ext>
            </a:extLst>
          </p:cNvPr>
          <p:cNvSpPr/>
          <p:nvPr/>
        </p:nvSpPr>
        <p:spPr>
          <a:xfrm>
            <a:off x="1803840" y="4977754"/>
            <a:ext cx="2279457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4">
            <a:extLst>
              <a:ext uri="{FF2B5EF4-FFF2-40B4-BE49-F238E27FC236}">
                <a16:creationId xmlns="" xmlns:a16="http://schemas.microsoft.com/office/drawing/2014/main" id="{2FCA8D0F-B910-4BE4-8331-424DCB30E307}"/>
              </a:ext>
            </a:extLst>
          </p:cNvPr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程序测试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内容占位符 3">
            <a:extLst>
              <a:ext uri="{FF2B5EF4-FFF2-40B4-BE49-F238E27FC236}">
                <a16:creationId xmlns="" xmlns:a16="http://schemas.microsoft.com/office/drawing/2014/main" id="{7577050C-3F7B-4188-A203-1F8668268F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593953"/>
              </p:ext>
            </p:extLst>
          </p:nvPr>
        </p:nvGraphicFramePr>
        <p:xfrm>
          <a:off x="5110900" y="1353093"/>
          <a:ext cx="6651625" cy="4372748"/>
        </p:xfrm>
        <a:graphic>
          <a:graphicData uri="http://schemas.openxmlformats.org/drawingml/2006/table">
            <a:tbl>
              <a:tblPr/>
              <a:tblGrid>
                <a:gridCol w="14424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5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88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437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715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测试用例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67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身高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h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米）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体重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w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千克）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质量指数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46.24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低体重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5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66.47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75.14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9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80.92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52.02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909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72.25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01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78.03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367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输入错误，身高在</a:t>
                      </a: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0-3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之间（不包含</a:t>
                      </a: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输入错误，体重应</a:t>
                      </a: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&gt;0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367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输入错误，身高在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0-3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之间（不包含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0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）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15FC6256-51D1-4B66-AEFE-409A06FBD89A}"/>
              </a:ext>
            </a:extLst>
          </p:cNvPr>
          <p:cNvSpPr/>
          <p:nvPr/>
        </p:nvSpPr>
        <p:spPr>
          <a:xfrm>
            <a:off x="5515434" y="3439886"/>
            <a:ext cx="6094689" cy="83066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="" xmlns:a16="http://schemas.microsoft.com/office/drawing/2014/main" id="{5D3AD544-3A78-410E-AA40-6A7C7C24CFE5}"/>
              </a:ext>
            </a:extLst>
          </p:cNvPr>
          <p:cNvSpPr/>
          <p:nvPr/>
        </p:nvSpPr>
        <p:spPr>
          <a:xfrm>
            <a:off x="5515435" y="4406250"/>
            <a:ext cx="6094690" cy="128588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6">
            <a:extLst>
              <a:ext uri="{FF2B5EF4-FFF2-40B4-BE49-F238E27FC236}">
                <a16:creationId xmlns="" xmlns:a16="http://schemas.microsoft.com/office/drawing/2014/main" id="{15FC6256-51D1-4B66-AEFE-409A06FBD89A}"/>
              </a:ext>
            </a:extLst>
          </p:cNvPr>
          <p:cNvSpPr/>
          <p:nvPr/>
        </p:nvSpPr>
        <p:spPr>
          <a:xfrm>
            <a:off x="5515436" y="2105130"/>
            <a:ext cx="6094689" cy="125101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4" grpId="0" animBg="1"/>
      <p:bldP spid="25" grpId="0" animBg="1"/>
      <p:bldP spid="26" grpId="0" animBg="1"/>
      <p:bldP spid="27" grpId="0" animBg="1"/>
      <p:bldP spid="7" grpId="0" animBg="1"/>
      <p:bldP spid="36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f5301-91d9-4324-a64a-050410bbde6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17437</TotalTime>
  <Words>1285</Words>
  <Application>Microsoft Office PowerPoint</Application>
  <PresentationFormat>自定义</PresentationFormat>
  <Paragraphs>332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lenovo</cp:lastModifiedBy>
  <cp:revision>649</cp:revision>
  <dcterms:created xsi:type="dcterms:W3CDTF">2016-04-09T13:02:00Z</dcterms:created>
  <dcterms:modified xsi:type="dcterms:W3CDTF">2021-10-22T10:11:14Z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