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
  </p:notes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6" autoAdjust="0"/>
  </p:normalViewPr>
  <p:slideViewPr>
    <p:cSldViewPr>
      <p:cViewPr varScale="1">
        <p:scale>
          <a:sx n="88" d="100"/>
          <a:sy n="88" d="100"/>
        </p:scale>
        <p:origin x="-96" y="-1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B6495-A849-41D4-B4E0-1FE6B097DF11}" type="datetimeFigureOut">
              <a:rPr lang="en-GB" smtClean="0"/>
              <a:pPr/>
              <a:t>09/10/2015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671E8-7C1A-4782-8EFE-D5C085FB9571}" type="slidenum">
              <a:rPr lang="en-GB" smtClean="0"/>
              <a:pPr/>
              <a:t>‹#›</a:t>
            </a:fld>
            <a:endParaRPr lang="en-GB"/>
          </a:p>
        </p:txBody>
      </p:sp>
    </p:spTree>
    <p:extLst>
      <p:ext uri="{BB962C8B-B14F-4D97-AF65-F5344CB8AC3E}">
        <p14:creationId xmlns="" xmlns:p14="http://schemas.microsoft.com/office/powerpoint/2010/main" val="1506259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Computational thinking allows us to take a complex problem, understand what the problem is and develop possible solutions. We can then present these solutions in a way that a computer, a human, or both, can understand. </a:t>
            </a:r>
          </a:p>
          <a:p>
            <a:endParaRPr lang="en-GB" dirty="0"/>
          </a:p>
        </p:txBody>
      </p:sp>
      <p:sp>
        <p:nvSpPr>
          <p:cNvPr id="4" name="Slide Number Placeholder 3"/>
          <p:cNvSpPr>
            <a:spLocks noGrp="1"/>
          </p:cNvSpPr>
          <p:nvPr>
            <p:ph type="sldNum" sz="quarter" idx="10"/>
          </p:nvPr>
        </p:nvSpPr>
        <p:spPr/>
        <p:txBody>
          <a:bodyPr/>
          <a:lstStyle/>
          <a:p>
            <a:fld id="{2C1671E8-7C1A-4782-8EFE-D5C085FB9571}" type="slidenum">
              <a:rPr lang="en-GB" smtClean="0"/>
              <a:pPr/>
              <a:t>2</a:t>
            </a:fld>
            <a:endParaRPr lang="en-GB"/>
          </a:p>
        </p:txBody>
      </p:sp>
    </p:spTree>
    <p:extLst>
      <p:ext uri="{BB962C8B-B14F-4D97-AF65-F5344CB8AC3E}">
        <p14:creationId xmlns="" xmlns:p14="http://schemas.microsoft.com/office/powerpoint/2010/main" val="358841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four key techniques (cornerstones) to computational thinking:</a:t>
            </a:r>
          </a:p>
          <a:p>
            <a:r>
              <a:rPr lang="en-GB" dirty="0" smtClean="0"/>
              <a:t>Decomposition – this is breaking down a complex problem into smaller, more manageable parts,</a:t>
            </a:r>
            <a:r>
              <a:rPr lang="en-GB" baseline="0" dirty="0" smtClean="0"/>
              <a:t> which are therefore easier to work with, and find a solution for.</a:t>
            </a:r>
            <a:endParaRPr lang="en-GB" dirty="0" smtClean="0"/>
          </a:p>
          <a:p>
            <a:r>
              <a:rPr lang="en-GB" dirty="0" smtClean="0"/>
              <a:t>Pattern Recognition – looking for similarities between problems, but also </a:t>
            </a:r>
            <a:r>
              <a:rPr lang="en-GB" baseline="0" dirty="0" smtClean="0"/>
              <a:t>within each problem. If something repeats frequently in the problem, then this may be used to find a solution to the problem.</a:t>
            </a:r>
            <a:endParaRPr lang="en-GB" dirty="0" smtClean="0"/>
          </a:p>
          <a:p>
            <a:r>
              <a:rPr lang="en-GB" dirty="0" smtClean="0"/>
              <a:t>Abstraction – this</a:t>
            </a:r>
            <a:r>
              <a:rPr lang="en-GB" baseline="0" dirty="0" smtClean="0"/>
              <a:t> means that you are only focusing on important details, and ignoring anything that is irrelevant, which will allow you to get to a solution faster.</a:t>
            </a:r>
            <a:endParaRPr lang="en-GB" dirty="0" smtClean="0"/>
          </a:p>
          <a:p>
            <a:r>
              <a:rPr lang="en-GB" dirty="0" smtClean="0"/>
              <a:t>Algorithms – these are step-by-step solutions to the problem</a:t>
            </a:r>
            <a:r>
              <a:rPr lang="en-GB" baseline="0" dirty="0" smtClean="0"/>
              <a:t> which can be developed, or they could also be what rules you need to follow to get to a solution of the problem.</a:t>
            </a:r>
          </a:p>
          <a:p>
            <a:endParaRPr lang="en-GB" baseline="0" dirty="0" smtClean="0"/>
          </a:p>
          <a:p>
            <a:r>
              <a:rPr lang="en-GB" baseline="0" dirty="0" smtClean="0"/>
              <a:t>You need all four cornerstones when programming, as they all need to be applied to break down a problem, find the relevant detail and patterns, and develop a solution.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C1671E8-7C1A-4782-8EFE-D5C085FB9571}" type="slidenum">
              <a:rPr lang="en-GB" smtClean="0"/>
              <a:pPr/>
              <a:t>3</a:t>
            </a:fld>
            <a:endParaRPr lang="en-GB"/>
          </a:p>
        </p:txBody>
      </p:sp>
    </p:spTree>
    <p:extLst>
      <p:ext uri="{BB962C8B-B14F-4D97-AF65-F5344CB8AC3E}">
        <p14:creationId xmlns="" xmlns:p14="http://schemas.microsoft.com/office/powerpoint/2010/main" val="26689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Simply put, programming tells a computer what to do and how to do it. </a:t>
            </a:r>
          </a:p>
          <a:p>
            <a:r>
              <a:rPr lang="en-GB" dirty="0" smtClean="0"/>
              <a:t>Computational thinking enables you to work out exactly what to tell the computer to do,</a:t>
            </a:r>
            <a:r>
              <a:rPr lang="en-GB" baseline="0" dirty="0" smtClean="0"/>
              <a:t> which means you are planning what to tell the computer it has to do to get to the solution.</a:t>
            </a:r>
            <a:endParaRPr lang="en-GB" dirty="0"/>
          </a:p>
        </p:txBody>
      </p:sp>
      <p:sp>
        <p:nvSpPr>
          <p:cNvPr id="4" name="Slide Number Placeholder 3"/>
          <p:cNvSpPr>
            <a:spLocks noGrp="1"/>
          </p:cNvSpPr>
          <p:nvPr>
            <p:ph type="sldNum" sz="quarter" idx="10"/>
          </p:nvPr>
        </p:nvSpPr>
        <p:spPr/>
        <p:txBody>
          <a:bodyPr/>
          <a:lstStyle/>
          <a:p>
            <a:fld id="{2C1671E8-7C1A-4782-8EFE-D5C085FB9571}" type="slidenum">
              <a:rPr lang="en-GB" smtClean="0"/>
              <a:pPr/>
              <a:t>4</a:t>
            </a:fld>
            <a:endParaRPr lang="en-GB"/>
          </a:p>
        </p:txBody>
      </p:sp>
    </p:spTree>
    <p:extLst>
      <p:ext uri="{BB962C8B-B14F-4D97-AF65-F5344CB8AC3E}">
        <p14:creationId xmlns="" xmlns:p14="http://schemas.microsoft.com/office/powerpoint/2010/main" val="225727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Here is an example of computational thinking.</a:t>
            </a:r>
          </a:p>
          <a:p>
            <a:r>
              <a:rPr lang="en-GB" dirty="0" smtClean="0"/>
              <a:t>Say you wanted</a:t>
            </a:r>
            <a:r>
              <a:rPr lang="en-GB" baseline="0" dirty="0" smtClean="0"/>
              <a:t> to plan a trip to a theme park.</a:t>
            </a:r>
          </a:p>
          <a:p>
            <a:endParaRPr lang="en-GB" baseline="0" dirty="0" smtClean="0"/>
          </a:p>
          <a:p>
            <a:r>
              <a:rPr lang="en-GB" baseline="0" dirty="0" smtClean="0"/>
              <a:t>The first step is decomposition, so you all need to break down what rides you want to go on, how you will get there, how much money you want to spend, and how much time you have.</a:t>
            </a:r>
          </a:p>
          <a:p>
            <a:r>
              <a:rPr lang="en-GB" baseline="0" dirty="0" smtClean="0"/>
              <a:t>The next step is pattern recognition, so you would see what most people want to do, or how much most people want to spend on things to make everybody happy.</a:t>
            </a:r>
          </a:p>
          <a:p>
            <a:r>
              <a:rPr lang="en-GB" baseline="0" dirty="0" smtClean="0"/>
              <a:t>Then is abstraction, where you get rid of any plans that only one or two people want to do, so you can make time for what most people want to do.</a:t>
            </a:r>
          </a:p>
          <a:p>
            <a:r>
              <a:rPr lang="en-GB" baseline="0" dirty="0" smtClean="0"/>
              <a:t>Finally, you devise an algorithm, or a step by stem solution, which will allow you to plan a day that suits everybody.</a:t>
            </a:r>
          </a:p>
          <a:p>
            <a:endParaRPr lang="en-GB" baseline="0" dirty="0" smtClean="0"/>
          </a:p>
          <a:p>
            <a:r>
              <a:rPr lang="en-GB" sz="1200" b="0" i="0" kern="1200" dirty="0" smtClean="0">
                <a:solidFill>
                  <a:schemeClr val="tx1"/>
                </a:solidFill>
                <a:latin typeface="+mn-lt"/>
                <a:ea typeface="+mn-ea"/>
                <a:cs typeface="+mn-cs"/>
              </a:rPr>
              <a:t>You could also use a computer to help you to collect and analyse all</a:t>
            </a:r>
            <a:r>
              <a:rPr lang="en-GB" sz="1200" b="0" i="0" kern="1200" baseline="0" dirty="0" smtClean="0">
                <a:solidFill>
                  <a:schemeClr val="tx1"/>
                </a:solidFill>
                <a:latin typeface="+mn-lt"/>
                <a:ea typeface="+mn-ea"/>
                <a:cs typeface="+mn-cs"/>
              </a:rPr>
              <a:t> of the</a:t>
            </a:r>
            <a:r>
              <a:rPr lang="en-GB" sz="1200" b="0" i="0" kern="1200" dirty="0" smtClean="0">
                <a:solidFill>
                  <a:schemeClr val="tx1"/>
                </a:solidFill>
                <a:latin typeface="+mn-lt"/>
                <a:ea typeface="+mn-ea"/>
                <a:cs typeface="+mn-cs"/>
              </a:rPr>
              <a:t> data to devise the best solution to the problem, both now and if it arose again in the future, if you wished.</a:t>
            </a:r>
            <a:endParaRPr lang="en-GB" baseline="0" dirty="0" smtClean="0"/>
          </a:p>
        </p:txBody>
      </p:sp>
      <p:sp>
        <p:nvSpPr>
          <p:cNvPr id="4" name="Slide Number Placeholder 3"/>
          <p:cNvSpPr>
            <a:spLocks noGrp="1"/>
          </p:cNvSpPr>
          <p:nvPr>
            <p:ph type="sldNum" sz="quarter" idx="10"/>
          </p:nvPr>
        </p:nvSpPr>
        <p:spPr/>
        <p:txBody>
          <a:bodyPr/>
          <a:lstStyle/>
          <a:p>
            <a:fld id="{2C1671E8-7C1A-4782-8EFE-D5C085FB9571}"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conclusion, c</a:t>
            </a:r>
            <a:r>
              <a:rPr lang="en-GB" dirty="0" smtClean="0"/>
              <a:t>omputational thinking basically means understanding how to represent a problem in a way that a computer will be able to solve. This involves breaking down problems into a series of logical steps such as an algorithm.</a:t>
            </a:r>
          </a:p>
          <a:p>
            <a:endParaRPr lang="en-GB" dirty="0" smtClean="0"/>
          </a:p>
          <a:p>
            <a:r>
              <a:rPr lang="en-GB" dirty="0" smtClean="0"/>
              <a:t>You can use computational thinking to think about how to translate real-world processes for a computer to understand. These are things a human could do without a list of instructions, but if a robot was asked to do it, it would need a series of clear, basic steps to follow. </a:t>
            </a:r>
          </a:p>
          <a:p>
            <a:r>
              <a:rPr lang="en-GB" dirty="0" smtClean="0"/>
              <a:t>This is because humans can think independently, whereas computers need</a:t>
            </a:r>
            <a:r>
              <a:rPr lang="en-GB" baseline="0" dirty="0" smtClean="0"/>
              <a:t> to be programmed, and can’t think for themselves, at least for now anyway, with the development of more intelligent AI. </a:t>
            </a:r>
          </a:p>
          <a:p>
            <a:r>
              <a:rPr lang="en-GB" dirty="0" smtClean="0"/>
              <a:t>The process to find a solution would need to be broken down into a series of detailed, simple, logical steps using computational thinking,</a:t>
            </a:r>
            <a:r>
              <a:rPr lang="en-GB" baseline="0" dirty="0" smtClean="0"/>
              <a:t> which shows how computational thinking can be applied to the real world.</a:t>
            </a:r>
            <a:endParaRPr lang="en-GB" dirty="0"/>
          </a:p>
        </p:txBody>
      </p:sp>
      <p:sp>
        <p:nvSpPr>
          <p:cNvPr id="4" name="Slide Number Placeholder 3"/>
          <p:cNvSpPr>
            <a:spLocks noGrp="1"/>
          </p:cNvSpPr>
          <p:nvPr>
            <p:ph type="sldNum" sz="quarter" idx="10"/>
          </p:nvPr>
        </p:nvSpPr>
        <p:spPr/>
        <p:txBody>
          <a:bodyPr/>
          <a:lstStyle/>
          <a:p>
            <a:fld id="{2C1671E8-7C1A-4782-8EFE-D5C085FB9571}" type="slidenum">
              <a:rPr lang="en-GB" smtClean="0"/>
              <a:pPr/>
              <a:t>6</a:t>
            </a:fld>
            <a:endParaRPr lang="en-GB"/>
          </a:p>
        </p:txBody>
      </p:sp>
    </p:spTree>
    <p:extLst>
      <p:ext uri="{BB962C8B-B14F-4D97-AF65-F5344CB8AC3E}">
        <p14:creationId xmlns="" xmlns:p14="http://schemas.microsoft.com/office/powerpoint/2010/main" val="408435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6" name="Slide Number Placeholder 15"/>
          <p:cNvSpPr>
            <a:spLocks noGrp="1"/>
          </p:cNvSpPr>
          <p:nvPr>
            <p:ph type="sldNum" sz="quarter" idx="11"/>
          </p:nvPr>
        </p:nvSpPr>
        <p:spPr/>
        <p:txBody>
          <a:bodyPr/>
          <a:lstStyle/>
          <a:p>
            <a:fld id="{729A4EC3-F765-47B6-A0CC-4CB78FD69E99}"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9A4EC3-F765-47B6-A0CC-4CB78FD69E9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9A4EC3-F765-47B6-A0CC-4CB78FD69E9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5" name="Slide Number Placeholder 14"/>
          <p:cNvSpPr>
            <a:spLocks noGrp="1"/>
          </p:cNvSpPr>
          <p:nvPr>
            <p:ph type="sldNum" sz="quarter" idx="11"/>
          </p:nvPr>
        </p:nvSpPr>
        <p:spPr/>
        <p:txBody>
          <a:bodyPr/>
          <a:lstStyle/>
          <a:p>
            <a:fld id="{729A4EC3-F765-47B6-A0CC-4CB78FD69E99}" type="slidenum">
              <a:rPr lang="en-GB" smtClean="0"/>
              <a:pPr/>
              <a:t>‹#›</a:t>
            </a:fld>
            <a:endParaRPr lang="en-GB"/>
          </a:p>
        </p:txBody>
      </p:sp>
      <p:sp>
        <p:nvSpPr>
          <p:cNvPr id="16" name="Footer Placeholder 15"/>
          <p:cNvSpPr>
            <a:spLocks noGrp="1"/>
          </p:cNvSpPr>
          <p:nvPr>
            <p:ph type="ftr" sz="quarter" idx="12"/>
          </p:nvPr>
        </p:nvSpPr>
        <p:spPr/>
        <p:txBody>
          <a:body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3" name="Slide Number Placeholder 12"/>
          <p:cNvSpPr>
            <a:spLocks noGrp="1"/>
          </p:cNvSpPr>
          <p:nvPr>
            <p:ph type="sldNum" sz="quarter" idx="11"/>
          </p:nvPr>
        </p:nvSpPr>
        <p:spPr/>
        <p:txBody>
          <a:bodyPr/>
          <a:lstStyle/>
          <a:p>
            <a:fld id="{729A4EC3-F765-47B6-A0CC-4CB78FD69E99}" type="slidenum">
              <a:rPr lang="en-GB" smtClean="0"/>
              <a:pPr/>
              <a:t>‹#›</a:t>
            </a:fld>
            <a:endParaRPr lang="en-GB"/>
          </a:p>
        </p:txBody>
      </p:sp>
      <p:sp>
        <p:nvSpPr>
          <p:cNvPr id="14" name="Footer Placeholder 13"/>
          <p:cNvSpPr>
            <a:spLocks noGrp="1"/>
          </p:cNvSpPr>
          <p:nvPr>
            <p:ph type="ftr" sz="quarter" idx="12"/>
          </p:nvPr>
        </p:nvSpPr>
        <p:spPr/>
        <p:txBody>
          <a:bodyPr/>
          <a:lstStyle/>
          <a:p>
            <a:endParaRPr lang="en-GB"/>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9" name="Slide Number Placeholder 8"/>
          <p:cNvSpPr>
            <a:spLocks noGrp="1"/>
          </p:cNvSpPr>
          <p:nvPr>
            <p:ph type="sldNum" sz="quarter" idx="11"/>
          </p:nvPr>
        </p:nvSpPr>
        <p:spPr/>
        <p:txBody>
          <a:bodyPr/>
          <a:lstStyle/>
          <a:p>
            <a:fld id="{729A4EC3-F765-47B6-A0CC-4CB78FD69E99}"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5" name="Slide Number Placeholder 14"/>
          <p:cNvSpPr>
            <a:spLocks noGrp="1"/>
          </p:cNvSpPr>
          <p:nvPr>
            <p:ph type="sldNum" sz="quarter" idx="11"/>
          </p:nvPr>
        </p:nvSpPr>
        <p:spPr/>
        <p:txBody>
          <a:bodyPr/>
          <a:lstStyle/>
          <a:p>
            <a:fld id="{729A4EC3-F765-47B6-A0CC-4CB78FD69E99}" type="slidenum">
              <a:rPr lang="en-GB" smtClean="0"/>
              <a:pPr/>
              <a:t>‹#›</a:t>
            </a:fld>
            <a:endParaRPr lang="en-GB"/>
          </a:p>
        </p:txBody>
      </p:sp>
      <p:sp>
        <p:nvSpPr>
          <p:cNvPr id="16" name="Footer Placeholder 15"/>
          <p:cNvSpPr>
            <a:spLocks noGrp="1"/>
          </p:cNvSpPr>
          <p:nvPr>
            <p:ph type="ftr" sz="quarter" idx="12"/>
          </p:nvPr>
        </p:nvSpPr>
        <p:spPr/>
        <p:txBody>
          <a:body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8" name="Slide Number Placeholder 7"/>
          <p:cNvSpPr>
            <a:spLocks noGrp="1"/>
          </p:cNvSpPr>
          <p:nvPr>
            <p:ph type="sldNum" sz="quarter" idx="11"/>
          </p:nvPr>
        </p:nvSpPr>
        <p:spPr/>
        <p:txBody>
          <a:bodyPr/>
          <a:lstStyle/>
          <a:p>
            <a:fld id="{729A4EC3-F765-47B6-A0CC-4CB78FD69E99}"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6" name="Slide Number Placeholder 5"/>
          <p:cNvSpPr>
            <a:spLocks noGrp="1"/>
          </p:cNvSpPr>
          <p:nvPr>
            <p:ph type="sldNum" sz="quarter" idx="11"/>
          </p:nvPr>
        </p:nvSpPr>
        <p:spPr/>
        <p:txBody>
          <a:bodyPr/>
          <a:lstStyle/>
          <a:p>
            <a:fld id="{729A4EC3-F765-47B6-A0CC-4CB78FD69E99}" type="slidenum">
              <a:rPr lang="en-GB" smtClean="0"/>
              <a:pPr/>
              <a:t>‹#›</a:t>
            </a:fld>
            <a:endParaRPr lang="en-GB"/>
          </a:p>
        </p:txBody>
      </p:sp>
      <p:sp>
        <p:nvSpPr>
          <p:cNvPr id="7" name="Footer Placeholder 6"/>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6" name="Slide Number Placeholder 15"/>
          <p:cNvSpPr>
            <a:spLocks noGrp="1"/>
          </p:cNvSpPr>
          <p:nvPr>
            <p:ph type="sldNum" sz="quarter" idx="11"/>
          </p:nvPr>
        </p:nvSpPr>
        <p:spPr/>
        <p:txBody>
          <a:bodyPr/>
          <a:lstStyle/>
          <a:p>
            <a:fld id="{729A4EC3-F765-47B6-A0CC-4CB78FD69E99}"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67C1E5B8-5F23-4FE3-AE25-13F31BDC4D5B}" type="datetimeFigureOut">
              <a:rPr lang="en-GB" smtClean="0"/>
              <a:pPr/>
              <a:t>09/10/2015</a:t>
            </a:fld>
            <a:endParaRPr lang="en-GB"/>
          </a:p>
        </p:txBody>
      </p:sp>
      <p:sp>
        <p:nvSpPr>
          <p:cNvPr id="14" name="Slide Number Placeholder 13"/>
          <p:cNvSpPr>
            <a:spLocks noGrp="1"/>
          </p:cNvSpPr>
          <p:nvPr>
            <p:ph type="sldNum" sz="quarter" idx="11"/>
          </p:nvPr>
        </p:nvSpPr>
        <p:spPr/>
        <p:txBody>
          <a:bodyPr/>
          <a:lstStyle/>
          <a:p>
            <a:fld id="{729A4EC3-F765-47B6-A0CC-4CB78FD69E99}" type="slidenum">
              <a:rPr lang="en-GB" smtClean="0"/>
              <a:pPr/>
              <a:t>‹#›</a:t>
            </a:fld>
            <a:endParaRPr lang="en-GB"/>
          </a:p>
        </p:txBody>
      </p:sp>
      <p:sp>
        <p:nvSpPr>
          <p:cNvPr id="15" name="Footer Placeholder 14"/>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67C1E5B8-5F23-4FE3-AE25-13F31BDC4D5B}" type="datetimeFigureOut">
              <a:rPr lang="en-GB" smtClean="0"/>
              <a:pPr/>
              <a:t>09/10/2015</a:t>
            </a:fld>
            <a:endParaRPr lang="en-GB"/>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GB"/>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729A4EC3-F765-47B6-A0CC-4CB78FD69E99}"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Computational Thinking	</a:t>
            </a:r>
            <a:endParaRPr lang="en-GB" dirty="0"/>
          </a:p>
        </p:txBody>
      </p:sp>
      <p:sp>
        <p:nvSpPr>
          <p:cNvPr id="3" name="Subtitle 2"/>
          <p:cNvSpPr>
            <a:spLocks noGrp="1"/>
          </p:cNvSpPr>
          <p:nvPr>
            <p:ph type="subTitle" idx="1"/>
          </p:nvPr>
        </p:nvSpPr>
        <p:spPr/>
        <p:txBody>
          <a:bodyPr/>
          <a:lstStyle/>
          <a:p>
            <a:r>
              <a:rPr lang="en-GB" dirty="0" smtClean="0"/>
              <a:t>By Jack Morrison</a:t>
            </a:r>
            <a:endParaRPr lang="en-GB" dirty="0"/>
          </a:p>
        </p:txBody>
      </p:sp>
      <p:pic>
        <p:nvPicPr>
          <p:cNvPr id="1026" name="Picture 2" descr="http://www.bu.edu/today/files/2012/05/t_computationalthinkin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73447" y="3645024"/>
            <a:ext cx="4372205" cy="2917453"/>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1200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1000"/>
                                        <p:tgtEl>
                                          <p:spTgt spid="3">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left)">
                                      <p:cBhvr>
                                        <p:cTn id="1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Get complex problem.</a:t>
            </a:r>
          </a:p>
          <a:p>
            <a:r>
              <a:rPr lang="en-GB" dirty="0"/>
              <a:t>U</a:t>
            </a:r>
            <a:r>
              <a:rPr lang="en-GB" dirty="0" smtClean="0"/>
              <a:t>nderstand </a:t>
            </a:r>
            <a:r>
              <a:rPr lang="en-GB" dirty="0"/>
              <a:t>what the problem </a:t>
            </a:r>
            <a:r>
              <a:rPr lang="en-GB" dirty="0" smtClean="0"/>
              <a:t>is. </a:t>
            </a:r>
            <a:endParaRPr lang="en-GB" dirty="0"/>
          </a:p>
          <a:p>
            <a:r>
              <a:rPr lang="en-GB" dirty="0" smtClean="0"/>
              <a:t>Develop </a:t>
            </a:r>
            <a:r>
              <a:rPr lang="en-GB" dirty="0"/>
              <a:t>possible </a:t>
            </a:r>
            <a:r>
              <a:rPr lang="en-GB" dirty="0" smtClean="0"/>
              <a:t>solutions.</a:t>
            </a:r>
          </a:p>
          <a:p>
            <a:r>
              <a:rPr lang="en-GB" dirty="0"/>
              <a:t>P</a:t>
            </a:r>
            <a:r>
              <a:rPr lang="en-GB" dirty="0" smtClean="0"/>
              <a:t>resent </a:t>
            </a:r>
            <a:r>
              <a:rPr lang="en-GB" dirty="0"/>
              <a:t>these </a:t>
            </a:r>
            <a:r>
              <a:rPr lang="en-GB" dirty="0" smtClean="0"/>
              <a:t>solutions.</a:t>
            </a:r>
            <a:endParaRPr lang="en-GB" dirty="0"/>
          </a:p>
        </p:txBody>
      </p:sp>
      <p:sp>
        <p:nvSpPr>
          <p:cNvPr id="3" name="Title 2"/>
          <p:cNvSpPr>
            <a:spLocks noGrp="1"/>
          </p:cNvSpPr>
          <p:nvPr>
            <p:ph type="title"/>
          </p:nvPr>
        </p:nvSpPr>
        <p:spPr/>
        <p:txBody>
          <a:bodyPr>
            <a:normAutofit fontScale="90000"/>
          </a:bodyPr>
          <a:lstStyle/>
          <a:p>
            <a:r>
              <a:rPr lang="en-GB" dirty="0" smtClean="0"/>
              <a:t>What is Computational Thinking?</a:t>
            </a:r>
            <a:endParaRPr lang="en-GB" dirty="0"/>
          </a:p>
        </p:txBody>
      </p:sp>
    </p:spTree>
    <p:extLst>
      <p:ext uri="{BB962C8B-B14F-4D97-AF65-F5344CB8AC3E}">
        <p14:creationId xmlns="" xmlns:p14="http://schemas.microsoft.com/office/powerpoint/2010/main" val="23330307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10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10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10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Decomposition</a:t>
            </a:r>
          </a:p>
          <a:p>
            <a:r>
              <a:rPr lang="en-GB" dirty="0" smtClean="0"/>
              <a:t>Pattern recognition</a:t>
            </a:r>
          </a:p>
          <a:p>
            <a:r>
              <a:rPr lang="en-GB" dirty="0" smtClean="0"/>
              <a:t>Abstraction</a:t>
            </a:r>
          </a:p>
          <a:p>
            <a:r>
              <a:rPr lang="en-GB" dirty="0" smtClean="0"/>
              <a:t>Algorithms</a:t>
            </a:r>
            <a:endParaRPr lang="en-GB" dirty="0"/>
          </a:p>
        </p:txBody>
      </p:sp>
      <p:sp>
        <p:nvSpPr>
          <p:cNvPr id="3" name="Title 2"/>
          <p:cNvSpPr>
            <a:spLocks noGrp="1"/>
          </p:cNvSpPr>
          <p:nvPr>
            <p:ph type="title"/>
          </p:nvPr>
        </p:nvSpPr>
        <p:spPr/>
        <p:txBody>
          <a:bodyPr/>
          <a:lstStyle/>
          <a:p>
            <a:r>
              <a:rPr lang="en-GB" dirty="0" smtClean="0"/>
              <a:t>The four cornerstones of </a:t>
            </a:r>
            <a:r>
              <a:rPr lang="en-GB" dirty="0"/>
              <a:t>C</a:t>
            </a:r>
            <a:r>
              <a:rPr lang="en-GB" dirty="0" smtClean="0"/>
              <a:t>omputational Thinking</a:t>
            </a:r>
            <a:endParaRPr lang="en-GB" dirty="0"/>
          </a:p>
        </p:txBody>
      </p:sp>
    </p:spTree>
    <p:extLst>
      <p:ext uri="{BB962C8B-B14F-4D97-AF65-F5344CB8AC3E}">
        <p14:creationId xmlns="" xmlns:p14="http://schemas.microsoft.com/office/powerpoint/2010/main" val="1890967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10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10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10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Computational Thinking = </a:t>
            </a:r>
            <a:r>
              <a:rPr lang="en-GB" dirty="0"/>
              <a:t>planning what to tell the computer it has to do to get to the solution</a:t>
            </a:r>
            <a:r>
              <a:rPr lang="en-GB" dirty="0" smtClean="0"/>
              <a:t>. </a:t>
            </a:r>
          </a:p>
          <a:p>
            <a:r>
              <a:rPr lang="en-GB" dirty="0" smtClean="0"/>
              <a:t>Programming = telling a computer what to do and how to do it.</a:t>
            </a:r>
            <a:endParaRPr lang="en-GB" dirty="0"/>
          </a:p>
        </p:txBody>
      </p:sp>
      <p:sp>
        <p:nvSpPr>
          <p:cNvPr id="3" name="Title 2"/>
          <p:cNvSpPr>
            <a:spLocks noGrp="1"/>
          </p:cNvSpPr>
          <p:nvPr>
            <p:ph type="title"/>
          </p:nvPr>
        </p:nvSpPr>
        <p:spPr/>
        <p:txBody>
          <a:bodyPr/>
          <a:lstStyle/>
          <a:p>
            <a:r>
              <a:rPr lang="en-GB" dirty="0" smtClean="0"/>
              <a:t>Computational Thinking vs Programming</a:t>
            </a:r>
            <a:endParaRPr lang="en-GB" dirty="0"/>
          </a:p>
        </p:txBody>
      </p:sp>
    </p:spTree>
    <p:extLst>
      <p:ext uri="{BB962C8B-B14F-4D97-AF65-F5344CB8AC3E}">
        <p14:creationId xmlns="" xmlns:p14="http://schemas.microsoft.com/office/powerpoint/2010/main" val="25414610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OA_Universal.jpg"/>
          <p:cNvPicPr>
            <a:picLocks noGrp="1" noChangeAspect="1"/>
          </p:cNvPicPr>
          <p:nvPr>
            <p:ph idx="1"/>
          </p:nvPr>
        </p:nvPicPr>
        <p:blipFill>
          <a:blip r:embed="rId3" cstate="print"/>
          <a:stretch>
            <a:fillRect/>
          </a:stretch>
        </p:blipFill>
        <p:spPr>
          <a:xfrm>
            <a:off x="-1" y="504056"/>
            <a:ext cx="9142423" cy="5877272"/>
          </a:xfrm>
        </p:spPr>
      </p:pic>
      <p:sp>
        <p:nvSpPr>
          <p:cNvPr id="3" name="Title 2"/>
          <p:cNvSpPr>
            <a:spLocks noGrp="1"/>
          </p:cNvSpPr>
          <p:nvPr>
            <p:ph type="title"/>
          </p:nvPr>
        </p:nvSpPr>
        <p:spPr/>
        <p:txBody>
          <a:bodyPr/>
          <a:lstStyle/>
          <a:p>
            <a:r>
              <a:rPr lang="en-GB" dirty="0" smtClean="0"/>
              <a:t>Example of Computational Thinking</a:t>
            </a:r>
            <a:endParaRPr lang="en-GB"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400" dirty="0" smtClean="0"/>
              <a:t>Computational Thinking – understanding how to represent a problem in a way that a computer will be able to solve</a:t>
            </a:r>
            <a:r>
              <a:rPr lang="en-GB" sz="2400" dirty="0" smtClean="0"/>
              <a:t>.</a:t>
            </a:r>
            <a:endParaRPr lang="en-GB" sz="2400" dirty="0"/>
          </a:p>
          <a:p>
            <a:endParaRPr lang="en-GB" sz="2400" dirty="0" smtClean="0"/>
          </a:p>
          <a:p>
            <a:endParaRPr lang="en-GB" sz="2400" dirty="0"/>
          </a:p>
          <a:p>
            <a:endParaRPr lang="en-GB" sz="2400" dirty="0"/>
          </a:p>
        </p:txBody>
      </p:sp>
      <p:sp>
        <p:nvSpPr>
          <p:cNvPr id="3" name="Title 2"/>
          <p:cNvSpPr>
            <a:spLocks noGrp="1"/>
          </p:cNvSpPr>
          <p:nvPr>
            <p:ph type="title"/>
          </p:nvPr>
        </p:nvSpPr>
        <p:spPr/>
        <p:txBody>
          <a:bodyPr/>
          <a:lstStyle/>
          <a:p>
            <a:r>
              <a:rPr lang="en-GB" dirty="0" smtClean="0"/>
              <a:t>Conclusion</a:t>
            </a:r>
            <a:endParaRPr lang="en-GB" dirty="0"/>
          </a:p>
        </p:txBody>
      </p:sp>
      <p:pic>
        <p:nvPicPr>
          <p:cNvPr id="2050" name="Picture 2" descr="Humans can learn in a variety of ways, can be forgetful and can think creatively and independently. Computers can manage lots of different tasks simultaneously, retain large amounts of data precisely and need to be programmed to follow algorithm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6016" y="2579035"/>
            <a:ext cx="4427984" cy="42789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478447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ipe(left)">
                                      <p:cBhvr>
                                        <p:cTn id="13"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84</TotalTime>
  <Words>743</Words>
  <Application>Microsoft Office PowerPoint</Application>
  <PresentationFormat>On-screen Show (4:3)</PresentationFormat>
  <Paragraphs>48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Elemental</vt:lpstr>
      <vt:lpstr>Computational Thinking </vt:lpstr>
      <vt:lpstr>What is Computational Thinking?</vt:lpstr>
      <vt:lpstr>The four cornerstones of Computational Thinking</vt:lpstr>
      <vt:lpstr>Computational Thinking vs Programming</vt:lpstr>
      <vt:lpstr>Example of Computational Thinking</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Thinking</dc:title>
  <dc:creator>Jack Morrison</dc:creator>
  <cp:lastModifiedBy>Jack Morrison</cp:lastModifiedBy>
  <cp:revision>25</cp:revision>
  <dcterms:created xsi:type="dcterms:W3CDTF">2015-09-17T19:01:48Z</dcterms:created>
  <dcterms:modified xsi:type="dcterms:W3CDTF">2015-10-09T09:32:35Z</dcterms:modified>
</cp:coreProperties>
</file>