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h464YpxAsd7vdmbUXiLv1irj4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E948BC-49E6-4D6E-95B6-10DD6CE1E83C}">
  <a:tblStyle styleId="{0DE948BC-49E6-4D6E-95B6-10DD6CE1E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ebd6f66d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ebd6f66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c032fcb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c032fc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ac39e02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8ac39e0252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c9733e2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2fc9733e21c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cc43fc48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cc43fc4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ac39e02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28ac39e025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ac39e025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28ac39e025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ac39e025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g28ac39e0252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c94bb52cc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c94bb52c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jpg"/><Relationship Id="rId4" Type="http://schemas.openxmlformats.org/officeDocument/2006/relationships/image" Target="../media/image25.jpg"/><Relationship Id="rId5" Type="http://schemas.openxmlformats.org/officeDocument/2006/relationships/image" Target="../media/image18.jpg"/><Relationship Id="rId6" Type="http://schemas.openxmlformats.org/officeDocument/2006/relationships/image" Target="../media/image2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760325" y="498292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2000"/>
              <a:t>Godson Edewor, Arnav Gokhale, Jack Nelson, and Nate Scott</a:t>
            </a:r>
            <a:endParaRPr b="0" sz="20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1760325" y="3062050"/>
            <a:ext cx="730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Microhistological Analysis of the Dietary Habits of Sheep: GrazeView AI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g2febd6f66d7_0_0"/>
          <p:cNvGraphicFramePr/>
          <p:nvPr/>
        </p:nvGraphicFramePr>
        <p:xfrm>
          <a:off x="664825" y="190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{0DE948BC-49E6-4D6E-95B6-10DD6CE1E83C}</a:tableStyleId>
              </a:tblPr>
              <a:tblGrid>
                <a:gridCol w="3907175"/>
                <a:gridCol w="3907175"/>
              </a:tblGrid>
              <a:tr h="698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 25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324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Main Page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 Upload Page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Began Data Viewer Page Design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Assist with Functionality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Edit as needed for </a:t>
                      </a:r>
                      <a:r>
                        <a:rPr lang="en-US"/>
                        <a:t>proper components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Updates: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Removed Welcome Page (unnecessary)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Removed Help Button (using icon in the top right instead)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Comment text box for the User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Problems / Lessons still to Learn: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Upload Page not able to accept huge image files (top priority)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Resizing the page affects the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size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proportions of the components on the page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Going forward: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Finish designing the Data Viewer Page (top priority)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Begin designing the Results Page, Loading Screen, and User Manual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Background Design (make each page look interesting)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g2febd6f66d7_0_0"/>
          <p:cNvSpPr txBox="1"/>
          <p:nvPr>
            <p:ph type="title"/>
          </p:nvPr>
        </p:nvSpPr>
        <p:spPr>
          <a:xfrm>
            <a:off x="4042800" y="128800"/>
            <a:ext cx="5101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/>
              <a:t>User Interface - Visual Design</a:t>
            </a:r>
            <a:endParaRPr b="0"/>
          </a:p>
        </p:txBody>
      </p:sp>
      <p:sp>
        <p:nvSpPr>
          <p:cNvPr id="129" name="Google Shape;129;g2febd6f66d7_0_0"/>
          <p:cNvSpPr txBox="1"/>
          <p:nvPr>
            <p:ph type="title"/>
          </p:nvPr>
        </p:nvSpPr>
        <p:spPr>
          <a:xfrm>
            <a:off x="5620800" y="758725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Nate Scott</a:t>
            </a:r>
            <a:endParaRPr b="0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fec032fcba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575" y="904097"/>
            <a:ext cx="3657524" cy="280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fec032fcba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3875" y="112475"/>
            <a:ext cx="4588370" cy="36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fec032fcba_0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500" y="3773851"/>
            <a:ext cx="5624131" cy="30262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fec032fcba_0_3"/>
          <p:cNvCxnSpPr/>
          <p:nvPr/>
        </p:nvCxnSpPr>
        <p:spPr>
          <a:xfrm flipH="1" rot="10800000">
            <a:off x="2641250" y="1633325"/>
            <a:ext cx="1668300" cy="428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2fec032fcba_0_3"/>
          <p:cNvCxnSpPr/>
          <p:nvPr/>
        </p:nvCxnSpPr>
        <p:spPr>
          <a:xfrm flipH="1">
            <a:off x="3382750" y="556050"/>
            <a:ext cx="984600" cy="706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2fec032fcba_0_3"/>
          <p:cNvCxnSpPr/>
          <p:nvPr/>
        </p:nvCxnSpPr>
        <p:spPr>
          <a:xfrm flipH="1" rot="10800000">
            <a:off x="706650" y="3116150"/>
            <a:ext cx="266400" cy="93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g2fec032fcba_0_3"/>
          <p:cNvSpPr txBox="1"/>
          <p:nvPr/>
        </p:nvSpPr>
        <p:spPr>
          <a:xfrm>
            <a:off x="6281650" y="3981375"/>
            <a:ext cx="2490600" cy="123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Used as a drag-and-drop for file input and will preview the image before upload, could plan to have a connection to google drive as well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1" name="Google Shape;141;g2fec032fcba_0_3"/>
          <p:cNvCxnSpPr/>
          <p:nvPr/>
        </p:nvCxnSpPr>
        <p:spPr>
          <a:xfrm flipH="1" rot="10800000">
            <a:off x="7147600" y="2455750"/>
            <a:ext cx="428400" cy="161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g2fec032fcba_0_3"/>
          <p:cNvSpPr txBox="1"/>
          <p:nvPr/>
        </p:nvSpPr>
        <p:spPr>
          <a:xfrm>
            <a:off x="6281650" y="5641675"/>
            <a:ext cx="2490600" cy="79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Planning to use a table to display all uploaded and user-entered data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3" name="Google Shape;143;g2fec032fcba_0_3"/>
          <p:cNvCxnSpPr/>
          <p:nvPr/>
        </p:nvCxnSpPr>
        <p:spPr>
          <a:xfrm rot="10800000">
            <a:off x="5143500" y="4483250"/>
            <a:ext cx="1563900" cy="122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g2fec032fcba_0_3"/>
          <p:cNvSpPr txBox="1"/>
          <p:nvPr/>
        </p:nvSpPr>
        <p:spPr>
          <a:xfrm>
            <a:off x="845650" y="3320025"/>
            <a:ext cx="2409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Need grass border here still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45" name="Google Shape;145;g2fec032fcba_0_3"/>
          <p:cNvCxnSpPr/>
          <p:nvPr/>
        </p:nvCxnSpPr>
        <p:spPr>
          <a:xfrm>
            <a:off x="2560175" y="2490650"/>
            <a:ext cx="579300" cy="1552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2fec032fcba_0_3"/>
          <p:cNvSpPr txBox="1"/>
          <p:nvPr/>
        </p:nvSpPr>
        <p:spPr>
          <a:xfrm>
            <a:off x="5259300" y="312775"/>
            <a:ext cx="13323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Needs color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ac39e0252_1_8"/>
          <p:cNvSpPr txBox="1"/>
          <p:nvPr>
            <p:ph type="title"/>
          </p:nvPr>
        </p:nvSpPr>
        <p:spPr>
          <a:xfrm>
            <a:off x="4042800" y="128800"/>
            <a:ext cx="5101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/>
              <a:t>User Interface - Visual Design</a:t>
            </a:r>
            <a:endParaRPr b="0"/>
          </a:p>
        </p:txBody>
      </p:sp>
      <p:sp>
        <p:nvSpPr>
          <p:cNvPr id="152" name="Google Shape;152;g28ac39e0252_1_8"/>
          <p:cNvSpPr txBox="1"/>
          <p:nvPr>
            <p:ph type="title"/>
          </p:nvPr>
        </p:nvSpPr>
        <p:spPr>
          <a:xfrm>
            <a:off x="5620800" y="758725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Nate Scott</a:t>
            </a:r>
            <a:endParaRPr b="0" sz="1800"/>
          </a:p>
        </p:txBody>
      </p:sp>
      <p:sp>
        <p:nvSpPr>
          <p:cNvPr id="153" name="Google Shape;153;g28ac39e0252_1_8"/>
          <p:cNvSpPr txBox="1"/>
          <p:nvPr/>
        </p:nvSpPr>
        <p:spPr>
          <a:xfrm>
            <a:off x="531650" y="1570300"/>
            <a:ext cx="72390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the user a professional, well-organized interface, reducing distractions and increasing ease of use.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Establishes a unique identity and reinforces the application’s purpose.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an accessible interface for any user.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Displays results and information in a clear and user-friendly manner.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8ac39e0252_1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3867" y="3632200"/>
            <a:ext cx="4380910" cy="282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8ac39e0252_1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755" y="3987162"/>
            <a:ext cx="2704840" cy="219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8ac39e0252_1_8"/>
          <p:cNvPicPr preferRelativeResize="0"/>
          <p:nvPr/>
        </p:nvPicPr>
        <p:blipFill rotWithShape="1">
          <a:blip r:embed="rId5">
            <a:alphaModFix/>
          </a:blip>
          <a:srcRect b="4909" l="0" r="0" t="72175"/>
          <a:stretch/>
        </p:blipFill>
        <p:spPr>
          <a:xfrm>
            <a:off x="0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8ac39e0252_1_8"/>
          <p:cNvPicPr preferRelativeResize="0"/>
          <p:nvPr/>
        </p:nvPicPr>
        <p:blipFill rotWithShape="1">
          <a:blip r:embed="rId5">
            <a:alphaModFix/>
          </a:blip>
          <a:srcRect b="4909" l="0" r="0" t="72175"/>
          <a:stretch/>
        </p:blipFill>
        <p:spPr>
          <a:xfrm>
            <a:off x="2854325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8ac39e0252_1_8"/>
          <p:cNvPicPr preferRelativeResize="0"/>
          <p:nvPr/>
        </p:nvPicPr>
        <p:blipFill rotWithShape="1">
          <a:blip r:embed="rId5">
            <a:alphaModFix/>
          </a:blip>
          <a:srcRect b="4909" l="0" r="0" t="72175"/>
          <a:stretch/>
        </p:blipFill>
        <p:spPr>
          <a:xfrm>
            <a:off x="5708650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8ac39e0252_1_8"/>
          <p:cNvPicPr preferRelativeResize="0"/>
          <p:nvPr/>
        </p:nvPicPr>
        <p:blipFill rotWithShape="1">
          <a:blip r:embed="rId5">
            <a:alphaModFix/>
          </a:blip>
          <a:srcRect b="4909" l="0" r="79644" t="72175"/>
          <a:stretch/>
        </p:blipFill>
        <p:spPr>
          <a:xfrm>
            <a:off x="8562975" y="6541125"/>
            <a:ext cx="5810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8ac39e0252_1_8"/>
          <p:cNvPicPr preferRelativeResize="0"/>
          <p:nvPr/>
        </p:nvPicPr>
        <p:blipFill rotWithShape="1">
          <a:blip r:embed="rId6">
            <a:alphaModFix/>
          </a:blip>
          <a:srcRect b="0" l="0" r="3343" t="0"/>
          <a:stretch/>
        </p:blipFill>
        <p:spPr>
          <a:xfrm>
            <a:off x="6799150" y="2470400"/>
            <a:ext cx="1869550" cy="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8523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3742"/>
            <a:ext cx="9144001" cy="4707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c9733e21c_0_1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pic>
        <p:nvPicPr>
          <p:cNvPr id="172" name="Google Shape;172;g2fc9733e21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277"/>
            <a:ext cx="8839201" cy="4563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Problem Statement: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TAMU AgriLife is currently investigating the Dietary Habits of Sheep and the effect it has on their wool.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can be a very time consuming effort, when analyzing microscopic samples by hand.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Solution Proposal: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GrazeView AI will allow the process of analyzing these microscope slides to become automated.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save TAMU AgriLife both time and money spent in training individuals that analyze by hand.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438" y="1852933"/>
            <a:ext cx="5991131" cy="47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cc43fc48d_0_0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lang="en-US" sz="2780"/>
              <a:t>Database </a:t>
            </a:r>
            <a:endParaRPr b="0" sz="2780"/>
          </a:p>
        </p:txBody>
      </p:sp>
      <p:graphicFrame>
        <p:nvGraphicFramePr>
          <p:cNvPr id="81" name="Google Shape;81;g30cc43fc48d_0_0"/>
          <p:cNvGraphicFramePr/>
          <p:nvPr/>
        </p:nvGraphicFramePr>
        <p:xfrm>
          <a:off x="952500" y="2148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{0DE948BC-49E6-4D6E-95B6-10DD6CE1E83C}</a:tableStyleId>
              </a:tblPr>
              <a:tblGrid>
                <a:gridCol w="3619500"/>
                <a:gridCol w="3619500"/>
              </a:tblGrid>
              <a:tr h="5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 25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1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Existing .txt  Files Loaded Into Grass(es)  DBs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Image Splicer Recognizes Relevant Features &amp; Outputs Bounding Box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Existing Image Data &amp; Number of Features Loaded Into DB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New Data A</a:t>
                      </a:r>
                      <a:r>
                        <a:rPr lang="en-US"/>
                        <a:t>utomatically</a:t>
                      </a:r>
                      <a:r>
                        <a:rPr lang="en-US"/>
                        <a:t> Added to Existing Grass DB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Find Optimal Image Size for Model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Image Splicer Accuracy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Load DB Into SQL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Normalize Coordinates For Bounding Box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Automate New Data U</a:t>
                      </a:r>
                      <a:r>
                        <a:rPr lang="en-US"/>
                        <a:t>pload</a:t>
                      </a:r>
                      <a:r>
                        <a:rPr lang="en-US"/>
                        <a:t> to Existing Image DB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82" name="Google Shape;82;g30cc43fc48d_0_0"/>
          <p:cNvPicPr preferRelativeResize="0"/>
          <p:nvPr/>
        </p:nvPicPr>
        <p:blipFill rotWithShape="1">
          <a:blip r:embed="rId3">
            <a:alphaModFix/>
          </a:blip>
          <a:srcRect b="0" l="38871" r="0" t="0"/>
          <a:stretch/>
        </p:blipFill>
        <p:spPr>
          <a:xfrm>
            <a:off x="3490725" y="4973375"/>
            <a:ext cx="2032548" cy="9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0cc43fc48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9925" y="5358450"/>
            <a:ext cx="2950697" cy="11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g30cc43fc48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375" y="5358450"/>
            <a:ext cx="2950699" cy="11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30cc43fc48d_0_0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Arnav Gokhale</a:t>
            </a:r>
            <a:endParaRPr b="0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ac39e0252_1_0"/>
          <p:cNvSpPr txBox="1"/>
          <p:nvPr/>
        </p:nvSpPr>
        <p:spPr>
          <a:xfrm>
            <a:off x="786900" y="1356100"/>
            <a:ext cx="74163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Manages training, validation, and test datasets, ensuring the machine learning model is trained on accurate, well-labeled data.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Builds automated pipelines for data collection, preprocessing, and feeding into the machine learning model, reducing manual intervention.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Works closely with the machine learning model to optimize predictions.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Prepares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cleans raw data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(microscopic images) for accurate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by the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8ac39e0252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3925" y="4031900"/>
            <a:ext cx="4169275" cy="2826101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8ac39e0252_1_0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lang="en-US" sz="2780"/>
              <a:t>Database </a:t>
            </a:r>
            <a:endParaRPr b="0" sz="2780"/>
          </a:p>
        </p:txBody>
      </p:sp>
      <p:sp>
        <p:nvSpPr>
          <p:cNvPr id="93" name="Google Shape;93;g28ac39e0252_1_0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Arnav Gokhale</a:t>
            </a:r>
            <a:endParaRPr b="0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8ac39e0252_1_15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lang="en-US" sz="2780"/>
              <a:t>User Interface - Functionality</a:t>
            </a:r>
            <a:endParaRPr b="0" sz="2780"/>
          </a:p>
        </p:txBody>
      </p:sp>
      <p:sp>
        <p:nvSpPr>
          <p:cNvPr id="99" name="Google Shape;99;g28ac39e0252_1_15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Jack Nelson</a:t>
            </a:r>
            <a:endParaRPr b="0" sz="1800"/>
          </a:p>
        </p:txBody>
      </p:sp>
      <p:graphicFrame>
        <p:nvGraphicFramePr>
          <p:cNvPr id="100" name="Google Shape;100;g28ac39e0252_1_15"/>
          <p:cNvGraphicFramePr/>
          <p:nvPr/>
        </p:nvGraphicFramePr>
        <p:xfrm>
          <a:off x="952500" y="1391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{0DE948BC-49E6-4D6E-95B6-10DD6CE1E83C}</a:tableStyleId>
              </a:tblPr>
              <a:tblGrid>
                <a:gridCol w="3619500"/>
                <a:gridCol w="3619500"/>
              </a:tblGrid>
              <a:tr h="534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 25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13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Full App Layout Complete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Image Uploader Complete</a:t>
                      </a:r>
                      <a:endParaRPr/>
                    </a:p>
                    <a:p>
                      <a:pPr indent="-317500" lvl="1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Includes text boxes for user input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Basic Results Page Complete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Loading Page Complete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Page Resizing Consistency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Results Page with more data output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Upload Page to allow user to add more information about the data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 Viewer to be created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1" name="Google Shape;101;g28ac39e0252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747" y="3870447"/>
            <a:ext cx="3789726" cy="16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8ac39e0252_1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73627" y="4046812"/>
            <a:ext cx="1636572" cy="127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8ac39e0252_1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0172" y="4046796"/>
            <a:ext cx="2115753" cy="1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8ac39e0252_1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0173" y="5431692"/>
            <a:ext cx="2115750" cy="1277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8ac39e0252_1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8785" y="5432748"/>
            <a:ext cx="1826249" cy="127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ac39e0252_1_22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/>
              <a:t>Machine Learning Model</a:t>
            </a:r>
            <a:endParaRPr b="0"/>
          </a:p>
        </p:txBody>
      </p:sp>
      <p:sp>
        <p:nvSpPr>
          <p:cNvPr id="111" name="Google Shape;111;g28ac39e0252_1_22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Godson Edewor</a:t>
            </a:r>
            <a:endParaRPr b="0" sz="1800"/>
          </a:p>
        </p:txBody>
      </p:sp>
      <p:pic>
        <p:nvPicPr>
          <p:cNvPr id="112" name="Google Shape;112;g28ac39e0252_1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362" y="3816250"/>
            <a:ext cx="5940480" cy="3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8ac39e0252_1_22"/>
          <p:cNvSpPr txBox="1"/>
          <p:nvPr/>
        </p:nvSpPr>
        <p:spPr>
          <a:xfrm>
            <a:off x="885950" y="1644150"/>
            <a:ext cx="696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Feature Convolutional Neural Network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on 4k HD sheep microscopic fecal data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TensorFlow ML model library to analyze the training, validation, and testing dataset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Comprehension Goal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c94bb52cc_2_0"/>
          <p:cNvSpPr txBox="1"/>
          <p:nvPr>
            <p:ph type="title"/>
          </p:nvPr>
        </p:nvSpPr>
        <p:spPr>
          <a:xfrm>
            <a:off x="4173625" y="-2075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lang="en-US" sz="2780"/>
              <a:t>Machine Learning Model</a:t>
            </a:r>
            <a:endParaRPr b="0" sz="2780"/>
          </a:p>
        </p:txBody>
      </p:sp>
      <p:sp>
        <p:nvSpPr>
          <p:cNvPr id="119" name="Google Shape;119;g2fc94bb52cc_2_0"/>
          <p:cNvSpPr txBox="1"/>
          <p:nvPr/>
        </p:nvSpPr>
        <p:spPr>
          <a:xfrm>
            <a:off x="5081125" y="3665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Godson Edewor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20" name="Google Shape;120;g2fc94bb52cc_2_0"/>
          <p:cNvGraphicFramePr/>
          <p:nvPr/>
        </p:nvGraphicFramePr>
        <p:xfrm>
          <a:off x="0" y="828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{0DE948BC-49E6-4D6E-95B6-10DD6CE1E83C}</a:tableStyleId>
              </a:tblPr>
              <a:tblGrid>
                <a:gridCol w="2230875"/>
                <a:gridCol w="2230875"/>
              </a:tblGrid>
              <a:tr h="118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Accomplishments since last presentation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 25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Ongoing progress/problems and plans until next presentation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8447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Created raw data to training sets folder structure: 5 hours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Implemented the feature image and sub image splicer script: 5 hours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Validated the five </a:t>
                      </a:r>
                      <a:r>
                        <a:rPr lang="en-US"/>
                        <a:t>convolutional</a:t>
                      </a:r>
                      <a:r>
                        <a:rPr lang="en-US"/>
                        <a:t> neural network architecture using the sub image </a:t>
                      </a:r>
                      <a:r>
                        <a:rPr lang="en-US"/>
                        <a:t>technique: 6 hours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Achieved 70% neural network accuracy: 9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Implement the new image folder structure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Run validation tests for multi label overlapping feature images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Increase amount of total data used for training from 15% to 50%</a:t>
                      </a:r>
                      <a:endParaRPr/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Further </a:t>
                      </a:r>
                      <a:r>
                        <a:rPr lang="en-US"/>
                        <a:t>verification</a:t>
                      </a:r>
                      <a:r>
                        <a:rPr lang="en-US"/>
                        <a:t> for the neural </a:t>
                      </a:r>
                      <a:r>
                        <a:rPr lang="en-US"/>
                        <a:t>network</a:t>
                      </a:r>
                      <a:r>
                        <a:rPr lang="en-US"/>
                        <a:t> architecture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" name="Google Shape;121;g2fc94bb52c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750" y="828205"/>
            <a:ext cx="4682250" cy="3059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2fc94bb52c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750" y="3888175"/>
            <a:ext cx="4682249" cy="29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