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jHRdRAOTArDT+TLTxTewL6MU8J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2B3738-D93D-47F3-9544-8AE505150799}">
  <a:tblStyle styleId="{CC2B3738-D93D-47F3-9544-8AE50515079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57110e28b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257110e28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5c8d8b763_3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325c8d8b763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325c8d8b763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6" name="Google Shape;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57110e2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g3257110e28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5938d666a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325938d666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57110e28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3" name="Google Shape;113;g3257110e28b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41732"/>
              <a:buFont typeface="Arial"/>
              <a:buNone/>
            </a:pPr>
            <a:r>
              <a:rPr lang="en-US" sz="2822"/>
              <a:t>Team 37: M</a:t>
            </a:r>
            <a:r>
              <a:rPr lang="en-US" sz="2662"/>
              <a:t>icrohistological Analysis of the Dietary Habits of Sheep: GrazeView AI</a:t>
            </a:r>
            <a:endParaRPr sz="2822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Bi-Weekly Update 2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38922"/>
              <a:buFont typeface="Arial"/>
              <a:buNone/>
            </a:pPr>
            <a:br>
              <a:rPr lang="en-US"/>
            </a:br>
            <a:r>
              <a:rPr lang="en-US" sz="2000"/>
              <a:t>Godson Edewor, Arnav Gokhale, Jack Nelson, and Nate Scott</a:t>
            </a:r>
            <a:br>
              <a:rPr lang="en-US" sz="2455"/>
            </a:br>
            <a:r>
              <a:rPr lang="en-US" sz="2455"/>
              <a:t>Sponsor: John Lusher</a:t>
            </a:r>
            <a:br>
              <a:rPr lang="en-US" sz="2455"/>
            </a:br>
            <a:r>
              <a:rPr lang="en-US" sz="2455"/>
              <a:t>TA: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Sabyasachi Gupta</a:t>
            </a:r>
            <a:br>
              <a:rPr lang="en-US" sz="2455"/>
            </a:br>
            <a:endParaRPr sz="2455"/>
          </a:p>
        </p:txBody>
      </p:sp>
      <p:sp>
        <p:nvSpPr>
          <p:cNvPr id="59" name="Google Shape;59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60" name="Google Shape;6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57110e28b_0_30"/>
          <p:cNvSpPr txBox="1"/>
          <p:nvPr/>
        </p:nvSpPr>
        <p:spPr>
          <a:xfrm>
            <a:off x="585750" y="946200"/>
            <a:ext cx="7972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Model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None/>
            </a:pPr>
            <a:r>
              <a:rPr b="1" i="0" lang="en-US" sz="1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Godson Edewor</a:t>
            </a:r>
            <a:endParaRPr b="1" i="0" sz="29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3257110e28b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2225" y="2524125"/>
            <a:ext cx="3471775" cy="43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3257110e28b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24125"/>
            <a:ext cx="567222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29" name="Google Shape;12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0" y="2386900"/>
            <a:ext cx="9059901" cy="28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5c8d8b763_3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136" name="Google Shape;136;g325c8d8b763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75" y="1813725"/>
            <a:ext cx="8301662" cy="491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424850" y="10828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you! 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Questions?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 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457200" y="2049275"/>
            <a:ext cx="55422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1081"/>
              <a:buNone/>
            </a:pPr>
            <a:r>
              <a:rPr lang="en-US" sz="2400"/>
              <a:t>Problem Statement:</a:t>
            </a:r>
            <a:endParaRPr sz="2400"/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TAMU AgriLife is currently investigating the Dietary Habits of Sheep and the effect it has on their wool.</a:t>
            </a:r>
            <a:endParaRPr sz="2400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1081"/>
              <a:buNone/>
            </a:pPr>
            <a:r>
              <a:t/>
            </a:r>
            <a:endParaRPr sz="2400"/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This can be a very time consuming effort, when analyzing microscopic samples by hand.</a:t>
            </a:r>
            <a:endParaRPr sz="2400"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2806"/>
              <a:buNone/>
            </a:pPr>
            <a:r>
              <a:rPr lang="en-US" sz="2350"/>
              <a:t>Solution Proposal:</a:t>
            </a:r>
            <a:endParaRPr sz="2350"/>
          </a:p>
          <a:p>
            <a:pPr indent="-3666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350"/>
              <a:t>GrazeView AI will allow the process of analyzing these microscope slides to become automated.</a:t>
            </a:r>
            <a:endParaRPr sz="235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2806"/>
              <a:buNone/>
            </a:pPr>
            <a:r>
              <a:t/>
            </a:r>
            <a:endParaRPr sz="2350"/>
          </a:p>
          <a:p>
            <a:pPr indent="-3666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350"/>
              <a:t>This will save TAMU AgriLife both time and money spent in training individuals that analyze by hand.</a:t>
            </a:r>
            <a:endParaRPr sz="2350"/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7075" y="2809152"/>
            <a:ext cx="2839798" cy="2695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Project/Subsystem Overview</a:t>
            </a:r>
            <a:endParaRPr/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175" y="1766225"/>
            <a:ext cx="8030124" cy="478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pic>
        <p:nvPicPr>
          <p:cNvPr id="79" name="Google Shape;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6302" y="2334675"/>
            <a:ext cx="5691400" cy="34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User Interface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Jack Nelson &amp; Nate Scott</a:t>
            </a:r>
            <a:endParaRPr sz="2980"/>
          </a:p>
        </p:txBody>
      </p:sp>
      <p:graphicFrame>
        <p:nvGraphicFramePr>
          <p:cNvPr id="85" name="Google Shape;85;p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{CC2B3738-D93D-47F3-9544-8AE505150799}</a:tableStyleId>
              </a:tblPr>
              <a:tblGrid>
                <a:gridCol w="3886200"/>
                <a:gridCol w="3886200"/>
              </a:tblGrid>
              <a:tr h="72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/>
                        <a:t>last presentation</a:t>
                      </a:r>
                      <a:r>
                        <a:rPr lang="en-US" sz="1800" u="none" cap="none" strike="noStrike"/>
                        <a:t>                       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[~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0 Hours]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3181025">
                <a:tc>
                  <a:txBody>
                    <a:bodyPr/>
                    <a:lstStyle/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●"/>
                      </a:pPr>
                      <a:r>
                        <a:rPr lang="en-US" sz="1600"/>
                        <a:t>Applied background designs to all pages</a:t>
                      </a:r>
                      <a:endParaRPr sz="1600"/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Reduced lag across the application</a:t>
                      </a:r>
                      <a:endParaRPr sz="1600"/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Adjusted features to increase ease of use</a:t>
                      </a:r>
                      <a:endParaRPr sz="1600"/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Adjusted resizing events to create a smoother user experience</a:t>
                      </a:r>
                      <a:endParaRPr sz="1600"/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Integration points are prepared within the application’s code</a:t>
                      </a:r>
                      <a:endParaRPr sz="1600"/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Reformatted application to adjust for any screen resolution/DPI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●"/>
                      </a:pPr>
                      <a:r>
                        <a:rPr lang="en-US" sz="1600"/>
                        <a:t>Optimize minor performance issues</a:t>
                      </a:r>
                      <a:endParaRPr sz="1600"/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●"/>
                      </a:pPr>
                      <a:r>
                        <a:rPr lang="en-US" sz="1600"/>
                        <a:t>Integrate the Data Upload, Loading Page, and Results page with ML</a:t>
                      </a:r>
                      <a:endParaRPr sz="1600"/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Integrate the Data Library with the DB</a:t>
                      </a:r>
                      <a:endParaRPr sz="16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User Interface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Jack Nelson &amp; Nate Scott</a:t>
            </a:r>
            <a:endParaRPr sz="2980"/>
          </a:p>
        </p:txBody>
      </p:sp>
      <p:pic>
        <p:nvPicPr>
          <p:cNvPr id="91" name="Google Shape;9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74" y="2267200"/>
            <a:ext cx="8820049" cy="43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57110e28b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Database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Arnav Gokhale</a:t>
            </a:r>
            <a:endParaRPr sz="2980"/>
          </a:p>
        </p:txBody>
      </p:sp>
      <p:graphicFrame>
        <p:nvGraphicFramePr>
          <p:cNvPr id="97" name="Google Shape;97;g3257110e28b_0_0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{CC2B3738-D93D-47F3-9544-8AE505150799}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Accomplishments since last presentation</a:t>
                      </a:r>
                      <a:r>
                        <a:rPr lang="en-US" sz="1800" u="none" cap="none" strike="noStrike"/>
                        <a:t>  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[~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30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 Hours]</a:t>
                      </a:r>
                      <a:r>
                        <a:rPr lang="en-US" sz="1800" u="none" cap="none" strike="noStrike"/>
                        <a:t>                       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Created SQL server, managing with Azure Data Studio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All CSV based DFs uploaded to SQL DB(Grass &amp; Image)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All .PNGs compressed and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uploaded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to SQL DB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All DBs in SQL server are fully automated for new data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Connection points identified with notes on connection specifications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Increased accuracy for smaller objects in image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/>
                        <a:t>Run a VM to access Winforms or workaround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/>
                        <a:t>Integrate with UI using Microsoft SSMS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400" u="none" cap="none" strike="noStrike"/>
                        <a:t>Receive classifications from ML, add to DB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School associated SQL account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325938d666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46418"/>
            <a:ext cx="9144003" cy="145553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325938d666a_0_6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Database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Arnav Gokhale</a:t>
            </a:r>
            <a:endParaRPr sz="2980"/>
          </a:p>
        </p:txBody>
      </p:sp>
      <p:sp>
        <p:nvSpPr>
          <p:cNvPr id="104" name="Google Shape;104;g325938d666a_0_6"/>
          <p:cNvSpPr txBox="1"/>
          <p:nvPr/>
        </p:nvSpPr>
        <p:spPr>
          <a:xfrm>
            <a:off x="6337723" y="4345672"/>
            <a:ext cx="2753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325938d666a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8050" y="5035872"/>
            <a:ext cx="180975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325938d666a_0_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89675" y="3978425"/>
            <a:ext cx="5657124" cy="245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325938d666a_0_6"/>
          <p:cNvPicPr preferRelativeResize="0"/>
          <p:nvPr/>
        </p:nvPicPr>
        <p:blipFill rotWithShape="1">
          <a:blip r:embed="rId6">
            <a:alphaModFix/>
          </a:blip>
          <a:srcRect b="0" l="0" r="0" t="16471"/>
          <a:stretch/>
        </p:blipFill>
        <p:spPr>
          <a:xfrm>
            <a:off x="0" y="3473025"/>
            <a:ext cx="2830824" cy="1562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325938d666a_0_6"/>
          <p:cNvSpPr/>
          <p:nvPr/>
        </p:nvSpPr>
        <p:spPr>
          <a:xfrm>
            <a:off x="48925" y="3150175"/>
            <a:ext cx="3453300" cy="17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25938d666a_0_6"/>
          <p:cNvSpPr/>
          <p:nvPr/>
        </p:nvSpPr>
        <p:spPr>
          <a:xfrm>
            <a:off x="5151600" y="2146425"/>
            <a:ext cx="3453300" cy="17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25938d666a_0_6"/>
          <p:cNvSpPr/>
          <p:nvPr/>
        </p:nvSpPr>
        <p:spPr>
          <a:xfrm>
            <a:off x="4572000" y="3386475"/>
            <a:ext cx="3453300" cy="17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57110e28b_0_2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Machine Learning Model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Godson Edewor</a:t>
            </a:r>
            <a:endParaRPr sz="2980"/>
          </a:p>
        </p:txBody>
      </p:sp>
      <p:graphicFrame>
        <p:nvGraphicFramePr>
          <p:cNvPr id="116" name="Google Shape;116;g3257110e28b_0_24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{CC2B3738-D93D-47F3-9544-8AE505150799}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/>
                        <a:t>last presentation</a:t>
                      </a:r>
                      <a:r>
                        <a:rPr lang="en-US" sz="1800" u="none" cap="none" strike="noStrike"/>
                        <a:t>                                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[~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0 Hours]  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Machine Learning page created on the c# github repo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Tested model transfer learning using YOLOV8 and InceptionV3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Nugets/Libraries/VScode settings configurated for the python to c# translation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Model ONNX architecture verified through NetRon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Debugging ONNX conversion for lag/latency errors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Continue refining model architecture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Display classification outputs to the Web App’s UI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