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A189F-B99E-4316-B74D-3A01BAD5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8492F4-1798-4072-A820-C1DC15F50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28559-9661-4E49-A642-B5161EBF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E380F-AA12-4B61-98E3-995567D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B5540-6B30-40D6-98AE-B707853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8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F53C-CD4E-4D2E-9A2C-DBD5CF8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6570-2994-4EBF-A653-61083A4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48722-FD60-4DDB-A599-BF77CA09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FA33B-9376-4B04-A6D2-A9CA419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8129-5B38-4A02-92E9-B2407421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3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E620A6-D57B-47C5-893B-D2251D299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62465B-AF22-44AE-AE69-AFCB4CDC3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00757-0E27-4754-A16C-E59DBA2A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CD886-7B02-42BD-B4E6-163F413B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09FAA-A204-4F76-A5D8-2306770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DDA8-AA27-4DE1-A0AE-217AFFAF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587DD-2323-451E-8EDA-D833B942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CCE0EE-7220-4509-8E7F-77916E9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E64DF-3706-474B-A76A-6838F4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3D516-651D-43BF-AD07-97575DE7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9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14D-730F-4989-B2E8-F83FBB3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B8655-1652-4825-BFB4-6B7CFF43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FE4B8-DAA2-4AC9-8018-E33B7147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C988-7328-4E22-8DE3-21CE6BF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92C20-C25F-472D-B3A7-7D51DC5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29E-174A-4B62-999A-EA32DE04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D4FA5-AEA9-431E-83B7-EF36F0A07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85C28-8083-4C66-963E-32419C6E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95B93-EEDD-4FD9-AE4C-EB3B3385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2D822-8633-406C-A5DC-3883D5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3CF28-3B8B-437A-A03E-A8A693A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4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335-F0FE-4C4D-8DDF-3E46F6B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1047B-64CC-45B0-8BB5-01348FAE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29435-6286-45BB-BBF2-B34DF1D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A2024-390B-4A8E-950C-F9139608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40-0840-4FBC-8631-451CCBDF2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A27150-4827-4380-A81F-F8C3E4B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D265-805E-41BD-B2D9-81C70FE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788B3D-9884-44C4-91AA-168D3EA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6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E82-2983-49A0-854D-01DA129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C3EBF5-2BDC-47B9-8CF7-236A838C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01F251-6FD1-42FC-AA92-35B5978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A76714-635A-4173-995F-76A9C1F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DCD045-B908-4507-A804-4C2BFF00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9EE77-7DAF-4127-A84B-DEDF7BF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2807-C360-4885-A2CC-D62B6B9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9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6B4-81F9-4339-854C-2826CA1D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52537-D24E-4B56-B0C3-A669F05D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C21B0-0409-449A-8C11-6B3C8F7A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FDF0D-BEC5-4E96-B933-C7A5F37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412BF-D198-4334-B149-2E80AD0F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4301-7EB6-40F3-83EE-4D70426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388E-41EF-4971-909F-E716B25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50196E-87FD-4F8F-AB12-112713D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D2918-44A1-49A6-8C8C-0A5E5451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6513F-259E-4348-8B2B-466DCDB6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F0B48-5EB0-4C76-8C65-F5A91E4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337F-197B-4DF1-AD0A-E8981D6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63A59-72E6-4439-B86E-EF67B9AA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4780C5-4D26-4565-A057-85EAE367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3E6DF-CC76-4B7B-8013-906FF1109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44B7-206C-4EA6-AC0C-B0859B395411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61CA-BAF6-4517-80E3-8C5659126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64E3-7807-4821-8E68-1B933D564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C3BE-CB5E-48DF-98C7-438C8BE3CC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8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geek.github.io/blog/post/2019-02-10-servidor-ejabberd-xmpp-en-tu-raspberry-mediante-docker-y-dockerfile.html" TargetMode="External"/><Relationship Id="rId13" Type="http://schemas.openxmlformats.org/officeDocument/2006/relationships/hyperlink" Target="https://icon-icons.com/es/icono/hibernate-logotipo/169034" TargetMode="External"/><Relationship Id="rId3" Type="http://schemas.openxmlformats.org/officeDocument/2006/relationships/hyperlink" Target="https://www.flaticon.es/icono-gratis/css-3_5968242?term=css&amp;page=1&amp;position=2&amp;page=1&amp;position=2&amp;related_id=5968242&amp;origin=search" TargetMode="External"/><Relationship Id="rId7" Type="http://schemas.openxmlformats.org/officeDocument/2006/relationships/hyperlink" Target="https://open-store.io/app/conversejs.povoq" TargetMode="External"/><Relationship Id="rId12" Type="http://schemas.openxmlformats.org/officeDocument/2006/relationships/hyperlink" Target="https://www.thymeleaf.org/doc/tutorials/3.0/usingthymeleaf.html" TargetMode="External"/><Relationship Id="rId2" Type="http://schemas.openxmlformats.org/officeDocument/2006/relationships/hyperlink" Target="https://www.flaticon.es/icono-gratis/html-5_9198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bootstrap_5968672" TargetMode="External"/><Relationship Id="rId11" Type="http://schemas.openxmlformats.org/officeDocument/2006/relationships/hyperlink" Target="http://www.formadoresit.es/formacion-en-empresas/formacion/cursos-java-madrid/cursos-spring/" TargetMode="External"/><Relationship Id="rId5" Type="http://schemas.openxmlformats.org/officeDocument/2006/relationships/hyperlink" Target="https://stock.adobe.com/es/images/id/295038577?as_campaign=Flaticon&amp;as_content=api&amp;as_audience=404&amp;tduid=5d94599efed499d67637e4592bc0b69e&amp;as_channel=affiliate&amp;as_campclass=redirect&amp;as_source=arvato" TargetMode="External"/><Relationship Id="rId15" Type="http://schemas.openxmlformats.org/officeDocument/2006/relationships/hyperlink" Target="https://icon-icons.com/es/icono/postgresql-llano-la-marca-logotipo/146390" TargetMode="External"/><Relationship Id="rId10" Type="http://schemas.openxmlformats.org/officeDocument/2006/relationships/hyperlink" Target="https://cleventy.com/tutorial-spring-boot/" TargetMode="External"/><Relationship Id="rId4" Type="http://schemas.openxmlformats.org/officeDocument/2006/relationships/hyperlink" Target="https://www.flaticon.es/icono-gratis/js_5968292?term=javascript&amp;page=1&amp;position=3&amp;page=1&amp;position=3&amp;related_id=5968292&amp;origin=search" TargetMode="External"/><Relationship Id="rId9" Type="http://schemas.openxmlformats.org/officeDocument/2006/relationships/hyperlink" Target="https://dev.to/ravimengar/spring-boot-security-with-oauth-2-0-2emm" TargetMode="External"/><Relationship Id="rId14" Type="http://schemas.openxmlformats.org/officeDocument/2006/relationships/hyperlink" Target="https://icon-icons.com/es/icono/tomcat-original-la-marca-logotipo/14632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9EE8C1-5ABD-41D5-87D1-BFAA3BF730E1}"/>
              </a:ext>
            </a:extLst>
          </p:cNvPr>
          <p:cNvSpPr/>
          <p:nvPr/>
        </p:nvSpPr>
        <p:spPr>
          <a:xfrm>
            <a:off x="443697" y="385296"/>
            <a:ext cx="3018871" cy="2456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427542-2A79-4CD4-A7BA-B401DCF5F9FD}"/>
              </a:ext>
            </a:extLst>
          </p:cNvPr>
          <p:cNvSpPr txBox="1"/>
          <p:nvPr/>
        </p:nvSpPr>
        <p:spPr>
          <a:xfrm>
            <a:off x="443697" y="385296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Front-</a:t>
            </a:r>
            <a:r>
              <a:rPr lang="es-ES" dirty="0" err="1"/>
              <a:t>end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49D326-35F1-4B34-8C01-64DC1DB014DF}"/>
              </a:ext>
            </a:extLst>
          </p:cNvPr>
          <p:cNvSpPr/>
          <p:nvPr/>
        </p:nvSpPr>
        <p:spPr>
          <a:xfrm>
            <a:off x="1722545" y="1790674"/>
            <a:ext cx="1740023" cy="10511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68EAC4-614F-4945-AD28-514466E268BD}"/>
              </a:ext>
            </a:extLst>
          </p:cNvPr>
          <p:cNvSpPr txBox="1"/>
          <p:nvPr/>
        </p:nvSpPr>
        <p:spPr>
          <a:xfrm>
            <a:off x="1715188" y="1791854"/>
            <a:ext cx="696345" cy="314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Chat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9FBF5C-5FA4-4792-B7BB-6BF6838A80A2}"/>
              </a:ext>
            </a:extLst>
          </p:cNvPr>
          <p:cNvSpPr/>
          <p:nvPr/>
        </p:nvSpPr>
        <p:spPr>
          <a:xfrm>
            <a:off x="4865746" y="895772"/>
            <a:ext cx="4180600" cy="3454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B95BF2-D610-4CE3-AE62-556609970B63}"/>
              </a:ext>
            </a:extLst>
          </p:cNvPr>
          <p:cNvSpPr/>
          <p:nvPr/>
        </p:nvSpPr>
        <p:spPr>
          <a:xfrm>
            <a:off x="4935039" y="5116868"/>
            <a:ext cx="1770537" cy="13372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29DCB7D-D816-410F-9ABA-8D318EF41437}"/>
              </a:ext>
            </a:extLst>
          </p:cNvPr>
          <p:cNvSpPr/>
          <p:nvPr/>
        </p:nvSpPr>
        <p:spPr>
          <a:xfrm>
            <a:off x="4743170" y="413608"/>
            <a:ext cx="4462974" cy="61227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4B9A31-4733-4584-9FBC-BB3DA491DB7D}"/>
              </a:ext>
            </a:extLst>
          </p:cNvPr>
          <p:cNvSpPr txBox="1"/>
          <p:nvPr/>
        </p:nvSpPr>
        <p:spPr>
          <a:xfrm>
            <a:off x="4752049" y="413608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Back-</a:t>
            </a:r>
            <a:r>
              <a:rPr lang="es-ES" dirty="0" err="1"/>
              <a:t>end</a:t>
            </a:r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6293D-2E04-49E2-ACB1-C4813EF571BA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flipV="1">
            <a:off x="5820308" y="4101482"/>
            <a:ext cx="0" cy="1015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2557743-B3F0-4F91-8098-0813C90A940B}"/>
              </a:ext>
            </a:extLst>
          </p:cNvPr>
          <p:cNvCxnSpPr>
            <a:cxnSpLocks/>
          </p:cNvCxnSpPr>
          <p:nvPr/>
        </p:nvCxnSpPr>
        <p:spPr>
          <a:xfrm>
            <a:off x="3462568" y="960907"/>
            <a:ext cx="13942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80D4D7C-ADC1-4D5C-81DC-9E74C7459EB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2291940" y="3142393"/>
            <a:ext cx="2943716" cy="23424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ilindro 21">
            <a:extLst>
              <a:ext uri="{FF2B5EF4-FFF2-40B4-BE49-F238E27FC236}">
                <a16:creationId xmlns:a16="http://schemas.microsoft.com/office/drawing/2014/main" id="{6C9FF7D0-12FC-4033-AC21-7BAE567F99D1}"/>
              </a:ext>
            </a:extLst>
          </p:cNvPr>
          <p:cNvSpPr/>
          <p:nvPr/>
        </p:nvSpPr>
        <p:spPr>
          <a:xfrm>
            <a:off x="10759736" y="895772"/>
            <a:ext cx="751542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F79AFA72-A497-4842-A2B9-C96FA003DE9B}"/>
              </a:ext>
            </a:extLst>
          </p:cNvPr>
          <p:cNvSpPr/>
          <p:nvPr/>
        </p:nvSpPr>
        <p:spPr>
          <a:xfrm>
            <a:off x="9650027" y="5220913"/>
            <a:ext cx="665825" cy="1109709"/>
          </a:xfrm>
          <a:prstGeom prst="ca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A26765-20C3-46F3-B810-8BC023EB9AAB}"/>
              </a:ext>
            </a:extLst>
          </p:cNvPr>
          <p:cNvSpPr/>
          <p:nvPr/>
        </p:nvSpPr>
        <p:spPr>
          <a:xfrm>
            <a:off x="7654768" y="1944562"/>
            <a:ext cx="1234919" cy="13364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4EC3438-9D9F-4776-B492-15ABD73BC75C}"/>
              </a:ext>
            </a:extLst>
          </p:cNvPr>
          <p:cNvSpPr/>
          <p:nvPr/>
        </p:nvSpPr>
        <p:spPr>
          <a:xfrm>
            <a:off x="5033177" y="3135203"/>
            <a:ext cx="1574262" cy="966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8AB0566-17EF-4A3D-B2AD-444F6CFE1DDD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462568" y="1613536"/>
            <a:ext cx="1570609" cy="20048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F60DC07-9B7D-4B3C-BE4D-9536A1D93813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6607439" y="3280966"/>
            <a:ext cx="1664789" cy="3373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B8E8BF-5C50-487B-A1D3-DDED1E9CD0B5}"/>
              </a:ext>
            </a:extLst>
          </p:cNvPr>
          <p:cNvSpPr/>
          <p:nvPr/>
        </p:nvSpPr>
        <p:spPr>
          <a:xfrm>
            <a:off x="5116543" y="1163345"/>
            <a:ext cx="1799162" cy="1757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670F38-5C0C-49FF-9603-BCE30D1BA127}"/>
              </a:ext>
            </a:extLst>
          </p:cNvPr>
          <p:cNvCxnSpPr>
            <a:cxnSpLocks/>
          </p:cNvCxnSpPr>
          <p:nvPr/>
        </p:nvCxnSpPr>
        <p:spPr>
          <a:xfrm>
            <a:off x="3462568" y="1425685"/>
            <a:ext cx="1653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FEB2143-E819-47A0-8F19-57E3FFD9131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15705" y="2042145"/>
            <a:ext cx="739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4C09A48-1B2A-4769-90DA-4E4499E724E3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V="1">
            <a:off x="8889687" y="2005481"/>
            <a:ext cx="2245820" cy="6072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6F1E1EA-E4EE-4B40-B3A0-8FAA21C6D8DF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6705576" y="5775768"/>
            <a:ext cx="2944451" cy="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CBD159-D822-4CBB-ACF4-78B7353692D2}"/>
              </a:ext>
            </a:extLst>
          </p:cNvPr>
          <p:cNvSpPr txBox="1"/>
          <p:nvPr/>
        </p:nvSpPr>
        <p:spPr>
          <a:xfrm>
            <a:off x="3605743" y="51736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Contenido de la interfaz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38C9DF-7FB3-417A-AD24-954A81BA6EB3}"/>
              </a:ext>
            </a:extLst>
          </p:cNvPr>
          <p:cNvSpPr txBox="1"/>
          <p:nvPr/>
        </p:nvSpPr>
        <p:spPr>
          <a:xfrm>
            <a:off x="3723485" y="1164074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Plantillas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7B4A8E9-5273-42D0-8278-13AEA9D96E15}"/>
              </a:ext>
            </a:extLst>
          </p:cNvPr>
          <p:cNvSpPr txBox="1"/>
          <p:nvPr/>
        </p:nvSpPr>
        <p:spPr>
          <a:xfrm>
            <a:off x="3677188" y="361834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35EEA99-8323-4E0D-8A39-A5670DA84E50}"/>
              </a:ext>
            </a:extLst>
          </p:cNvPr>
          <p:cNvSpPr txBox="1"/>
          <p:nvPr/>
        </p:nvSpPr>
        <p:spPr>
          <a:xfrm>
            <a:off x="2626725" y="545867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6BDC38F-4C22-42D6-BCFD-1BB5D9FED827}"/>
              </a:ext>
            </a:extLst>
          </p:cNvPr>
          <p:cNvSpPr txBox="1"/>
          <p:nvPr/>
        </p:nvSpPr>
        <p:spPr>
          <a:xfrm>
            <a:off x="5609623" y="4537039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Autentificación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EB4137-2489-43E0-97ED-923D3D06F60F}"/>
              </a:ext>
            </a:extLst>
          </p:cNvPr>
          <p:cNvSpPr txBox="1"/>
          <p:nvPr/>
        </p:nvSpPr>
        <p:spPr>
          <a:xfrm>
            <a:off x="6933921" y="2045934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usuarios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1DBC361-A0C9-4AAC-AFC9-B911712E799E}"/>
              </a:ext>
            </a:extLst>
          </p:cNvPr>
          <p:cNvSpPr txBox="1"/>
          <p:nvPr/>
        </p:nvSpPr>
        <p:spPr>
          <a:xfrm>
            <a:off x="6607439" y="3246619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autentificación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5CAD642-62CB-4CFA-A441-0FC4578E067F}"/>
              </a:ext>
            </a:extLst>
          </p:cNvPr>
          <p:cNvSpPr txBox="1"/>
          <p:nvPr/>
        </p:nvSpPr>
        <p:spPr>
          <a:xfrm>
            <a:off x="9602009" y="2162672"/>
            <a:ext cx="11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Datos de la aplicación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AEB2906-3795-4495-9BDC-F18A7F71D4FD}"/>
              </a:ext>
            </a:extLst>
          </p:cNvPr>
          <p:cNvSpPr txBox="1"/>
          <p:nvPr/>
        </p:nvSpPr>
        <p:spPr>
          <a:xfrm>
            <a:off x="10622597" y="569962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PostgreSQL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F370D17-BB72-4857-B932-30E044B1452C}"/>
              </a:ext>
            </a:extLst>
          </p:cNvPr>
          <p:cNvSpPr txBox="1"/>
          <p:nvPr/>
        </p:nvSpPr>
        <p:spPr>
          <a:xfrm>
            <a:off x="9364601" y="6333145"/>
            <a:ext cx="1395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Almacenamiento propio de </a:t>
            </a:r>
            <a:r>
              <a:rPr lang="es-ES" sz="1100" dirty="0" err="1"/>
              <a:t>Ejabberd</a:t>
            </a:r>
            <a:endParaRPr lang="es-ES" sz="11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9D93071-E78E-4CC1-9B2D-DC6172A1DBF1}"/>
              </a:ext>
            </a:extLst>
          </p:cNvPr>
          <p:cNvSpPr txBox="1"/>
          <p:nvPr/>
        </p:nvSpPr>
        <p:spPr>
          <a:xfrm>
            <a:off x="7654768" y="5430781"/>
            <a:ext cx="1125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Mensajes</a:t>
            </a:r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EFC4129-BC1B-4DD0-A5A1-C987DA50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3" t="24591" r="25657" b="29349"/>
          <a:stretch/>
        </p:blipFill>
        <p:spPr>
          <a:xfrm>
            <a:off x="2824911" y="1130256"/>
            <a:ext cx="516547" cy="515875"/>
          </a:xfrm>
          <a:prstGeom prst="rect">
            <a:avLst/>
          </a:prstGeom>
        </p:spPr>
      </p:pic>
      <p:pic>
        <p:nvPicPr>
          <p:cNvPr id="14" name="Imagen 1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AAD6DEA-8E1A-45F4-82E3-AE221D1F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1" y="582200"/>
            <a:ext cx="680549" cy="680549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1B4F716-4E78-40B0-B606-14A526E9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" y="967400"/>
            <a:ext cx="823274" cy="823274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68DFF565-EF56-4EFC-BE84-461B7DFAF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" y="1886960"/>
            <a:ext cx="725804" cy="725804"/>
          </a:xfrm>
          <a:prstGeom prst="rect">
            <a:avLst/>
          </a:prstGeom>
        </p:spPr>
      </p:pic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070E0207-5BFF-4A57-AC05-E308FDAD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08" y="458255"/>
            <a:ext cx="576021" cy="57602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EB5B2D7-2900-4DB1-B0C6-415C5D0AA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88" y="1898103"/>
            <a:ext cx="889248" cy="889248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553B6474-7AA3-4533-84AA-E745ECADD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50" y="5301094"/>
            <a:ext cx="938764" cy="938764"/>
          </a:xfrm>
          <a:prstGeom prst="rect">
            <a:avLst/>
          </a:prstGeom>
        </p:spPr>
      </p:pic>
      <p:pic>
        <p:nvPicPr>
          <p:cNvPr id="36" name="Imagen 3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F771DF-F2EF-41ED-A139-AD8325DC4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65" y="3376923"/>
            <a:ext cx="1419940" cy="596375"/>
          </a:xfrm>
          <a:prstGeom prst="rect">
            <a:avLst/>
          </a:prstGeom>
        </p:spPr>
      </p:pic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1DE6E8F-B885-47FE-9483-31D703813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35" y="905736"/>
            <a:ext cx="1556572" cy="778286"/>
          </a:xfrm>
          <a:prstGeom prst="rect">
            <a:avLst/>
          </a:prstGeom>
        </p:spPr>
      </p:pic>
      <p:pic>
        <p:nvPicPr>
          <p:cNvPr id="75" name="Imagen 74" descr="Logotipo&#10;&#10;Descripción generada automáticamente">
            <a:extLst>
              <a:ext uri="{FF2B5EF4-FFF2-40B4-BE49-F238E27FC236}">
                <a16:creationId xmlns:a16="http://schemas.microsoft.com/office/drawing/2014/main" id="{068750B0-4428-41FD-B61B-B35554022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35" y="2256113"/>
            <a:ext cx="1234919" cy="617460"/>
          </a:xfrm>
          <a:prstGeom prst="rect">
            <a:avLst/>
          </a:prstGeom>
        </p:spPr>
      </p:pic>
      <p:pic>
        <p:nvPicPr>
          <p:cNvPr id="77" name="Imagen 76" descr="Logotipo&#10;&#10;Descripción generada automáticamente">
            <a:extLst>
              <a:ext uri="{FF2B5EF4-FFF2-40B4-BE49-F238E27FC236}">
                <a16:creationId xmlns:a16="http://schemas.microsoft.com/office/drawing/2014/main" id="{25971166-BF82-4C76-9B49-ABE5A10E5A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81" y="1203265"/>
            <a:ext cx="1707096" cy="785264"/>
          </a:xfrm>
          <a:prstGeom prst="rect">
            <a:avLst/>
          </a:prstGeom>
        </p:spPr>
      </p:pic>
      <p:pic>
        <p:nvPicPr>
          <p:cNvPr id="79" name="Imagen 7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E6ED93B-2244-4800-9EF1-0FC292D389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49" y="2070731"/>
            <a:ext cx="770880" cy="772422"/>
          </a:xfrm>
          <a:prstGeom prst="rect">
            <a:avLst/>
          </a:prstGeom>
        </p:spPr>
      </p:pic>
      <p:pic>
        <p:nvPicPr>
          <p:cNvPr id="81" name="Imagen 80" descr="Imagen que contiene luz&#10;&#10;Descripción generada automáticamente">
            <a:extLst>
              <a:ext uri="{FF2B5EF4-FFF2-40B4-BE49-F238E27FC236}">
                <a16:creationId xmlns:a16="http://schemas.microsoft.com/office/drawing/2014/main" id="{692D2194-9763-473A-93DD-A41910C10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594" y="1194944"/>
            <a:ext cx="665825" cy="665825"/>
          </a:xfrm>
          <a:prstGeom prst="rect">
            <a:avLst/>
          </a:prstGeom>
        </p:spPr>
      </p:pic>
      <p:pic>
        <p:nvPicPr>
          <p:cNvPr id="83" name="Imagen 82" descr="Logotipo, Icono&#10;&#10;Descripción generada automáticamente con confianza media">
            <a:extLst>
              <a:ext uri="{FF2B5EF4-FFF2-40B4-BE49-F238E27FC236}">
                <a16:creationId xmlns:a16="http://schemas.microsoft.com/office/drawing/2014/main" id="{7ECE13CF-EEF2-4CC9-AEDC-8675745B5F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24" y="3618342"/>
            <a:ext cx="686783" cy="6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C21F-D350-4941-98A5-59C59C63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Origen figuras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9212-EE18-4965-8F8A-7F54974F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100" dirty="0"/>
              <a:t>HTML5: </a:t>
            </a:r>
            <a:r>
              <a:rPr lang="es-ES" sz="1100" dirty="0">
                <a:hlinkClick r:id="rId2"/>
              </a:rPr>
              <a:t>https://www.flaticon.es/icono-gratis/html-5_919827</a:t>
            </a:r>
            <a:endParaRPr lang="es-ES" sz="1100" dirty="0"/>
          </a:p>
          <a:p>
            <a:r>
              <a:rPr lang="es-ES" sz="1100" dirty="0"/>
              <a:t>CSS: </a:t>
            </a:r>
            <a:r>
              <a:rPr lang="es-ES" sz="1100" dirty="0">
                <a:hlinkClick r:id="rId3"/>
              </a:rPr>
              <a:t>https://www.flaticon.es/icono-gratis/css-3_5968242?term=css&amp;page=1&amp;position=2&amp;page=1&amp;position=2&amp;related_id=5968242&amp;origin=search</a:t>
            </a:r>
            <a:endParaRPr lang="es-ES" sz="1100" dirty="0"/>
          </a:p>
          <a:p>
            <a:r>
              <a:rPr lang="es-ES" sz="1100" dirty="0"/>
              <a:t>JS: </a:t>
            </a:r>
            <a:r>
              <a:rPr lang="es-ES" sz="1100" dirty="0">
                <a:hlinkClick r:id="rId4"/>
              </a:rPr>
              <a:t>https://www.flaticon.es/icono-gratis/js_5968292?term=javascript&amp;page=1&amp;position=3&amp;page=1&amp;position=3&amp;related_id=5968292&amp;origin=search</a:t>
            </a:r>
            <a:endParaRPr lang="es-ES" sz="1100" dirty="0"/>
          </a:p>
          <a:p>
            <a:r>
              <a:rPr lang="es-ES" sz="1100" dirty="0"/>
              <a:t>Angular: </a:t>
            </a:r>
            <a:r>
              <a:rPr lang="es-ES" sz="1100" dirty="0">
                <a:hlinkClick r:id="rId5"/>
              </a:rPr>
              <a:t>https://stock.adobe.com/es/images/id/295038577?as_campaign=Flaticon&amp;as_content=api&amp;as_audience=404&amp;tduid=5d94599efed499d67637e4592bc0b69e&amp;as_channel=affiliate&amp;as_campclass=redirect&amp;as_source=arvato</a:t>
            </a:r>
            <a:endParaRPr lang="es-ES" sz="1100" dirty="0"/>
          </a:p>
          <a:p>
            <a:r>
              <a:rPr lang="es-ES" sz="1100" dirty="0"/>
              <a:t>Bootstrap: </a:t>
            </a:r>
            <a:r>
              <a:rPr lang="es-ES" sz="1100" dirty="0">
                <a:hlinkClick r:id="rId6"/>
              </a:rPr>
              <a:t>https://www.flaticon.com/free-icon/bootstrap_5968672</a:t>
            </a:r>
            <a:endParaRPr lang="es-ES" sz="1100" dirty="0"/>
          </a:p>
          <a:p>
            <a:r>
              <a:rPr lang="es-ES" sz="1100" dirty="0"/>
              <a:t>Converse.js: </a:t>
            </a:r>
            <a:r>
              <a:rPr lang="es-ES" sz="1100" dirty="0">
                <a:hlinkClick r:id="rId7"/>
              </a:rPr>
              <a:t>https://open-store.io/app/conversejs.povoq</a:t>
            </a:r>
            <a:r>
              <a:rPr lang="es-ES" sz="1100" dirty="0"/>
              <a:t> </a:t>
            </a:r>
          </a:p>
          <a:p>
            <a:r>
              <a:rPr lang="es-ES" sz="1100" dirty="0" err="1"/>
              <a:t>Ejabberd</a:t>
            </a:r>
            <a:r>
              <a:rPr lang="es-ES" sz="1100" dirty="0"/>
              <a:t>: </a:t>
            </a:r>
            <a:r>
              <a:rPr lang="es-ES" sz="1100" dirty="0">
                <a:hlinkClick r:id="rId8"/>
              </a:rPr>
              <a:t>https://ugeek.github.io/blog/post/2019-02-10-servidor-ejabberd-xmpp-en-tu-raspberry-mediante-docker-y-dockerfile.html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security</a:t>
            </a:r>
            <a:r>
              <a:rPr lang="es-ES" sz="1100" dirty="0"/>
              <a:t>: </a:t>
            </a:r>
            <a:r>
              <a:rPr lang="es-ES" sz="1100" dirty="0">
                <a:hlinkClick r:id="rId9"/>
              </a:rPr>
              <a:t>https://dev.to/ravimengar/spring-boot-security-with-oauth-2-0-2emm</a:t>
            </a:r>
            <a:endParaRPr lang="es-ES" sz="1100" dirty="0"/>
          </a:p>
          <a:p>
            <a:r>
              <a:rPr lang="es-ES" sz="1100" dirty="0"/>
              <a:t>Spring </a:t>
            </a:r>
            <a:r>
              <a:rPr lang="es-ES" sz="1100" dirty="0" err="1"/>
              <a:t>boot</a:t>
            </a:r>
            <a:r>
              <a:rPr lang="es-ES" sz="1100" dirty="0"/>
              <a:t>: </a:t>
            </a:r>
            <a:r>
              <a:rPr lang="es-ES" sz="1100" dirty="0">
                <a:hlinkClick r:id="rId10"/>
              </a:rPr>
              <a:t>https://cleventy.com/tutorial-spring-boot/</a:t>
            </a:r>
            <a:endParaRPr lang="es-ES" sz="1100" dirty="0"/>
          </a:p>
          <a:p>
            <a:r>
              <a:rPr lang="es-ES" sz="1100" dirty="0"/>
              <a:t>Spring MVC: </a:t>
            </a:r>
            <a:r>
              <a:rPr lang="es-ES" sz="1100" dirty="0">
                <a:hlinkClick r:id="rId11"/>
              </a:rPr>
              <a:t>http://www.formadoresit.es/formacion-en-empresas/formacion/cursos-java-madrid/cursos-spring/</a:t>
            </a:r>
            <a:endParaRPr lang="es-ES" sz="1100" dirty="0"/>
          </a:p>
          <a:p>
            <a:r>
              <a:rPr lang="es-ES" sz="1100" dirty="0" err="1"/>
              <a:t>Thymeleaf</a:t>
            </a:r>
            <a:r>
              <a:rPr lang="es-ES" sz="1100" dirty="0"/>
              <a:t>: </a:t>
            </a:r>
            <a:r>
              <a:rPr lang="es-ES" sz="1100" dirty="0">
                <a:hlinkClick r:id="rId12"/>
              </a:rPr>
              <a:t>https://www.thymeleaf.org/doc/tutorials/3.0/usingthymeleaf.html</a:t>
            </a:r>
            <a:endParaRPr lang="es-ES" sz="1100" dirty="0"/>
          </a:p>
          <a:p>
            <a:r>
              <a:rPr lang="es-ES" sz="1100" dirty="0" err="1"/>
              <a:t>Hibernate</a:t>
            </a:r>
            <a:r>
              <a:rPr lang="es-ES" sz="1100" dirty="0"/>
              <a:t>: </a:t>
            </a:r>
            <a:r>
              <a:rPr lang="es-ES" sz="1100" dirty="0">
                <a:hlinkClick r:id="rId13"/>
              </a:rPr>
              <a:t>https://icon-icons.com/es/icono/hibernate-logotipo/169034</a:t>
            </a:r>
            <a:endParaRPr lang="es-ES" sz="1100" dirty="0"/>
          </a:p>
          <a:p>
            <a:r>
              <a:rPr lang="es-ES" sz="1100" dirty="0"/>
              <a:t>Tomcat: </a:t>
            </a:r>
            <a:r>
              <a:rPr lang="es-ES" sz="1100" dirty="0">
                <a:hlinkClick r:id="rId14"/>
              </a:rPr>
              <a:t>https://icon-icons.com/es/icono/tomcat-original-la-marca-logotipo/146324</a:t>
            </a:r>
            <a:endParaRPr lang="es-ES" sz="1100" dirty="0"/>
          </a:p>
          <a:p>
            <a:r>
              <a:rPr lang="es-ES" sz="1100" dirty="0" err="1"/>
              <a:t>Postgresql</a:t>
            </a:r>
            <a:r>
              <a:rPr lang="es-ES" sz="1100" dirty="0"/>
              <a:t>: </a:t>
            </a:r>
            <a:r>
              <a:rPr lang="es-ES" sz="1100" dirty="0">
                <a:hlinkClick r:id="rId15"/>
              </a:rPr>
              <a:t>https://icon-icons.com/es/icono/postgresql-llano-la-marca-logotipo/146390</a:t>
            </a:r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2742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2678725" y="291566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433119" y="259482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723A70-21E8-4B8C-8D41-0E8B049ABDE4}"/>
              </a:ext>
            </a:extLst>
          </p:cNvPr>
          <p:cNvSpPr/>
          <p:nvPr/>
        </p:nvSpPr>
        <p:spPr>
          <a:xfrm>
            <a:off x="3906175" y="2334827"/>
            <a:ext cx="3027285" cy="1766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0. Sistema de Gestión de la Mentorización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769087" y="5271444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7517780" y="527231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stCxn id="7" idx="5"/>
            <a:endCxn id="10" idx="5"/>
          </p:cNvCxnSpPr>
          <p:nvPr/>
        </p:nvCxnSpPr>
        <p:spPr>
          <a:xfrm>
            <a:off x="6490124" y="3842762"/>
            <a:ext cx="1937294" cy="1657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7" idx="3"/>
            <a:endCxn id="9" idx="5"/>
          </p:cNvCxnSpPr>
          <p:nvPr/>
        </p:nvCxnSpPr>
        <p:spPr>
          <a:xfrm flipH="1">
            <a:off x="2678725" y="3842762"/>
            <a:ext cx="1670786" cy="1656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3175875" y="1134945"/>
            <a:ext cx="1173636" cy="1458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6490124" y="1102861"/>
            <a:ext cx="1440145" cy="1490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6C2673-940E-4FE7-AAFC-4708B11FD480}"/>
              </a:ext>
            </a:extLst>
          </p:cNvPr>
          <p:cNvSpPr txBox="1"/>
          <p:nvPr/>
        </p:nvSpPr>
        <p:spPr>
          <a:xfrm rot="3081203">
            <a:off x="3068006" y="1723316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usuarios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956C330-2BEF-45F6-9EC0-1DBEF0D88190}"/>
              </a:ext>
            </a:extLst>
          </p:cNvPr>
          <p:cNvSpPr txBox="1"/>
          <p:nvPr/>
        </p:nvSpPr>
        <p:spPr>
          <a:xfrm rot="18807541">
            <a:off x="6220868" y="1672407"/>
            <a:ext cx="1810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Interacción con instituciones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C877ECE-8B5B-4762-BF69-FC4F4898C10A}"/>
              </a:ext>
            </a:extLst>
          </p:cNvPr>
          <p:cNvSpPr txBox="1"/>
          <p:nvPr/>
        </p:nvSpPr>
        <p:spPr>
          <a:xfrm rot="18876220">
            <a:off x="2787909" y="4344455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Datos de usuarios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C55EDBB-CD5C-4F18-B6A4-923BE2D2E10D}"/>
              </a:ext>
            </a:extLst>
          </p:cNvPr>
          <p:cNvSpPr txBox="1"/>
          <p:nvPr/>
        </p:nvSpPr>
        <p:spPr>
          <a:xfrm rot="2437552">
            <a:off x="6902292" y="4575080"/>
            <a:ext cx="1599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Mensajes</a:t>
            </a:r>
          </a:p>
        </p:txBody>
      </p:sp>
    </p:spTree>
    <p:extLst>
      <p:ext uri="{BB962C8B-B14F-4D97-AF65-F5344CB8AC3E}">
        <p14:creationId xmlns:p14="http://schemas.microsoft.com/office/powerpoint/2010/main" val="8990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F7F12B-3121-4970-A5CD-FDFEA18F166E}"/>
              </a:ext>
            </a:extLst>
          </p:cNvPr>
          <p:cNvSpPr/>
          <p:nvPr/>
        </p:nvSpPr>
        <p:spPr>
          <a:xfrm>
            <a:off x="787815" y="687304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Mentores y mentorizados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4F86132-126A-4480-95F6-FA849270D971}"/>
              </a:ext>
            </a:extLst>
          </p:cNvPr>
          <p:cNvSpPr/>
          <p:nvPr/>
        </p:nvSpPr>
        <p:spPr>
          <a:xfrm>
            <a:off x="787815" y="5327317"/>
            <a:ext cx="994299" cy="8433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Responsables instituciones</a:t>
            </a:r>
          </a:p>
        </p:txBody>
      </p:sp>
      <p:sp>
        <p:nvSpPr>
          <p:cNvPr id="9" name="Es igual a 8">
            <a:extLst>
              <a:ext uri="{FF2B5EF4-FFF2-40B4-BE49-F238E27FC236}">
                <a16:creationId xmlns:a16="http://schemas.microsoft.com/office/drawing/2014/main" id="{0F257B7B-115D-4D5E-B1D3-ADD72286A28A}"/>
              </a:ext>
            </a:extLst>
          </p:cNvPr>
          <p:cNvSpPr/>
          <p:nvPr/>
        </p:nvSpPr>
        <p:spPr>
          <a:xfrm>
            <a:off x="10150398" y="2270352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sp>
        <p:nvSpPr>
          <p:cNvPr id="10" name="Es igual a 9">
            <a:extLst>
              <a:ext uri="{FF2B5EF4-FFF2-40B4-BE49-F238E27FC236}">
                <a16:creationId xmlns:a16="http://schemas.microsoft.com/office/drawing/2014/main" id="{48231637-8356-4589-98F2-0BBB70845204}"/>
              </a:ext>
            </a:extLst>
          </p:cNvPr>
          <p:cNvSpPr/>
          <p:nvPr/>
        </p:nvSpPr>
        <p:spPr>
          <a:xfrm>
            <a:off x="10109045" y="4608368"/>
            <a:ext cx="1819276" cy="967387"/>
          </a:xfrm>
          <a:prstGeom prst="mathEqual">
            <a:avLst>
              <a:gd name="adj1" fmla="val 0"/>
              <a:gd name="adj2" fmla="val 52960"/>
            </a:avLst>
          </a:prstGeom>
          <a:solidFill>
            <a:schemeClr val="tx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Mensajes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A797F23-89DA-4515-A9E9-38DB63D77AB5}"/>
              </a:ext>
            </a:extLst>
          </p:cNvPr>
          <p:cNvCxnSpPr>
            <a:cxnSpLocks/>
            <a:stCxn id="20" idx="3"/>
            <a:endCxn id="10" idx="5"/>
          </p:cNvCxnSpPr>
          <p:nvPr/>
        </p:nvCxnSpPr>
        <p:spPr>
          <a:xfrm>
            <a:off x="7208796" y="3889765"/>
            <a:ext cx="3809887" cy="946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E1641BB-1188-4E56-BA71-5E18849F0361}"/>
              </a:ext>
            </a:extLst>
          </p:cNvPr>
          <p:cNvCxnSpPr>
            <a:cxnSpLocks/>
            <a:stCxn id="18" idx="3"/>
            <a:endCxn id="9" idx="5"/>
          </p:cNvCxnSpPr>
          <p:nvPr/>
        </p:nvCxnSpPr>
        <p:spPr>
          <a:xfrm>
            <a:off x="9999201" y="2038835"/>
            <a:ext cx="1060835" cy="45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81BCD1-D7FD-465D-A1AC-1B5BF53DF3FF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>
            <a:off x="1284965" y="1530683"/>
            <a:ext cx="1208956" cy="57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C84E7B-7ED2-488A-BBA4-1E04E2797159}"/>
              </a:ext>
            </a:extLst>
          </p:cNvPr>
          <p:cNvCxnSpPr>
            <a:cxnSpLocks/>
            <a:stCxn id="6" idx="0"/>
            <a:endCxn id="41" idx="1"/>
          </p:cNvCxnSpPr>
          <p:nvPr/>
        </p:nvCxnSpPr>
        <p:spPr>
          <a:xfrm flipV="1">
            <a:off x="1284965" y="4304126"/>
            <a:ext cx="1158947" cy="10231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grama de flujo: almacenamiento interno 10">
            <a:extLst>
              <a:ext uri="{FF2B5EF4-FFF2-40B4-BE49-F238E27FC236}">
                <a16:creationId xmlns:a16="http://schemas.microsoft.com/office/drawing/2014/main" id="{43A8E824-BC4E-495A-B10C-BD06903DCE27}"/>
              </a:ext>
            </a:extLst>
          </p:cNvPr>
          <p:cNvSpPr/>
          <p:nvPr/>
        </p:nvSpPr>
        <p:spPr>
          <a:xfrm>
            <a:off x="5637170" y="155923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1.Gestión de usuarios</a:t>
            </a:r>
          </a:p>
        </p:txBody>
      </p:sp>
      <p:sp>
        <p:nvSpPr>
          <p:cNvPr id="18" name="Diagrama de flujo: almacenamiento interno 17">
            <a:extLst>
              <a:ext uri="{FF2B5EF4-FFF2-40B4-BE49-F238E27FC236}">
                <a16:creationId xmlns:a16="http://schemas.microsoft.com/office/drawing/2014/main" id="{66909D24-C713-47CA-BA2B-6A0D7D3E68C0}"/>
              </a:ext>
            </a:extLst>
          </p:cNvPr>
          <p:cNvSpPr/>
          <p:nvPr/>
        </p:nvSpPr>
        <p:spPr>
          <a:xfrm>
            <a:off x="8427576" y="145004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2.Gestión de datos</a:t>
            </a:r>
          </a:p>
        </p:txBody>
      </p:sp>
      <p:sp>
        <p:nvSpPr>
          <p:cNvPr id="20" name="Diagrama de flujo: almacenamiento interno 19">
            <a:extLst>
              <a:ext uri="{FF2B5EF4-FFF2-40B4-BE49-F238E27FC236}">
                <a16:creationId xmlns:a16="http://schemas.microsoft.com/office/drawing/2014/main" id="{BF673DF3-8179-4251-8C34-A0D18F901D88}"/>
              </a:ext>
            </a:extLst>
          </p:cNvPr>
          <p:cNvSpPr/>
          <p:nvPr/>
        </p:nvSpPr>
        <p:spPr>
          <a:xfrm>
            <a:off x="5637171" y="3300970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3.Gestión de los chats</a:t>
            </a:r>
          </a:p>
        </p:txBody>
      </p:sp>
      <p:sp>
        <p:nvSpPr>
          <p:cNvPr id="22" name="Diagrama de flujo: almacenamiento interno 21">
            <a:extLst>
              <a:ext uri="{FF2B5EF4-FFF2-40B4-BE49-F238E27FC236}">
                <a16:creationId xmlns:a16="http://schemas.microsoft.com/office/drawing/2014/main" id="{0B444698-338A-4D5E-B783-3EB28FD99A57}"/>
              </a:ext>
            </a:extLst>
          </p:cNvPr>
          <p:cNvSpPr/>
          <p:nvPr/>
        </p:nvSpPr>
        <p:spPr>
          <a:xfrm>
            <a:off x="2493921" y="151455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Usuarios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0729A01-D722-4C4D-AE00-B0BAD0B2AE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7208795" y="2038835"/>
            <a:ext cx="1218781" cy="109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D59880-BD72-40A2-BCB9-7D9058E56F6F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4065546" y="2103346"/>
            <a:ext cx="1571625" cy="1786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1A5D5A2-13A9-4836-AB0B-2A24740776A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6422983" y="2736819"/>
            <a:ext cx="1" cy="5641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iagrama de flujo: almacenamiento interno 40">
            <a:extLst>
              <a:ext uri="{FF2B5EF4-FFF2-40B4-BE49-F238E27FC236}">
                <a16:creationId xmlns:a16="http://schemas.microsoft.com/office/drawing/2014/main" id="{62ED1619-75F2-409D-859A-138E32166C02}"/>
              </a:ext>
            </a:extLst>
          </p:cNvPr>
          <p:cNvSpPr/>
          <p:nvPr/>
        </p:nvSpPr>
        <p:spPr>
          <a:xfrm>
            <a:off x="2443912" y="371533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&lt;&lt;Interfaz&gt;&gt;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Instituciones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B2A8CB1-5276-4A7D-862E-0612D61F10B4}"/>
              </a:ext>
            </a:extLst>
          </p:cNvPr>
          <p:cNvSpPr/>
          <p:nvPr/>
        </p:nvSpPr>
        <p:spPr>
          <a:xfrm>
            <a:off x="2264638" y="111462"/>
            <a:ext cx="7779136" cy="65507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8" name="Diagrama de flujo: almacenamiento interno 47">
            <a:extLst>
              <a:ext uri="{FF2B5EF4-FFF2-40B4-BE49-F238E27FC236}">
                <a16:creationId xmlns:a16="http://schemas.microsoft.com/office/drawing/2014/main" id="{93DF2846-D755-4818-BB39-CB34065EB3E8}"/>
              </a:ext>
            </a:extLst>
          </p:cNvPr>
          <p:cNvSpPr/>
          <p:nvPr/>
        </p:nvSpPr>
        <p:spPr>
          <a:xfrm>
            <a:off x="5637170" y="195781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4.Gestión de ficheros</a:t>
            </a:r>
          </a:p>
        </p:txBody>
      </p:sp>
      <p:sp>
        <p:nvSpPr>
          <p:cNvPr id="56" name="Diagrama de flujo: almacenamiento interno 55">
            <a:extLst>
              <a:ext uri="{FF2B5EF4-FFF2-40B4-BE49-F238E27FC236}">
                <a16:creationId xmlns:a16="http://schemas.microsoft.com/office/drawing/2014/main" id="{20A20FCC-A3C5-4ED3-9679-B76ABE3CF2E9}"/>
              </a:ext>
            </a:extLst>
          </p:cNvPr>
          <p:cNvSpPr/>
          <p:nvPr/>
        </p:nvSpPr>
        <p:spPr>
          <a:xfrm>
            <a:off x="5637171" y="4824446"/>
            <a:ext cx="1571625" cy="1177589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&lt;&lt;Subsistema&gt;&gt;</a:t>
            </a:r>
          </a:p>
          <a:p>
            <a:pPr algn="ctr"/>
            <a:r>
              <a:rPr lang="es-ES" sz="1200" dirty="0">
                <a:solidFill>
                  <a:schemeClr val="tx1"/>
                </a:solidFill>
              </a:rPr>
              <a:t>5.Gestión de informes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1CF4CB-84D3-4534-B184-AE91F6429EE3}"/>
              </a:ext>
            </a:extLst>
          </p:cNvPr>
          <p:cNvCxnSpPr>
            <a:cxnSpLocks/>
            <a:stCxn id="56" idx="3"/>
            <a:endCxn id="18" idx="2"/>
          </p:cNvCxnSpPr>
          <p:nvPr/>
        </p:nvCxnSpPr>
        <p:spPr>
          <a:xfrm flipV="1">
            <a:off x="7208796" y="2627629"/>
            <a:ext cx="2004593" cy="27856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EABE2FB-E2BC-4829-A907-09A4170EA9EE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4065546" y="2103346"/>
            <a:ext cx="1571624" cy="44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F1C7012-DC20-4710-92F1-7A3B5D3ADC57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 flipV="1">
            <a:off x="1782114" y="5413241"/>
            <a:ext cx="3855057" cy="3357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85A275B3-9D06-4D73-86B8-F6A8A18824B9}"/>
              </a:ext>
            </a:extLst>
          </p:cNvPr>
          <p:cNvCxnSpPr>
            <a:cxnSpLocks/>
            <a:stCxn id="48" idx="1"/>
            <a:endCxn id="22" idx="3"/>
          </p:cNvCxnSpPr>
          <p:nvPr/>
        </p:nvCxnSpPr>
        <p:spPr>
          <a:xfrm flipH="1">
            <a:off x="4065546" y="784576"/>
            <a:ext cx="1571624" cy="131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CB37B497-9F51-42D5-B688-E994794C1958}"/>
              </a:ext>
            </a:extLst>
          </p:cNvPr>
          <p:cNvCxnSpPr>
            <a:cxnSpLocks/>
            <a:stCxn id="18" idx="0"/>
            <a:endCxn id="48" idx="3"/>
          </p:cNvCxnSpPr>
          <p:nvPr/>
        </p:nvCxnSpPr>
        <p:spPr>
          <a:xfrm flipH="1" flipV="1">
            <a:off x="7208795" y="784576"/>
            <a:ext cx="2004594" cy="665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ángulo: esquina doblada 86">
            <a:extLst>
              <a:ext uri="{FF2B5EF4-FFF2-40B4-BE49-F238E27FC236}">
                <a16:creationId xmlns:a16="http://schemas.microsoft.com/office/drawing/2014/main" id="{088D0337-6AF1-40EA-8AC4-C314CE87F1B9}"/>
              </a:ext>
            </a:extLst>
          </p:cNvPr>
          <p:cNvSpPr/>
          <p:nvPr/>
        </p:nvSpPr>
        <p:spPr>
          <a:xfrm rot="10800000">
            <a:off x="10769523" y="348846"/>
            <a:ext cx="581025" cy="676916"/>
          </a:xfrm>
          <a:prstGeom prst="foldedCorner">
            <a:avLst>
              <a:gd name="adj" fmla="val 2486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D2F3BD5-9FC0-413A-88A6-95514252EDC1}"/>
              </a:ext>
            </a:extLst>
          </p:cNvPr>
          <p:cNvCxnSpPr>
            <a:cxnSpLocks/>
            <a:stCxn id="87" idx="3"/>
            <a:endCxn id="48" idx="3"/>
          </p:cNvCxnSpPr>
          <p:nvPr/>
        </p:nvCxnSpPr>
        <p:spPr>
          <a:xfrm flipH="1">
            <a:off x="7208795" y="687304"/>
            <a:ext cx="3560728" cy="9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5E70198-9926-4736-A5F8-F1FA0924E7FF}"/>
              </a:ext>
            </a:extLst>
          </p:cNvPr>
          <p:cNvSpPr txBox="1"/>
          <p:nvPr/>
        </p:nvSpPr>
        <p:spPr>
          <a:xfrm>
            <a:off x="10286999" y="999100"/>
            <a:ext cx="176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 de los usuarios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44B337A-2757-4C09-B0DB-945BFB73FC52}"/>
              </a:ext>
            </a:extLst>
          </p:cNvPr>
          <p:cNvSpPr txBox="1"/>
          <p:nvPr/>
        </p:nvSpPr>
        <p:spPr>
          <a:xfrm>
            <a:off x="8788313" y="440671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601248E2-AD21-42C7-BB72-905481C05A1D}"/>
              </a:ext>
            </a:extLst>
          </p:cNvPr>
          <p:cNvSpPr txBox="1"/>
          <p:nvPr/>
        </p:nvSpPr>
        <p:spPr>
          <a:xfrm rot="1035249">
            <a:off x="7796419" y="94443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Enlace a ficheros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920C25D-70C2-4579-AE72-9C8548AA62CE}"/>
              </a:ext>
            </a:extLst>
          </p:cNvPr>
          <p:cNvSpPr txBox="1"/>
          <p:nvPr/>
        </p:nvSpPr>
        <p:spPr>
          <a:xfrm rot="21330761">
            <a:off x="7217640" y="2102732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67B62028-F736-4EBD-8BBB-7FBDAFABEB8A}"/>
              </a:ext>
            </a:extLst>
          </p:cNvPr>
          <p:cNvSpPr txBox="1"/>
          <p:nvPr/>
        </p:nvSpPr>
        <p:spPr>
          <a:xfrm rot="1509951">
            <a:off x="10046235" y="193136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CE856EE-AE28-40D1-9B1C-3108DA0EE308}"/>
              </a:ext>
            </a:extLst>
          </p:cNvPr>
          <p:cNvSpPr txBox="1"/>
          <p:nvPr/>
        </p:nvSpPr>
        <p:spPr>
          <a:xfrm rot="18419315">
            <a:off x="8185743" y="334983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E32BC9C0-E2C8-4921-A963-908DDBBF8FF1}"/>
              </a:ext>
            </a:extLst>
          </p:cNvPr>
          <p:cNvCxnSpPr>
            <a:cxnSpLocks/>
            <a:stCxn id="56" idx="3"/>
            <a:endCxn id="10" idx="4"/>
          </p:cNvCxnSpPr>
          <p:nvPr/>
        </p:nvCxnSpPr>
        <p:spPr>
          <a:xfrm flipV="1">
            <a:off x="7208796" y="5348226"/>
            <a:ext cx="3141394" cy="650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45F8EE46-3663-4583-AAE7-EC23986629BF}"/>
              </a:ext>
            </a:extLst>
          </p:cNvPr>
          <p:cNvSpPr txBox="1"/>
          <p:nvPr/>
        </p:nvSpPr>
        <p:spPr>
          <a:xfrm rot="837094">
            <a:off x="8763745" y="4120581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3CE2C1B-8C6B-45AA-A2B7-03A8EEB5A484}"/>
              </a:ext>
            </a:extLst>
          </p:cNvPr>
          <p:cNvSpPr txBox="1"/>
          <p:nvPr/>
        </p:nvSpPr>
        <p:spPr>
          <a:xfrm>
            <a:off x="8486339" y="5085327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4E3AEA8-178A-45CF-B5ED-EECFB04AEB67}"/>
              </a:ext>
            </a:extLst>
          </p:cNvPr>
          <p:cNvCxnSpPr>
            <a:cxnSpLocks/>
            <a:stCxn id="22" idx="2"/>
            <a:endCxn id="56" idx="1"/>
          </p:cNvCxnSpPr>
          <p:nvPr/>
        </p:nvCxnSpPr>
        <p:spPr>
          <a:xfrm>
            <a:off x="3279734" y="2692140"/>
            <a:ext cx="2357437" cy="27211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AFF9713-B576-4845-ACF4-DF4BD47C2E88}"/>
              </a:ext>
            </a:extLst>
          </p:cNvPr>
          <p:cNvSpPr txBox="1"/>
          <p:nvPr/>
        </p:nvSpPr>
        <p:spPr>
          <a:xfrm rot="2932218">
            <a:off x="4340450" y="4325383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Estadísticas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72AC2CED-3FAA-400F-8E9A-59BE0F13D4D3}"/>
              </a:ext>
            </a:extLst>
          </p:cNvPr>
          <p:cNvSpPr txBox="1"/>
          <p:nvPr/>
        </p:nvSpPr>
        <p:spPr>
          <a:xfrm rot="21205340">
            <a:off x="3637778" y="5544178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Informes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8582151-A5EE-4493-BFE1-A8CE30A82F20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 flipV="1">
            <a:off x="4015537" y="2148025"/>
            <a:ext cx="1621633" cy="2156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9FE9342-BC1B-4607-88A8-10477C82DE1F}"/>
              </a:ext>
            </a:extLst>
          </p:cNvPr>
          <p:cNvSpPr txBox="1"/>
          <p:nvPr/>
        </p:nvSpPr>
        <p:spPr>
          <a:xfrm>
            <a:off x="6387590" y="290630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Autentificación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4CE8771-4F08-4FC8-8BC4-E67A33A795E8}"/>
              </a:ext>
            </a:extLst>
          </p:cNvPr>
          <p:cNvSpPr txBox="1"/>
          <p:nvPr/>
        </p:nvSpPr>
        <p:spPr>
          <a:xfrm rot="19283996">
            <a:off x="4402513" y="1141130"/>
            <a:ext cx="93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Ficheros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2EE21E99-B419-4DFB-AD66-D77F2F0BA910}"/>
              </a:ext>
            </a:extLst>
          </p:cNvPr>
          <p:cNvSpPr txBox="1"/>
          <p:nvPr/>
        </p:nvSpPr>
        <p:spPr>
          <a:xfrm>
            <a:off x="4302867" y="1826346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3196978-B3CF-4BC0-8684-EB3D35563799}"/>
              </a:ext>
            </a:extLst>
          </p:cNvPr>
          <p:cNvSpPr txBox="1"/>
          <p:nvPr/>
        </p:nvSpPr>
        <p:spPr>
          <a:xfrm rot="2928525">
            <a:off x="4105940" y="2589279"/>
            <a:ext cx="1298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Mensajes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3FBB95F-5F2B-46D8-B5FF-53865C33AC37}"/>
              </a:ext>
            </a:extLst>
          </p:cNvPr>
          <p:cNvSpPr txBox="1"/>
          <p:nvPr/>
        </p:nvSpPr>
        <p:spPr>
          <a:xfrm rot="18516405">
            <a:off x="4020040" y="3196985"/>
            <a:ext cx="12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Datos de usuarios</a:t>
            </a:r>
          </a:p>
          <a:p>
            <a:r>
              <a:rPr lang="es-ES" sz="1200" dirty="0"/>
              <a:t>(instituciones)</a:t>
            </a:r>
          </a:p>
        </p:txBody>
      </p:sp>
    </p:spTree>
    <p:extLst>
      <p:ext uri="{BB962C8B-B14F-4D97-AF65-F5344CB8AC3E}">
        <p14:creationId xmlns:p14="http://schemas.microsoft.com/office/powerpoint/2010/main" val="1445771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454</Words>
  <Application>Microsoft Office PowerPoint</Application>
  <PresentationFormat>Panorámica</PresentationFormat>
  <Paragraphs>75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Origen figuras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Alonso Pablo</dc:creator>
  <cp:lastModifiedBy>González Alonso Pablo</cp:lastModifiedBy>
  <cp:revision>13</cp:revision>
  <dcterms:created xsi:type="dcterms:W3CDTF">2022-03-28T14:58:17Z</dcterms:created>
  <dcterms:modified xsi:type="dcterms:W3CDTF">2022-03-29T18:17:18Z</dcterms:modified>
</cp:coreProperties>
</file>