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A189F-B99E-4316-B74D-3A01BAD58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8492F4-1798-4072-A820-C1DC15F50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F28559-9661-4E49-A642-B5161EBF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E380F-AA12-4B61-98E3-995567D6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B5540-6B30-40D6-98AE-B7078530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282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EF53C-CD4E-4D2E-9A2C-DBD5CF81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986570-2994-4EBF-A653-61083A4C1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948722-FD60-4DDB-A599-BF77CA09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9FA33B-9376-4B04-A6D2-A9CA4199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48129-5B38-4A02-92E9-B2407421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932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E620A6-D57B-47C5-893B-D2251D299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62465B-AF22-44AE-AE69-AFCB4CDC3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E00757-0E27-4754-A16C-E59DBA2A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CD886-7B02-42BD-B4E6-163F413B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A09FAA-A204-4F76-A5D8-2306770C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6DDA8-AA27-4DE1-A0AE-217AFFAF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587DD-2323-451E-8EDA-D833B942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CCE0EE-7220-4509-8E7F-77916E90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E64DF-3706-474B-A76A-6838F416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3D516-651D-43BF-AD07-97575DE7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99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2814D-730F-4989-B2E8-F83FBB3D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2B8655-1652-4825-BFB4-6B7CFF439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DFE4B8-DAA2-4AC9-8018-E33B7147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D7C988-7328-4E22-8DE3-21CE6BF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292C20-C25F-472D-B3A7-7D51DC5B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3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A929E-174A-4B62-999A-EA32DE04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D4FA5-AEA9-431E-83B7-EF36F0A07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A85C28-8083-4C66-963E-32419C6E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B95B93-EEDD-4FD9-AE4C-EB3B3385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62D822-8633-406C-A5DC-3883D5CF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53CF28-3B8B-437A-A03E-A8A693A4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41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47335-F0FE-4C4D-8DDF-3E46F6B9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01047B-64CC-45B0-8BB5-01348FAE5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829435-6286-45BB-BBF2-B34DF1D93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4A2024-390B-4A8E-950C-F91396082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DC6D40-0840-4FBC-8631-451CCBDF2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A27150-4827-4380-A81F-F8C3E4B3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37D265-805E-41BD-B2D9-81C70FEA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788B3D-9884-44C4-91AA-168D3EA3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68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E4E82-2983-49A0-854D-01DA129D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C3EBF5-2BDC-47B9-8CF7-236A838C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01F251-6FD1-42FC-AA92-35B59786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A76714-635A-4173-995F-76A9C1FE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13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DCD045-B908-4507-A804-4C2BFF00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59EE77-7DAF-4127-A84B-DEDF7BF9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522807-C360-4885-A2CC-D62B6B9F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92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CD6B4-81F9-4339-854C-2826CA1D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B52537-D24E-4B56-B0C3-A669F05DC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3C21B0-0409-449A-8C11-6B3C8F7A9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AFDF0D-BEC5-4E96-B933-C7A5F379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E412BF-D198-4334-B149-2E80AD0F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AE4301-7EB6-40F3-83EE-4D70426F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33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E388E-41EF-4971-909F-E716B254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50196E-87FD-4F8F-AB12-112713D19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CD2918-44A1-49A6-8C8C-0A5E54511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A6513F-259E-4348-8B2B-466DCDB6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5F0B48-5EB0-4C76-8C65-F5A91E47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32337F-197B-4DF1-AD0A-E8981D6C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1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A63A59-72E6-4439-B86E-EF67B9AA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4780C5-4D26-4565-A057-85EAE367A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3E6DF-CC76-4B7B-8013-906FF1109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44B7-206C-4EA6-AC0C-B0859B395411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D61CA-BAF6-4517-80E3-8C5659126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7B64E3-7807-4821-8E68-1B933D564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88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ugeek.github.io/blog/post/2019-02-10-servidor-ejabberd-xmpp-en-tu-raspberry-mediante-docker-y-dockerfile.html" TargetMode="External"/><Relationship Id="rId13" Type="http://schemas.openxmlformats.org/officeDocument/2006/relationships/hyperlink" Target="https://icon-icons.com/es/icono/hibernate-logotipo/169034" TargetMode="External"/><Relationship Id="rId3" Type="http://schemas.openxmlformats.org/officeDocument/2006/relationships/hyperlink" Target="https://www.flaticon.es/icono-gratis/css-3_5968242?term=css&amp;page=1&amp;position=2&amp;page=1&amp;position=2&amp;related_id=5968242&amp;origin=search" TargetMode="External"/><Relationship Id="rId7" Type="http://schemas.openxmlformats.org/officeDocument/2006/relationships/hyperlink" Target="https://open-store.io/app/conversejs.povoq" TargetMode="External"/><Relationship Id="rId12" Type="http://schemas.openxmlformats.org/officeDocument/2006/relationships/hyperlink" Target="https://www.thymeleaf.org/doc/tutorials/3.0/usingthymeleaf.html" TargetMode="External"/><Relationship Id="rId17" Type="http://schemas.openxmlformats.org/officeDocument/2006/relationships/hyperlink" Target="https://www.flaticon.es/icono-gratis/gmail_732200?term=gmail&amp;page=1&amp;position=1&amp;page=1&amp;position=1&amp;related_id=732200&amp;origin=search" TargetMode="External"/><Relationship Id="rId2" Type="http://schemas.openxmlformats.org/officeDocument/2006/relationships/hyperlink" Target="https://www.flaticon.es/icono-gratis/html-5_919827" TargetMode="External"/><Relationship Id="rId16" Type="http://schemas.openxmlformats.org/officeDocument/2006/relationships/hyperlink" Target="http://coderzen.blogspot.com/2015/01/javamail-wont-work-authenticationfail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free-icon/bootstrap_5968672" TargetMode="External"/><Relationship Id="rId11" Type="http://schemas.openxmlformats.org/officeDocument/2006/relationships/hyperlink" Target="http://www.formadoresit.es/formacion-en-empresas/formacion/cursos-java-madrid/cursos-spring/" TargetMode="External"/><Relationship Id="rId5" Type="http://schemas.openxmlformats.org/officeDocument/2006/relationships/hyperlink" Target="https://stock.adobe.com/es/images/id/295038577?as_campaign=Flaticon&amp;as_content=api&amp;as_audience=404&amp;tduid=5d94599efed499d67637e4592bc0b69e&amp;as_channel=affiliate&amp;as_campclass=redirect&amp;as_source=arvato" TargetMode="External"/><Relationship Id="rId15" Type="http://schemas.openxmlformats.org/officeDocument/2006/relationships/hyperlink" Target="https://icon-icons.com/es/icono/postgresql-llano-la-marca-logotipo/146390" TargetMode="External"/><Relationship Id="rId10" Type="http://schemas.openxmlformats.org/officeDocument/2006/relationships/hyperlink" Target="https://cleventy.com/tutorial-spring-boot/" TargetMode="External"/><Relationship Id="rId4" Type="http://schemas.openxmlformats.org/officeDocument/2006/relationships/hyperlink" Target="https://www.flaticon.es/icono-gratis/js_5968292?term=javascript&amp;page=1&amp;position=3&amp;page=1&amp;position=3&amp;related_id=5968292&amp;origin=search" TargetMode="External"/><Relationship Id="rId9" Type="http://schemas.openxmlformats.org/officeDocument/2006/relationships/hyperlink" Target="https://dev.to/ravimengar/spring-boot-security-with-oauth-2-0-2emm" TargetMode="External"/><Relationship Id="rId14" Type="http://schemas.openxmlformats.org/officeDocument/2006/relationships/hyperlink" Target="https://icon-icons.com/es/icono/tomcat-original-la-marca-logotipo/14632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79EE8C1-5ABD-41D5-87D1-BFAA3BF730E1}"/>
              </a:ext>
            </a:extLst>
          </p:cNvPr>
          <p:cNvSpPr/>
          <p:nvPr/>
        </p:nvSpPr>
        <p:spPr>
          <a:xfrm>
            <a:off x="443697" y="385296"/>
            <a:ext cx="3018871" cy="2456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427542-2A79-4CD4-A7BA-B401DCF5F9FD}"/>
              </a:ext>
            </a:extLst>
          </p:cNvPr>
          <p:cNvSpPr txBox="1"/>
          <p:nvPr/>
        </p:nvSpPr>
        <p:spPr>
          <a:xfrm>
            <a:off x="443697" y="385296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Front-</a:t>
            </a:r>
            <a:r>
              <a:rPr lang="es-ES" dirty="0" err="1"/>
              <a:t>end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749D326-35F1-4B34-8C01-64DC1DB014DF}"/>
              </a:ext>
            </a:extLst>
          </p:cNvPr>
          <p:cNvSpPr/>
          <p:nvPr/>
        </p:nvSpPr>
        <p:spPr>
          <a:xfrm>
            <a:off x="1722545" y="1790674"/>
            <a:ext cx="1740023" cy="105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68EAC4-614F-4945-AD28-514466E268BD}"/>
              </a:ext>
            </a:extLst>
          </p:cNvPr>
          <p:cNvSpPr txBox="1"/>
          <p:nvPr/>
        </p:nvSpPr>
        <p:spPr>
          <a:xfrm>
            <a:off x="1715188" y="1791854"/>
            <a:ext cx="696345" cy="314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Chat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E9FBF5C-5FA4-4792-B7BB-6BF6838A80A2}"/>
              </a:ext>
            </a:extLst>
          </p:cNvPr>
          <p:cNvSpPr/>
          <p:nvPr/>
        </p:nvSpPr>
        <p:spPr>
          <a:xfrm>
            <a:off x="4865746" y="895772"/>
            <a:ext cx="4180600" cy="3454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1B95BF2-D610-4CE3-AE62-556609970B63}"/>
              </a:ext>
            </a:extLst>
          </p:cNvPr>
          <p:cNvSpPr/>
          <p:nvPr/>
        </p:nvSpPr>
        <p:spPr>
          <a:xfrm>
            <a:off x="4935039" y="5116868"/>
            <a:ext cx="1770537" cy="13372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29DCB7D-D816-410F-9ABA-8D318EF41437}"/>
              </a:ext>
            </a:extLst>
          </p:cNvPr>
          <p:cNvSpPr/>
          <p:nvPr/>
        </p:nvSpPr>
        <p:spPr>
          <a:xfrm>
            <a:off x="4743170" y="413608"/>
            <a:ext cx="4462974" cy="61227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D4B9A31-4733-4584-9FBC-BB3DA491DB7D}"/>
              </a:ext>
            </a:extLst>
          </p:cNvPr>
          <p:cNvSpPr txBox="1"/>
          <p:nvPr/>
        </p:nvSpPr>
        <p:spPr>
          <a:xfrm>
            <a:off x="4752049" y="413608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Back-</a:t>
            </a:r>
            <a:r>
              <a:rPr lang="es-ES" dirty="0" err="1"/>
              <a:t>end</a:t>
            </a:r>
            <a:endParaRPr lang="es-ES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246293D-2E04-49E2-ACB1-C4813EF571BA}"/>
              </a:ext>
            </a:extLst>
          </p:cNvPr>
          <p:cNvCxnSpPr>
            <a:cxnSpLocks/>
            <a:stCxn id="9" idx="0"/>
            <a:endCxn id="25" idx="2"/>
          </p:cNvCxnSpPr>
          <p:nvPr/>
        </p:nvCxnSpPr>
        <p:spPr>
          <a:xfrm flipV="1">
            <a:off x="5820308" y="4101482"/>
            <a:ext cx="0" cy="1015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2557743-B3F0-4F91-8098-0813C90A940B}"/>
              </a:ext>
            </a:extLst>
          </p:cNvPr>
          <p:cNvCxnSpPr>
            <a:cxnSpLocks/>
          </p:cNvCxnSpPr>
          <p:nvPr/>
        </p:nvCxnSpPr>
        <p:spPr>
          <a:xfrm>
            <a:off x="3462568" y="960907"/>
            <a:ext cx="13942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280D4D7C-ADC1-4D5C-81DC-9E74C7459EBD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16200000" flipH="1">
            <a:off x="2291940" y="3142393"/>
            <a:ext cx="2943716" cy="234248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ilindro 21">
            <a:extLst>
              <a:ext uri="{FF2B5EF4-FFF2-40B4-BE49-F238E27FC236}">
                <a16:creationId xmlns:a16="http://schemas.microsoft.com/office/drawing/2014/main" id="{6C9FF7D0-12FC-4033-AC21-7BAE567F99D1}"/>
              </a:ext>
            </a:extLst>
          </p:cNvPr>
          <p:cNvSpPr/>
          <p:nvPr/>
        </p:nvSpPr>
        <p:spPr>
          <a:xfrm>
            <a:off x="10759736" y="895772"/>
            <a:ext cx="751542" cy="1109709"/>
          </a:xfrm>
          <a:prstGeom prst="ca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ilindro 22">
            <a:extLst>
              <a:ext uri="{FF2B5EF4-FFF2-40B4-BE49-F238E27FC236}">
                <a16:creationId xmlns:a16="http://schemas.microsoft.com/office/drawing/2014/main" id="{F79AFA72-A497-4842-A2B9-C96FA003DE9B}"/>
              </a:ext>
            </a:extLst>
          </p:cNvPr>
          <p:cNvSpPr/>
          <p:nvPr/>
        </p:nvSpPr>
        <p:spPr>
          <a:xfrm>
            <a:off x="9650027" y="5220913"/>
            <a:ext cx="665825" cy="1109709"/>
          </a:xfrm>
          <a:prstGeom prst="ca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2A26765-20C3-46F3-B810-8BC023EB9AAB}"/>
              </a:ext>
            </a:extLst>
          </p:cNvPr>
          <p:cNvSpPr/>
          <p:nvPr/>
        </p:nvSpPr>
        <p:spPr>
          <a:xfrm>
            <a:off x="7654768" y="1944562"/>
            <a:ext cx="1234919" cy="13364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4EC3438-9D9F-4776-B492-15ABD73BC75C}"/>
              </a:ext>
            </a:extLst>
          </p:cNvPr>
          <p:cNvSpPr/>
          <p:nvPr/>
        </p:nvSpPr>
        <p:spPr>
          <a:xfrm>
            <a:off x="5033177" y="3135203"/>
            <a:ext cx="1574262" cy="9662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58AB0566-17EF-4A3D-B2AD-444F6CFE1DDD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3462568" y="1613536"/>
            <a:ext cx="1570609" cy="200480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5F60DC07-9B7D-4B3C-BE4D-9536A1D93813}"/>
              </a:ext>
            </a:extLst>
          </p:cNvPr>
          <p:cNvCxnSpPr>
            <a:cxnSpLocks/>
            <a:stCxn id="25" idx="3"/>
            <a:endCxn id="24" idx="2"/>
          </p:cNvCxnSpPr>
          <p:nvPr/>
        </p:nvCxnSpPr>
        <p:spPr>
          <a:xfrm flipV="1">
            <a:off x="6607439" y="3280966"/>
            <a:ext cx="1664789" cy="33737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4B8E8BF-5C50-487B-A1D3-DDED1E9CD0B5}"/>
              </a:ext>
            </a:extLst>
          </p:cNvPr>
          <p:cNvSpPr/>
          <p:nvPr/>
        </p:nvSpPr>
        <p:spPr>
          <a:xfrm>
            <a:off x="5116543" y="1163345"/>
            <a:ext cx="1799162" cy="1757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5670F38-5C0C-49FF-9603-BCE30D1BA127}"/>
              </a:ext>
            </a:extLst>
          </p:cNvPr>
          <p:cNvCxnSpPr>
            <a:cxnSpLocks/>
          </p:cNvCxnSpPr>
          <p:nvPr/>
        </p:nvCxnSpPr>
        <p:spPr>
          <a:xfrm>
            <a:off x="3462568" y="1425685"/>
            <a:ext cx="165397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FEB2143-E819-47A0-8F19-57E3FFD9131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915705" y="2042145"/>
            <a:ext cx="7390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64C09A48-1B2A-4769-90DA-4E4499E724E3}"/>
              </a:ext>
            </a:extLst>
          </p:cNvPr>
          <p:cNvCxnSpPr>
            <a:cxnSpLocks/>
            <a:stCxn id="24" idx="3"/>
            <a:endCxn id="22" idx="3"/>
          </p:cNvCxnSpPr>
          <p:nvPr/>
        </p:nvCxnSpPr>
        <p:spPr>
          <a:xfrm flipV="1">
            <a:off x="8889687" y="2005481"/>
            <a:ext cx="2245820" cy="60728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96F1E1EA-E4EE-4B40-B3A0-8FAA21C6D8DF}"/>
              </a:ext>
            </a:extLst>
          </p:cNvPr>
          <p:cNvCxnSpPr>
            <a:cxnSpLocks/>
            <a:stCxn id="9" idx="3"/>
            <a:endCxn id="23" idx="2"/>
          </p:cNvCxnSpPr>
          <p:nvPr/>
        </p:nvCxnSpPr>
        <p:spPr>
          <a:xfrm flipV="1">
            <a:off x="6705576" y="5775768"/>
            <a:ext cx="2944451" cy="97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ECBD159-D822-4CBB-ACF4-78B7353692D2}"/>
              </a:ext>
            </a:extLst>
          </p:cNvPr>
          <p:cNvSpPr txBox="1"/>
          <p:nvPr/>
        </p:nvSpPr>
        <p:spPr>
          <a:xfrm>
            <a:off x="3605743" y="517364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Contenido de la interfaz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538C9DF-7FB3-417A-AD24-954A81BA6EB3}"/>
              </a:ext>
            </a:extLst>
          </p:cNvPr>
          <p:cNvSpPr txBox="1"/>
          <p:nvPr/>
        </p:nvSpPr>
        <p:spPr>
          <a:xfrm>
            <a:off x="3723485" y="1164074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Plantillas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A7B4A8E9-5273-42D0-8278-13AEA9D96E15}"/>
              </a:ext>
            </a:extLst>
          </p:cNvPr>
          <p:cNvSpPr txBox="1"/>
          <p:nvPr/>
        </p:nvSpPr>
        <p:spPr>
          <a:xfrm>
            <a:off x="3677188" y="3618342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Autentificación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35EEA99-8323-4E0D-8A39-A5670DA84E50}"/>
              </a:ext>
            </a:extLst>
          </p:cNvPr>
          <p:cNvSpPr txBox="1"/>
          <p:nvPr/>
        </p:nvSpPr>
        <p:spPr>
          <a:xfrm>
            <a:off x="2626725" y="5458679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Mensajes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36BDC38F-4C22-42D6-BCFD-1BB5D9FED827}"/>
              </a:ext>
            </a:extLst>
          </p:cNvPr>
          <p:cNvSpPr txBox="1"/>
          <p:nvPr/>
        </p:nvSpPr>
        <p:spPr>
          <a:xfrm>
            <a:off x="5609623" y="4537039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Autentificación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86EB4137-2489-43E0-97ED-923D3D06F60F}"/>
              </a:ext>
            </a:extLst>
          </p:cNvPr>
          <p:cNvSpPr txBox="1"/>
          <p:nvPr/>
        </p:nvSpPr>
        <p:spPr>
          <a:xfrm>
            <a:off x="6933921" y="2045934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usuarios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C1DBC361-A0C9-4AAC-AFC9-B911712E799E}"/>
              </a:ext>
            </a:extLst>
          </p:cNvPr>
          <p:cNvSpPr txBox="1"/>
          <p:nvPr/>
        </p:nvSpPr>
        <p:spPr>
          <a:xfrm>
            <a:off x="6607439" y="3246619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autentificación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F5CAD642-62CB-4CFA-A441-0FC4578E067F}"/>
              </a:ext>
            </a:extLst>
          </p:cNvPr>
          <p:cNvSpPr txBox="1"/>
          <p:nvPr/>
        </p:nvSpPr>
        <p:spPr>
          <a:xfrm>
            <a:off x="9602009" y="2162672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la aplicación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F370D17-BB72-4857-B932-30E044B1452C}"/>
              </a:ext>
            </a:extLst>
          </p:cNvPr>
          <p:cNvSpPr txBox="1"/>
          <p:nvPr/>
        </p:nvSpPr>
        <p:spPr>
          <a:xfrm>
            <a:off x="9364601" y="6333145"/>
            <a:ext cx="13951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Almacenamiento propio de </a:t>
            </a:r>
            <a:r>
              <a:rPr lang="es-ES" sz="1100" dirty="0" err="1"/>
              <a:t>Ejabberd</a:t>
            </a:r>
            <a:endParaRPr lang="es-ES" sz="1100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D9D93071-E78E-4CC1-9B2D-DC6172A1DBF1}"/>
              </a:ext>
            </a:extLst>
          </p:cNvPr>
          <p:cNvSpPr txBox="1"/>
          <p:nvPr/>
        </p:nvSpPr>
        <p:spPr>
          <a:xfrm>
            <a:off x="7654768" y="5430781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Mensajes</a:t>
            </a:r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EFC4129-BC1B-4DD0-A5A1-C987DA503F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3" t="24591" r="25657" b="29349"/>
          <a:stretch/>
        </p:blipFill>
        <p:spPr>
          <a:xfrm>
            <a:off x="2824911" y="1130256"/>
            <a:ext cx="516547" cy="515875"/>
          </a:xfrm>
          <a:prstGeom prst="rect">
            <a:avLst/>
          </a:prstGeom>
        </p:spPr>
      </p:pic>
      <p:pic>
        <p:nvPicPr>
          <p:cNvPr id="14" name="Imagen 13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AAD6DEA-8E1A-45F4-82E3-AE221D1F3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81" y="582200"/>
            <a:ext cx="680549" cy="680549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D1B4F716-4E78-40B0-B606-14A526E90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7" y="967400"/>
            <a:ext cx="823274" cy="823274"/>
          </a:xfrm>
          <a:prstGeom prst="rect">
            <a:avLst/>
          </a:prstGeom>
        </p:spPr>
      </p:pic>
      <p:pic>
        <p:nvPicPr>
          <p:cNvPr id="19" name="Imagen 18" descr="Logotipo&#10;&#10;Descripción generada automáticamente">
            <a:extLst>
              <a:ext uri="{FF2B5EF4-FFF2-40B4-BE49-F238E27FC236}">
                <a16:creationId xmlns:a16="http://schemas.microsoft.com/office/drawing/2014/main" id="{68DFF565-EF56-4EFC-BE84-461B7DFAF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6" y="1886960"/>
            <a:ext cx="725804" cy="725804"/>
          </a:xfrm>
          <a:prstGeom prst="rect">
            <a:avLst/>
          </a:prstGeom>
        </p:spPr>
      </p:pic>
      <p:pic>
        <p:nvPicPr>
          <p:cNvPr id="26" name="Imagen 25" descr="Logotipo&#10;&#10;Descripción generada automáticamente">
            <a:extLst>
              <a:ext uri="{FF2B5EF4-FFF2-40B4-BE49-F238E27FC236}">
                <a16:creationId xmlns:a16="http://schemas.microsoft.com/office/drawing/2014/main" id="{070E0207-5BFF-4A57-AC05-E308FDAD73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708" y="458255"/>
            <a:ext cx="576021" cy="576021"/>
          </a:xfrm>
          <a:prstGeom prst="rect">
            <a:avLst/>
          </a:prstGeom>
        </p:spPr>
      </p:pic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BEB5B2D7-2900-4DB1-B0C6-415C5D0AAA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336" y="1837233"/>
            <a:ext cx="764777" cy="764777"/>
          </a:xfrm>
          <a:prstGeom prst="rect">
            <a:avLst/>
          </a:prstGeom>
        </p:spPr>
      </p:pic>
      <p:pic>
        <p:nvPicPr>
          <p:cNvPr id="32" name="Imagen 31" descr="Icono&#10;&#10;Descripción generada automáticamente">
            <a:extLst>
              <a:ext uri="{FF2B5EF4-FFF2-40B4-BE49-F238E27FC236}">
                <a16:creationId xmlns:a16="http://schemas.microsoft.com/office/drawing/2014/main" id="{553B6474-7AA3-4533-84AA-E745ECADDB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47" y="5185353"/>
            <a:ext cx="938764" cy="938764"/>
          </a:xfrm>
          <a:prstGeom prst="rect">
            <a:avLst/>
          </a:prstGeom>
        </p:spPr>
      </p:pic>
      <p:pic>
        <p:nvPicPr>
          <p:cNvPr id="36" name="Imagen 3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8F771DF-F2EF-41ED-A139-AD8325DC46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65" y="3376923"/>
            <a:ext cx="1419940" cy="596375"/>
          </a:xfrm>
          <a:prstGeom prst="rect">
            <a:avLst/>
          </a:prstGeom>
        </p:spPr>
      </p:pic>
      <p:pic>
        <p:nvPicPr>
          <p:cNvPr id="40" name="Imagen 39" descr="Imagen que contiene Icono&#10;&#10;Descripción generada automáticamente">
            <a:extLst>
              <a:ext uri="{FF2B5EF4-FFF2-40B4-BE49-F238E27FC236}">
                <a16:creationId xmlns:a16="http://schemas.microsoft.com/office/drawing/2014/main" id="{11DE6E8F-B885-47FE-9483-31D7038130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35" y="905736"/>
            <a:ext cx="1556572" cy="778286"/>
          </a:xfrm>
          <a:prstGeom prst="rect">
            <a:avLst/>
          </a:prstGeom>
        </p:spPr>
      </p:pic>
      <p:pic>
        <p:nvPicPr>
          <p:cNvPr id="75" name="Imagen 74" descr="Logotipo&#10;&#10;Descripción generada automáticamente">
            <a:extLst>
              <a:ext uri="{FF2B5EF4-FFF2-40B4-BE49-F238E27FC236}">
                <a16:creationId xmlns:a16="http://schemas.microsoft.com/office/drawing/2014/main" id="{068750B0-4428-41FD-B61B-B355540226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635" y="2256113"/>
            <a:ext cx="1234919" cy="617460"/>
          </a:xfrm>
          <a:prstGeom prst="rect">
            <a:avLst/>
          </a:prstGeom>
        </p:spPr>
      </p:pic>
      <p:pic>
        <p:nvPicPr>
          <p:cNvPr id="77" name="Imagen 76" descr="Logotipo&#10;&#10;Descripción generada automáticamente">
            <a:extLst>
              <a:ext uri="{FF2B5EF4-FFF2-40B4-BE49-F238E27FC236}">
                <a16:creationId xmlns:a16="http://schemas.microsoft.com/office/drawing/2014/main" id="{25971166-BF82-4C76-9B49-ABE5A10E5A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81" y="1203265"/>
            <a:ext cx="1707096" cy="785264"/>
          </a:xfrm>
          <a:prstGeom prst="rect">
            <a:avLst/>
          </a:prstGeom>
        </p:spPr>
      </p:pic>
      <p:pic>
        <p:nvPicPr>
          <p:cNvPr id="79" name="Imagen 7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E6ED93B-2244-4800-9EF1-0FC292D389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15" y="1962588"/>
            <a:ext cx="539558" cy="540637"/>
          </a:xfrm>
          <a:prstGeom prst="rect">
            <a:avLst/>
          </a:prstGeom>
        </p:spPr>
      </p:pic>
      <p:pic>
        <p:nvPicPr>
          <p:cNvPr id="81" name="Imagen 80" descr="Imagen que contiene luz&#10;&#10;Descripción generada automáticamente">
            <a:extLst>
              <a:ext uri="{FF2B5EF4-FFF2-40B4-BE49-F238E27FC236}">
                <a16:creationId xmlns:a16="http://schemas.microsoft.com/office/drawing/2014/main" id="{692D2194-9763-473A-93DD-A41910C109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594" y="1194944"/>
            <a:ext cx="665825" cy="665825"/>
          </a:xfrm>
          <a:prstGeom prst="rect">
            <a:avLst/>
          </a:prstGeom>
        </p:spPr>
      </p:pic>
      <p:pic>
        <p:nvPicPr>
          <p:cNvPr id="83" name="Imagen 82" descr="Logotipo, Icono&#10;&#10;Descripción generada automáticamente con confianza media">
            <a:extLst>
              <a:ext uri="{FF2B5EF4-FFF2-40B4-BE49-F238E27FC236}">
                <a16:creationId xmlns:a16="http://schemas.microsoft.com/office/drawing/2014/main" id="{7ECE13CF-EEF2-4CC9-AEDC-8675745B5F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930" y="3645076"/>
            <a:ext cx="686783" cy="686783"/>
          </a:xfrm>
          <a:prstGeom prst="rect">
            <a:avLst/>
          </a:prstGeom>
        </p:spPr>
      </p:pic>
      <p:sp>
        <p:nvSpPr>
          <p:cNvPr id="50" name="Rectángulo 49">
            <a:extLst>
              <a:ext uri="{FF2B5EF4-FFF2-40B4-BE49-F238E27FC236}">
                <a16:creationId xmlns:a16="http://schemas.microsoft.com/office/drawing/2014/main" id="{9C6F46A1-3D04-4DDB-8BF5-DA90AE38DA42}"/>
              </a:ext>
            </a:extLst>
          </p:cNvPr>
          <p:cNvSpPr/>
          <p:nvPr/>
        </p:nvSpPr>
        <p:spPr>
          <a:xfrm>
            <a:off x="10168078" y="3118938"/>
            <a:ext cx="1439121" cy="12129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1665F2D-4AEE-4403-8601-637282CE6866}"/>
              </a:ext>
            </a:extLst>
          </p:cNvPr>
          <p:cNvSpPr txBox="1"/>
          <p:nvPr/>
        </p:nvSpPr>
        <p:spPr>
          <a:xfrm>
            <a:off x="10145576" y="3092730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Servidor email</a:t>
            </a: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08F3CDB9-A39B-42AA-A08C-B8074EE967C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840" y="3740502"/>
            <a:ext cx="600548" cy="609556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50889BA1-7107-43AC-8ED1-0168DEC32A82}"/>
              </a:ext>
            </a:extLst>
          </p:cNvPr>
          <p:cNvSpPr/>
          <p:nvPr/>
        </p:nvSpPr>
        <p:spPr>
          <a:xfrm>
            <a:off x="8262542" y="3694278"/>
            <a:ext cx="783804" cy="655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ED390E8C-83D3-411A-B97E-2D11BE1771E5}"/>
              </a:ext>
            </a:extLst>
          </p:cNvPr>
          <p:cNvCxnSpPr>
            <a:cxnSpLocks/>
            <a:stCxn id="57" idx="3"/>
            <a:endCxn id="50" idx="1"/>
          </p:cNvCxnSpPr>
          <p:nvPr/>
        </p:nvCxnSpPr>
        <p:spPr>
          <a:xfrm flipV="1">
            <a:off x="9046346" y="3725399"/>
            <a:ext cx="1121732" cy="29676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D7133743-1C46-4337-919F-CBB88A4A645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393" y="3260282"/>
            <a:ext cx="920489" cy="920489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71BBD71F-BDDD-42A9-A397-F7B857AF37A1}"/>
              </a:ext>
            </a:extLst>
          </p:cNvPr>
          <p:cNvSpPr txBox="1"/>
          <p:nvPr/>
        </p:nvSpPr>
        <p:spPr>
          <a:xfrm>
            <a:off x="10395337" y="4024082"/>
            <a:ext cx="158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Gmail SMTP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E576F930-A713-4F1D-BB3B-009FB281A4A8}"/>
              </a:ext>
            </a:extLst>
          </p:cNvPr>
          <p:cNvSpPr txBox="1"/>
          <p:nvPr/>
        </p:nvSpPr>
        <p:spPr>
          <a:xfrm>
            <a:off x="5436722" y="6119145"/>
            <a:ext cx="158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70C0"/>
                </a:solidFill>
              </a:rPr>
              <a:t>Ejabberd</a:t>
            </a:r>
            <a:endParaRPr lang="es-ES" sz="1400" dirty="0">
              <a:solidFill>
                <a:srgbClr val="0070C0"/>
              </a:solidFill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403BC9A9-41BB-4242-8F26-1E83B2BBC132}"/>
              </a:ext>
            </a:extLst>
          </p:cNvPr>
          <p:cNvSpPr txBox="1"/>
          <p:nvPr/>
        </p:nvSpPr>
        <p:spPr>
          <a:xfrm>
            <a:off x="2107290" y="2542557"/>
            <a:ext cx="158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Converse.js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82B34917-E804-4679-870F-B2C8240D070E}"/>
              </a:ext>
            </a:extLst>
          </p:cNvPr>
          <p:cNvSpPr txBox="1"/>
          <p:nvPr/>
        </p:nvSpPr>
        <p:spPr>
          <a:xfrm>
            <a:off x="9144483" y="3449654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Correos a enviar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36DE5A64-AF0A-4D29-8AB5-FB4C584F4D17}"/>
              </a:ext>
            </a:extLst>
          </p:cNvPr>
          <p:cNvSpPr txBox="1"/>
          <p:nvPr/>
        </p:nvSpPr>
        <p:spPr>
          <a:xfrm>
            <a:off x="1656525" y="1264802"/>
            <a:ext cx="940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Bootstrap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8A44532-9555-4C74-A477-9A06589523EB}"/>
              </a:ext>
            </a:extLst>
          </p:cNvPr>
          <p:cNvSpPr txBox="1"/>
          <p:nvPr/>
        </p:nvSpPr>
        <p:spPr>
          <a:xfrm>
            <a:off x="5410861" y="2480176"/>
            <a:ext cx="97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70C0"/>
                </a:solidFill>
              </a:rPr>
              <a:t>Thymeleaf</a:t>
            </a:r>
            <a:endParaRPr lang="es-ES" sz="1400" dirty="0">
              <a:solidFill>
                <a:srgbClr val="0070C0"/>
              </a:solidFill>
            </a:endParaRPr>
          </a:p>
        </p:txBody>
      </p:sp>
      <p:pic>
        <p:nvPicPr>
          <p:cNvPr id="38" name="Imagen 37" descr="Logotipo&#10;&#10;Descripción generada automáticamente">
            <a:extLst>
              <a:ext uri="{FF2B5EF4-FFF2-40B4-BE49-F238E27FC236}">
                <a16:creationId xmlns:a16="http://schemas.microsoft.com/office/drawing/2014/main" id="{E6B331E9-BCCE-4389-A922-BB4A19FC2D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809" y="3706182"/>
            <a:ext cx="593101" cy="5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1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8C21F-D350-4941-98A5-59C59C63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Origen figuras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C59212-EE18-4965-8F8A-7F54974F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s-ES" sz="1100" dirty="0"/>
              <a:t>HTML5: </a:t>
            </a:r>
            <a:r>
              <a:rPr lang="es-ES" sz="1100" dirty="0">
                <a:hlinkClick r:id="rId2"/>
              </a:rPr>
              <a:t>https://www.flaticon.es/icono-gratis/html-5_919827</a:t>
            </a:r>
            <a:endParaRPr lang="es-ES" sz="1100" dirty="0"/>
          </a:p>
          <a:p>
            <a:r>
              <a:rPr lang="es-ES" sz="1100" dirty="0"/>
              <a:t>CSS: </a:t>
            </a:r>
            <a:r>
              <a:rPr lang="es-ES" sz="1100" dirty="0">
                <a:hlinkClick r:id="rId3"/>
              </a:rPr>
              <a:t>https://www.flaticon.es/icono-gratis/css-3_5968242?term=css&amp;page=1&amp;position=2&amp;page=1&amp;position=2&amp;related_id=5968242&amp;origin=search</a:t>
            </a:r>
            <a:endParaRPr lang="es-ES" sz="1100" dirty="0"/>
          </a:p>
          <a:p>
            <a:r>
              <a:rPr lang="es-ES" sz="1100" dirty="0"/>
              <a:t>JS: </a:t>
            </a:r>
            <a:r>
              <a:rPr lang="es-ES" sz="1100" dirty="0">
                <a:hlinkClick r:id="rId4"/>
              </a:rPr>
              <a:t>https://www.flaticon.es/icono-gratis/js_5968292?term=javascript&amp;page=1&amp;position=3&amp;page=1&amp;position=3&amp;related_id=5968292&amp;origin=search</a:t>
            </a:r>
            <a:endParaRPr lang="es-ES" sz="1100" dirty="0"/>
          </a:p>
          <a:p>
            <a:r>
              <a:rPr lang="es-ES" sz="1100" dirty="0"/>
              <a:t>Angular: </a:t>
            </a:r>
            <a:r>
              <a:rPr lang="es-ES" sz="1100" dirty="0">
                <a:hlinkClick r:id="rId5"/>
              </a:rPr>
              <a:t>https://stock.adobe.com/es/images/id/295038577?as_campaign=Flaticon&amp;as_content=api&amp;as_audience=404&amp;tduid=5d94599efed499d67637e4592bc0b69e&amp;as_channel=affiliate&amp;as_campclass=redirect&amp;as_source=arvato</a:t>
            </a:r>
            <a:endParaRPr lang="es-ES" sz="1100" dirty="0"/>
          </a:p>
          <a:p>
            <a:r>
              <a:rPr lang="es-ES" sz="1100" dirty="0"/>
              <a:t>Bootstrap: </a:t>
            </a:r>
            <a:r>
              <a:rPr lang="es-ES" sz="1100" dirty="0">
                <a:hlinkClick r:id="rId6"/>
              </a:rPr>
              <a:t>https://www.flaticon.com/free-icon/bootstrap_5968672</a:t>
            </a:r>
            <a:endParaRPr lang="es-ES" sz="1100" dirty="0"/>
          </a:p>
          <a:p>
            <a:r>
              <a:rPr lang="es-ES" sz="1100" dirty="0"/>
              <a:t>Converse.js: </a:t>
            </a:r>
            <a:r>
              <a:rPr lang="es-ES" sz="1100" dirty="0">
                <a:hlinkClick r:id="rId7"/>
              </a:rPr>
              <a:t>https://open-store.io/app/conversejs.povoq</a:t>
            </a:r>
            <a:r>
              <a:rPr lang="es-ES" sz="1100" dirty="0"/>
              <a:t> </a:t>
            </a:r>
          </a:p>
          <a:p>
            <a:r>
              <a:rPr lang="es-ES" sz="1100" dirty="0" err="1"/>
              <a:t>Ejabberd</a:t>
            </a:r>
            <a:r>
              <a:rPr lang="es-ES" sz="1100" dirty="0"/>
              <a:t>: </a:t>
            </a:r>
            <a:r>
              <a:rPr lang="es-ES" sz="1100" dirty="0">
                <a:hlinkClick r:id="rId8"/>
              </a:rPr>
              <a:t>https://ugeek.github.io/blog/post/2019-02-10-servidor-ejabberd-xmpp-en-tu-raspberry-mediante-docker-y-dockerfile.html</a:t>
            </a:r>
            <a:endParaRPr lang="es-ES" sz="1100" dirty="0"/>
          </a:p>
          <a:p>
            <a:r>
              <a:rPr lang="es-ES" sz="1100" dirty="0"/>
              <a:t>Spring </a:t>
            </a:r>
            <a:r>
              <a:rPr lang="es-ES" sz="1100" dirty="0" err="1"/>
              <a:t>security</a:t>
            </a:r>
            <a:r>
              <a:rPr lang="es-ES" sz="1100" dirty="0"/>
              <a:t>: </a:t>
            </a:r>
            <a:r>
              <a:rPr lang="es-ES" sz="1100" dirty="0">
                <a:hlinkClick r:id="rId9"/>
              </a:rPr>
              <a:t>https://dev.to/ravimengar/spring-boot-security-with-oauth-2-0-2emm</a:t>
            </a:r>
            <a:endParaRPr lang="es-ES" sz="1100" dirty="0"/>
          </a:p>
          <a:p>
            <a:r>
              <a:rPr lang="es-ES" sz="1100" dirty="0"/>
              <a:t>Spring </a:t>
            </a:r>
            <a:r>
              <a:rPr lang="es-ES" sz="1100" dirty="0" err="1"/>
              <a:t>boot</a:t>
            </a:r>
            <a:r>
              <a:rPr lang="es-ES" sz="1100" dirty="0"/>
              <a:t>: </a:t>
            </a:r>
            <a:r>
              <a:rPr lang="es-ES" sz="1100" dirty="0">
                <a:hlinkClick r:id="rId10"/>
              </a:rPr>
              <a:t>https://cleventy.com/tutorial-spring-boot/</a:t>
            </a:r>
            <a:endParaRPr lang="es-ES" sz="1100" dirty="0"/>
          </a:p>
          <a:p>
            <a:r>
              <a:rPr lang="es-ES" sz="1100" dirty="0"/>
              <a:t>Spring MVC: </a:t>
            </a:r>
            <a:r>
              <a:rPr lang="es-ES" sz="1100" dirty="0">
                <a:hlinkClick r:id="rId11"/>
              </a:rPr>
              <a:t>http://www.formadoresit.es/formacion-en-empresas/formacion/cursos-java-madrid/cursos-spring/</a:t>
            </a:r>
            <a:endParaRPr lang="es-ES" sz="1100" dirty="0"/>
          </a:p>
          <a:p>
            <a:r>
              <a:rPr lang="es-ES" sz="1100" dirty="0" err="1"/>
              <a:t>Thymeleaf</a:t>
            </a:r>
            <a:r>
              <a:rPr lang="es-ES" sz="1100" dirty="0"/>
              <a:t>: </a:t>
            </a:r>
            <a:r>
              <a:rPr lang="es-ES" sz="1100" dirty="0">
                <a:hlinkClick r:id="rId12"/>
              </a:rPr>
              <a:t>https://www.thymeleaf.org/doc/tutorials/3.0/usingthymeleaf.html</a:t>
            </a:r>
            <a:endParaRPr lang="es-ES" sz="1100" dirty="0"/>
          </a:p>
          <a:p>
            <a:r>
              <a:rPr lang="es-ES" sz="1100" dirty="0" err="1"/>
              <a:t>Hibernate</a:t>
            </a:r>
            <a:r>
              <a:rPr lang="es-ES" sz="1100" dirty="0"/>
              <a:t>: </a:t>
            </a:r>
            <a:r>
              <a:rPr lang="es-ES" sz="1100" dirty="0">
                <a:hlinkClick r:id="rId13"/>
              </a:rPr>
              <a:t>https://icon-icons.com/es/icono/hibernate-logotipo/169034</a:t>
            </a:r>
            <a:endParaRPr lang="es-ES" sz="1100" dirty="0"/>
          </a:p>
          <a:p>
            <a:r>
              <a:rPr lang="es-ES" sz="1100" dirty="0"/>
              <a:t>Tomcat: </a:t>
            </a:r>
            <a:r>
              <a:rPr lang="es-ES" sz="1100" dirty="0">
                <a:hlinkClick r:id="rId14"/>
              </a:rPr>
              <a:t>https://icon-icons.com/es/icono/tomcat-original-la-marca-logotipo/146324</a:t>
            </a:r>
            <a:endParaRPr lang="es-ES" sz="1100" dirty="0"/>
          </a:p>
          <a:p>
            <a:r>
              <a:rPr lang="es-ES" sz="1100" dirty="0" err="1"/>
              <a:t>Postgresql</a:t>
            </a:r>
            <a:r>
              <a:rPr lang="es-ES" sz="1100" dirty="0"/>
              <a:t>: </a:t>
            </a:r>
            <a:r>
              <a:rPr lang="es-ES" sz="1100" dirty="0">
                <a:hlinkClick r:id="rId15"/>
              </a:rPr>
              <a:t>https://icon-icons.com/es/icono/postgresql-llano-la-marca-logotipo/146390</a:t>
            </a:r>
            <a:endParaRPr lang="es-ES" sz="1100" dirty="0"/>
          </a:p>
          <a:p>
            <a:r>
              <a:rPr lang="es-ES" sz="1100" dirty="0" err="1"/>
              <a:t>JavaMail</a:t>
            </a:r>
            <a:r>
              <a:rPr lang="es-ES" sz="1100" dirty="0"/>
              <a:t>: </a:t>
            </a:r>
            <a:r>
              <a:rPr lang="es-ES" sz="1100" dirty="0">
                <a:hlinkClick r:id="rId16"/>
              </a:rPr>
              <a:t>http://coderzen.blogspot.com/2015/01/javamail-wont-work-authenticationfailed.html</a:t>
            </a:r>
            <a:endParaRPr lang="es-ES" sz="1100" dirty="0"/>
          </a:p>
          <a:p>
            <a:r>
              <a:rPr lang="es-ES" sz="1100" dirty="0"/>
              <a:t>Gmail: </a:t>
            </a:r>
            <a:r>
              <a:rPr lang="es-ES" sz="1100" dirty="0">
                <a:hlinkClick r:id="rId17"/>
              </a:rPr>
              <a:t>https://www.flaticon.es/icono-gratis/gmail_732200?term=gmail&amp;page=1&amp;position=1&amp;page=1&amp;position=1&amp;related_id=732200&amp;origin=search</a:t>
            </a:r>
            <a:endParaRPr lang="es-ES" sz="1100" dirty="0"/>
          </a:p>
          <a:p>
            <a:r>
              <a:rPr lang="es-ES" sz="1100" dirty="0"/>
              <a:t>Java: https://www.flaticon.es/icono-gratis/java_226777?term=java&amp;page=1&amp;position=1&amp;page=1&amp;position=1&amp;related_id=226777&amp;origin=search</a:t>
            </a:r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27422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2678725" y="291566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4F86132-126A-4480-95F6-FA849270D971}"/>
              </a:ext>
            </a:extLst>
          </p:cNvPr>
          <p:cNvSpPr/>
          <p:nvPr/>
        </p:nvSpPr>
        <p:spPr>
          <a:xfrm>
            <a:off x="7433119" y="259482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Responsables instituciones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723A70-21E8-4B8C-8D41-0E8B049ABDE4}"/>
              </a:ext>
            </a:extLst>
          </p:cNvPr>
          <p:cNvSpPr/>
          <p:nvPr/>
        </p:nvSpPr>
        <p:spPr>
          <a:xfrm>
            <a:off x="3906175" y="2334827"/>
            <a:ext cx="3027285" cy="17666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0. Sistema de Gestión de la Mentorización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769087" y="527144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7517780" y="5272318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stCxn id="7" idx="5"/>
            <a:endCxn id="10" idx="5"/>
          </p:cNvCxnSpPr>
          <p:nvPr/>
        </p:nvCxnSpPr>
        <p:spPr>
          <a:xfrm>
            <a:off x="6490124" y="3842762"/>
            <a:ext cx="1937294" cy="1657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7" idx="3"/>
            <a:endCxn id="9" idx="5"/>
          </p:cNvCxnSpPr>
          <p:nvPr/>
        </p:nvCxnSpPr>
        <p:spPr>
          <a:xfrm flipH="1">
            <a:off x="2678725" y="3842762"/>
            <a:ext cx="1670786" cy="1656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3175875" y="1134945"/>
            <a:ext cx="1173636" cy="1458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9C84E7B-7ED2-488A-BBA4-1E04E2797159}"/>
              </a:ext>
            </a:extLst>
          </p:cNvPr>
          <p:cNvCxnSpPr>
            <a:cxnSpLocks/>
            <a:stCxn id="6" idx="2"/>
            <a:endCxn id="7" idx="7"/>
          </p:cNvCxnSpPr>
          <p:nvPr/>
        </p:nvCxnSpPr>
        <p:spPr>
          <a:xfrm flipH="1">
            <a:off x="6490124" y="1102861"/>
            <a:ext cx="1440145" cy="1490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D6C2673-940E-4FE7-AAFC-4708B11FD480}"/>
              </a:ext>
            </a:extLst>
          </p:cNvPr>
          <p:cNvSpPr txBox="1"/>
          <p:nvPr/>
        </p:nvSpPr>
        <p:spPr>
          <a:xfrm rot="3081203">
            <a:off x="3068006" y="1723316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Interacción con usuarios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956C330-2BEF-45F6-9EC0-1DBEF0D88190}"/>
              </a:ext>
            </a:extLst>
          </p:cNvPr>
          <p:cNvSpPr txBox="1"/>
          <p:nvPr/>
        </p:nvSpPr>
        <p:spPr>
          <a:xfrm rot="18807541">
            <a:off x="6220868" y="1672407"/>
            <a:ext cx="18107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Interacción con instituciones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C877ECE-8B5B-4762-BF69-FC4F4898C10A}"/>
              </a:ext>
            </a:extLst>
          </p:cNvPr>
          <p:cNvSpPr txBox="1"/>
          <p:nvPr/>
        </p:nvSpPr>
        <p:spPr>
          <a:xfrm rot="18876220">
            <a:off x="2787909" y="4344455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Datos de usuarios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C55EDBB-CD5C-4F18-B6A4-923BE2D2E10D}"/>
              </a:ext>
            </a:extLst>
          </p:cNvPr>
          <p:cNvSpPr txBox="1"/>
          <p:nvPr/>
        </p:nvSpPr>
        <p:spPr>
          <a:xfrm rot="2437552">
            <a:off x="6902292" y="4575080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Mensajes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3EDCE97-D81F-4DEC-B83F-6D8BF59960A0}"/>
              </a:ext>
            </a:extLst>
          </p:cNvPr>
          <p:cNvSpPr/>
          <p:nvPr/>
        </p:nvSpPr>
        <p:spPr>
          <a:xfrm>
            <a:off x="8979313" y="2796465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Gmail SMTP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AB342A0-C2BC-4142-A799-4A993B6ED382}"/>
              </a:ext>
            </a:extLst>
          </p:cNvPr>
          <p:cNvCxnSpPr>
            <a:cxnSpLocks/>
            <a:stCxn id="7" idx="6"/>
            <a:endCxn id="16" idx="1"/>
          </p:cNvCxnSpPr>
          <p:nvPr/>
        </p:nvCxnSpPr>
        <p:spPr>
          <a:xfrm>
            <a:off x="6933460" y="3218155"/>
            <a:ext cx="204585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4B4DE42-78B8-4189-8DAB-BA9C889B4D50}"/>
              </a:ext>
            </a:extLst>
          </p:cNvPr>
          <p:cNvSpPr txBox="1"/>
          <p:nvPr/>
        </p:nvSpPr>
        <p:spPr>
          <a:xfrm>
            <a:off x="7379812" y="2897792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Mensajes</a:t>
            </a:r>
          </a:p>
        </p:txBody>
      </p:sp>
    </p:spTree>
    <p:extLst>
      <p:ext uri="{BB962C8B-B14F-4D97-AF65-F5344CB8AC3E}">
        <p14:creationId xmlns:p14="http://schemas.microsoft.com/office/powerpoint/2010/main" val="89901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787815" y="687304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4F86132-126A-4480-95F6-FA849270D971}"/>
              </a:ext>
            </a:extLst>
          </p:cNvPr>
          <p:cNvSpPr/>
          <p:nvPr/>
        </p:nvSpPr>
        <p:spPr>
          <a:xfrm>
            <a:off x="555044" y="4926536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Responsables instituciones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0150398" y="2270352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10183370" y="301889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cxnSpLocks/>
            <a:stCxn id="20" idx="3"/>
            <a:endCxn id="10" idx="5"/>
          </p:cNvCxnSpPr>
          <p:nvPr/>
        </p:nvCxnSpPr>
        <p:spPr>
          <a:xfrm flipV="1">
            <a:off x="7208796" y="3246423"/>
            <a:ext cx="3884212" cy="6433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18" idx="3"/>
            <a:endCxn id="9" idx="5"/>
          </p:cNvCxnSpPr>
          <p:nvPr/>
        </p:nvCxnSpPr>
        <p:spPr>
          <a:xfrm>
            <a:off x="9999201" y="2038835"/>
            <a:ext cx="1060835" cy="459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2"/>
            <a:endCxn id="22" idx="1"/>
          </p:cNvCxnSpPr>
          <p:nvPr/>
        </p:nvCxnSpPr>
        <p:spPr>
          <a:xfrm>
            <a:off x="1284965" y="1530683"/>
            <a:ext cx="1208956" cy="572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9C84E7B-7ED2-488A-BBA4-1E04E2797159}"/>
              </a:ext>
            </a:extLst>
          </p:cNvPr>
          <p:cNvCxnSpPr>
            <a:cxnSpLocks/>
            <a:stCxn id="6" idx="0"/>
            <a:endCxn id="41" idx="1"/>
          </p:cNvCxnSpPr>
          <p:nvPr/>
        </p:nvCxnSpPr>
        <p:spPr>
          <a:xfrm flipV="1">
            <a:off x="1052194" y="4304126"/>
            <a:ext cx="1391718" cy="622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grama de flujo: almacenamiento interno 10">
            <a:extLst>
              <a:ext uri="{FF2B5EF4-FFF2-40B4-BE49-F238E27FC236}">
                <a16:creationId xmlns:a16="http://schemas.microsoft.com/office/drawing/2014/main" id="{43A8E824-BC4E-495A-B10C-BD06903DCE27}"/>
              </a:ext>
            </a:extLst>
          </p:cNvPr>
          <p:cNvSpPr/>
          <p:nvPr/>
        </p:nvSpPr>
        <p:spPr>
          <a:xfrm>
            <a:off x="5637170" y="155923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1.Gestión de usuarios</a:t>
            </a:r>
          </a:p>
        </p:txBody>
      </p:sp>
      <p:sp>
        <p:nvSpPr>
          <p:cNvPr id="18" name="Diagrama de flujo: almacenamiento interno 17">
            <a:extLst>
              <a:ext uri="{FF2B5EF4-FFF2-40B4-BE49-F238E27FC236}">
                <a16:creationId xmlns:a16="http://schemas.microsoft.com/office/drawing/2014/main" id="{66909D24-C713-47CA-BA2B-6A0D7D3E68C0}"/>
              </a:ext>
            </a:extLst>
          </p:cNvPr>
          <p:cNvSpPr/>
          <p:nvPr/>
        </p:nvSpPr>
        <p:spPr>
          <a:xfrm>
            <a:off x="8427576" y="145004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2.Gestión de datos</a:t>
            </a:r>
          </a:p>
        </p:txBody>
      </p:sp>
      <p:sp>
        <p:nvSpPr>
          <p:cNvPr id="20" name="Diagrama de flujo: almacenamiento interno 19">
            <a:extLst>
              <a:ext uri="{FF2B5EF4-FFF2-40B4-BE49-F238E27FC236}">
                <a16:creationId xmlns:a16="http://schemas.microsoft.com/office/drawing/2014/main" id="{BF673DF3-8179-4251-8C34-A0D18F901D88}"/>
              </a:ext>
            </a:extLst>
          </p:cNvPr>
          <p:cNvSpPr/>
          <p:nvPr/>
        </p:nvSpPr>
        <p:spPr>
          <a:xfrm>
            <a:off x="5637171" y="330097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4.Gestión de los chats</a:t>
            </a:r>
          </a:p>
        </p:txBody>
      </p:sp>
      <p:sp>
        <p:nvSpPr>
          <p:cNvPr id="22" name="Diagrama de flujo: almacenamiento interno 21">
            <a:extLst>
              <a:ext uri="{FF2B5EF4-FFF2-40B4-BE49-F238E27FC236}">
                <a16:creationId xmlns:a16="http://schemas.microsoft.com/office/drawing/2014/main" id="{0B444698-338A-4D5E-B783-3EB28FD99A57}"/>
              </a:ext>
            </a:extLst>
          </p:cNvPr>
          <p:cNvSpPr/>
          <p:nvPr/>
        </p:nvSpPr>
        <p:spPr>
          <a:xfrm>
            <a:off x="2493921" y="151455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&lt;&lt;Interfaz&gt;&gt;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0729A01-D722-4C4D-AE00-B0BAD0B2AE59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7208795" y="2038835"/>
            <a:ext cx="1218781" cy="109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9D59880-BD72-40A2-BCB9-7D9058E56F6F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4065546" y="2103346"/>
            <a:ext cx="1571625" cy="1786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1A5D5A2-13A9-4836-AB0B-2A24740776A7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6422983" y="2736819"/>
            <a:ext cx="1" cy="5641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iagrama de flujo: almacenamiento interno 40">
            <a:extLst>
              <a:ext uri="{FF2B5EF4-FFF2-40B4-BE49-F238E27FC236}">
                <a16:creationId xmlns:a16="http://schemas.microsoft.com/office/drawing/2014/main" id="{62ED1619-75F2-409D-859A-138E32166C02}"/>
              </a:ext>
            </a:extLst>
          </p:cNvPr>
          <p:cNvSpPr/>
          <p:nvPr/>
        </p:nvSpPr>
        <p:spPr>
          <a:xfrm>
            <a:off x="2443912" y="371533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&lt;&lt;Interfaz&gt;&gt;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Instituciones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B2A8CB1-5276-4A7D-862E-0612D61F10B4}"/>
              </a:ext>
            </a:extLst>
          </p:cNvPr>
          <p:cNvSpPr/>
          <p:nvPr/>
        </p:nvSpPr>
        <p:spPr>
          <a:xfrm>
            <a:off x="2264638" y="111462"/>
            <a:ext cx="7779136" cy="655075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8" name="Diagrama de flujo: almacenamiento interno 47">
            <a:extLst>
              <a:ext uri="{FF2B5EF4-FFF2-40B4-BE49-F238E27FC236}">
                <a16:creationId xmlns:a16="http://schemas.microsoft.com/office/drawing/2014/main" id="{93DF2846-D755-4818-BB39-CB34065EB3E8}"/>
              </a:ext>
            </a:extLst>
          </p:cNvPr>
          <p:cNvSpPr/>
          <p:nvPr/>
        </p:nvSpPr>
        <p:spPr>
          <a:xfrm>
            <a:off x="5637170" y="19578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5.Gestión de ficheros</a:t>
            </a:r>
          </a:p>
        </p:txBody>
      </p:sp>
      <p:sp>
        <p:nvSpPr>
          <p:cNvPr id="56" name="Diagrama de flujo: almacenamiento interno 55">
            <a:extLst>
              <a:ext uri="{FF2B5EF4-FFF2-40B4-BE49-F238E27FC236}">
                <a16:creationId xmlns:a16="http://schemas.microsoft.com/office/drawing/2014/main" id="{20A20FCC-A3C5-4ED3-9679-B76ABE3CF2E9}"/>
              </a:ext>
            </a:extLst>
          </p:cNvPr>
          <p:cNvSpPr/>
          <p:nvPr/>
        </p:nvSpPr>
        <p:spPr>
          <a:xfrm>
            <a:off x="5637171" y="4824446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6.Gestión de informes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331CF4CB-84D3-4534-B184-AE91F6429EE3}"/>
              </a:ext>
            </a:extLst>
          </p:cNvPr>
          <p:cNvCxnSpPr>
            <a:cxnSpLocks/>
            <a:stCxn id="56" idx="3"/>
            <a:endCxn id="18" idx="2"/>
          </p:cNvCxnSpPr>
          <p:nvPr/>
        </p:nvCxnSpPr>
        <p:spPr>
          <a:xfrm flipV="1">
            <a:off x="7208796" y="2627629"/>
            <a:ext cx="2004593" cy="27856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DEABE2FB-E2BC-4829-A907-09A4170EA9EE}"/>
              </a:ext>
            </a:extLst>
          </p:cNvPr>
          <p:cNvCxnSpPr>
            <a:cxnSpLocks/>
            <a:stCxn id="11" idx="1"/>
            <a:endCxn id="22" idx="3"/>
          </p:cNvCxnSpPr>
          <p:nvPr/>
        </p:nvCxnSpPr>
        <p:spPr>
          <a:xfrm flipH="1" flipV="1">
            <a:off x="4065546" y="2103346"/>
            <a:ext cx="1571624" cy="44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4F1C7012-DC20-4710-92F1-7A3B5D3ADC57}"/>
              </a:ext>
            </a:extLst>
          </p:cNvPr>
          <p:cNvCxnSpPr>
            <a:cxnSpLocks/>
            <a:stCxn id="41" idx="3"/>
            <a:endCxn id="56" idx="1"/>
          </p:cNvCxnSpPr>
          <p:nvPr/>
        </p:nvCxnSpPr>
        <p:spPr>
          <a:xfrm>
            <a:off x="4015537" y="4304126"/>
            <a:ext cx="1621634" cy="110911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85A275B3-9D06-4D73-86B8-F6A8A18824B9}"/>
              </a:ext>
            </a:extLst>
          </p:cNvPr>
          <p:cNvCxnSpPr>
            <a:cxnSpLocks/>
            <a:stCxn id="48" idx="1"/>
            <a:endCxn id="22" idx="3"/>
          </p:cNvCxnSpPr>
          <p:nvPr/>
        </p:nvCxnSpPr>
        <p:spPr>
          <a:xfrm flipH="1">
            <a:off x="4065546" y="784576"/>
            <a:ext cx="1571624" cy="1318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ángulo: esquina doblada 86">
            <a:extLst>
              <a:ext uri="{FF2B5EF4-FFF2-40B4-BE49-F238E27FC236}">
                <a16:creationId xmlns:a16="http://schemas.microsoft.com/office/drawing/2014/main" id="{088D0337-6AF1-40EA-8AC4-C314CE87F1B9}"/>
              </a:ext>
            </a:extLst>
          </p:cNvPr>
          <p:cNvSpPr/>
          <p:nvPr/>
        </p:nvSpPr>
        <p:spPr>
          <a:xfrm rot="10800000">
            <a:off x="10769523" y="348846"/>
            <a:ext cx="581025" cy="676916"/>
          </a:xfrm>
          <a:prstGeom prst="foldedCorner">
            <a:avLst>
              <a:gd name="adj" fmla="val 24864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DD2F3BD5-9FC0-413A-88A6-95514252EDC1}"/>
              </a:ext>
            </a:extLst>
          </p:cNvPr>
          <p:cNvCxnSpPr>
            <a:cxnSpLocks/>
            <a:stCxn id="87" idx="3"/>
            <a:endCxn id="48" idx="3"/>
          </p:cNvCxnSpPr>
          <p:nvPr/>
        </p:nvCxnSpPr>
        <p:spPr>
          <a:xfrm flipH="1">
            <a:off x="7208795" y="687304"/>
            <a:ext cx="3560728" cy="97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A5E70198-9926-4736-A5F8-F1FA0924E7FF}"/>
              </a:ext>
            </a:extLst>
          </p:cNvPr>
          <p:cNvSpPr txBox="1"/>
          <p:nvPr/>
        </p:nvSpPr>
        <p:spPr>
          <a:xfrm>
            <a:off x="10286999" y="999100"/>
            <a:ext cx="176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 de los usuarios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F44B337A-2757-4C09-B0DB-945BFB73FC52}"/>
              </a:ext>
            </a:extLst>
          </p:cNvPr>
          <p:cNvSpPr txBox="1"/>
          <p:nvPr/>
        </p:nvSpPr>
        <p:spPr>
          <a:xfrm>
            <a:off x="8788313" y="440671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3920C25D-70C2-4579-AE72-9C8548AA62CE}"/>
              </a:ext>
            </a:extLst>
          </p:cNvPr>
          <p:cNvSpPr txBox="1"/>
          <p:nvPr/>
        </p:nvSpPr>
        <p:spPr>
          <a:xfrm rot="21330761">
            <a:off x="7217640" y="210273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67B62028-F736-4EBD-8BBB-7FBDAFABEB8A}"/>
              </a:ext>
            </a:extLst>
          </p:cNvPr>
          <p:cNvSpPr txBox="1"/>
          <p:nvPr/>
        </p:nvSpPr>
        <p:spPr>
          <a:xfrm rot="1509951">
            <a:off x="10046235" y="1931361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BCE856EE-AE28-40D1-9B1C-3108DA0EE308}"/>
              </a:ext>
            </a:extLst>
          </p:cNvPr>
          <p:cNvSpPr txBox="1"/>
          <p:nvPr/>
        </p:nvSpPr>
        <p:spPr>
          <a:xfrm rot="18419315">
            <a:off x="8008112" y="2953858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E32BC9C0-E2C8-4921-A963-908DDBBF8FF1}"/>
              </a:ext>
            </a:extLst>
          </p:cNvPr>
          <p:cNvCxnSpPr>
            <a:cxnSpLocks/>
            <a:stCxn id="56" idx="3"/>
            <a:endCxn id="10" idx="4"/>
          </p:cNvCxnSpPr>
          <p:nvPr/>
        </p:nvCxnSpPr>
        <p:spPr>
          <a:xfrm flipV="1">
            <a:off x="7208796" y="3758752"/>
            <a:ext cx="3215719" cy="16544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45F8EE46-3663-4583-AAE7-EC23986629BF}"/>
              </a:ext>
            </a:extLst>
          </p:cNvPr>
          <p:cNvSpPr txBox="1"/>
          <p:nvPr/>
        </p:nvSpPr>
        <p:spPr>
          <a:xfrm>
            <a:off x="9757437" y="343710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94E3AEA8-178A-45CF-B5ED-EECFB04AEB67}"/>
              </a:ext>
            </a:extLst>
          </p:cNvPr>
          <p:cNvCxnSpPr>
            <a:cxnSpLocks/>
            <a:stCxn id="22" idx="2"/>
            <a:endCxn id="56" idx="1"/>
          </p:cNvCxnSpPr>
          <p:nvPr/>
        </p:nvCxnSpPr>
        <p:spPr>
          <a:xfrm>
            <a:off x="3279734" y="2692140"/>
            <a:ext cx="2357437" cy="272110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BAFF9713-B576-4845-ACF4-DF4BD47C2E88}"/>
              </a:ext>
            </a:extLst>
          </p:cNvPr>
          <p:cNvSpPr txBox="1"/>
          <p:nvPr/>
        </p:nvSpPr>
        <p:spPr>
          <a:xfrm rot="2932218">
            <a:off x="4340450" y="4325383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Estadísticas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72AC2CED-3FAA-400F-8E9A-59BE0F13D4D3}"/>
              </a:ext>
            </a:extLst>
          </p:cNvPr>
          <p:cNvSpPr txBox="1"/>
          <p:nvPr/>
        </p:nvSpPr>
        <p:spPr>
          <a:xfrm rot="2114478">
            <a:off x="4202146" y="486954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Informes</a:t>
            </a:r>
          </a:p>
        </p:txBody>
      </p: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58582151-A5EE-4493-BFE1-A8CE30A82F20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 flipV="1">
            <a:off x="4015537" y="2148025"/>
            <a:ext cx="1621633" cy="2156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79FE9342-BC1B-4607-88A8-10477C82DE1F}"/>
              </a:ext>
            </a:extLst>
          </p:cNvPr>
          <p:cNvSpPr txBox="1"/>
          <p:nvPr/>
        </p:nvSpPr>
        <p:spPr>
          <a:xfrm>
            <a:off x="6387590" y="290630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Autentificación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D4CE8771-4F08-4FC8-8BC4-E67A33A795E8}"/>
              </a:ext>
            </a:extLst>
          </p:cNvPr>
          <p:cNvSpPr txBox="1"/>
          <p:nvPr/>
        </p:nvSpPr>
        <p:spPr>
          <a:xfrm rot="19283996">
            <a:off x="4402513" y="1141130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2EE21E99-B419-4DFB-AD66-D77F2F0BA910}"/>
              </a:ext>
            </a:extLst>
          </p:cNvPr>
          <p:cNvSpPr txBox="1"/>
          <p:nvPr/>
        </p:nvSpPr>
        <p:spPr>
          <a:xfrm>
            <a:off x="4302867" y="182634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33196978-B3CF-4BC0-8684-EB3D35563799}"/>
              </a:ext>
            </a:extLst>
          </p:cNvPr>
          <p:cNvSpPr txBox="1"/>
          <p:nvPr/>
        </p:nvSpPr>
        <p:spPr>
          <a:xfrm rot="2928525">
            <a:off x="4105940" y="2589279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C3FBB95F-5F2B-46D8-B5FF-53865C33AC37}"/>
              </a:ext>
            </a:extLst>
          </p:cNvPr>
          <p:cNvSpPr txBox="1"/>
          <p:nvPr/>
        </p:nvSpPr>
        <p:spPr>
          <a:xfrm rot="18516405">
            <a:off x="4020040" y="3196985"/>
            <a:ext cx="129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  <a:p>
            <a:r>
              <a:rPr lang="es-ES" sz="1200" dirty="0"/>
              <a:t>(instituciones)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7BBCEFB-0BAF-4703-8C16-20547820C7C9}"/>
              </a:ext>
            </a:extLst>
          </p:cNvPr>
          <p:cNvSpPr/>
          <p:nvPr/>
        </p:nvSpPr>
        <p:spPr>
          <a:xfrm>
            <a:off x="11102797" y="5348225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Correo Gmail de la aplicación</a:t>
            </a:r>
          </a:p>
        </p:txBody>
      </p:sp>
      <p:sp>
        <p:nvSpPr>
          <p:cNvPr id="51" name="Diagrama de flujo: almacenamiento interno 50">
            <a:extLst>
              <a:ext uri="{FF2B5EF4-FFF2-40B4-BE49-F238E27FC236}">
                <a16:creationId xmlns:a16="http://schemas.microsoft.com/office/drawing/2014/main" id="{2E51D576-9686-459E-BB91-A09E883C3807}"/>
              </a:ext>
            </a:extLst>
          </p:cNvPr>
          <p:cNvSpPr/>
          <p:nvPr/>
        </p:nvSpPr>
        <p:spPr>
          <a:xfrm>
            <a:off x="8355737" y="518112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 Subsistema 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3.Gestión de la mensajería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69BE920-5B4D-40DF-A8C1-CF74579BCD2F}"/>
              </a:ext>
            </a:extLst>
          </p:cNvPr>
          <p:cNvCxnSpPr>
            <a:cxnSpLocks/>
            <a:stCxn id="51" idx="0"/>
            <a:endCxn id="20" idx="3"/>
          </p:cNvCxnSpPr>
          <p:nvPr/>
        </p:nvCxnSpPr>
        <p:spPr>
          <a:xfrm flipH="1" flipV="1">
            <a:off x="7208796" y="3889765"/>
            <a:ext cx="1932754" cy="129135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0E9CF3C1-A811-4CE6-AEA1-BAC6CF3C7E3D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7203608" y="5769915"/>
            <a:ext cx="115212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7B98CBB9-0DF5-49C7-B2E0-E294F0344585}"/>
              </a:ext>
            </a:extLst>
          </p:cNvPr>
          <p:cNvCxnSpPr>
            <a:cxnSpLocks/>
            <a:stCxn id="51" idx="0"/>
            <a:endCxn id="11" idx="3"/>
          </p:cNvCxnSpPr>
          <p:nvPr/>
        </p:nvCxnSpPr>
        <p:spPr>
          <a:xfrm flipH="1" flipV="1">
            <a:off x="7208795" y="2148025"/>
            <a:ext cx="1932755" cy="303309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9AC8758-01DD-4520-BCBE-0EF37F451B8D}"/>
              </a:ext>
            </a:extLst>
          </p:cNvPr>
          <p:cNvSpPr txBox="1"/>
          <p:nvPr/>
        </p:nvSpPr>
        <p:spPr>
          <a:xfrm>
            <a:off x="8849325" y="4555128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28DADB5E-5513-4D39-BB35-8E8E2B44A87A}"/>
              </a:ext>
            </a:extLst>
          </p:cNvPr>
          <p:cNvSpPr txBox="1"/>
          <p:nvPr/>
        </p:nvSpPr>
        <p:spPr>
          <a:xfrm>
            <a:off x="7274879" y="5425110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EA210FD6-16FC-490B-9809-54EFCDCD6658}"/>
              </a:ext>
            </a:extLst>
          </p:cNvPr>
          <p:cNvCxnSpPr>
            <a:cxnSpLocks/>
            <a:stCxn id="46" idx="1"/>
            <a:endCxn id="51" idx="3"/>
          </p:cNvCxnSpPr>
          <p:nvPr/>
        </p:nvCxnSpPr>
        <p:spPr>
          <a:xfrm flipH="1">
            <a:off x="9927362" y="5769915"/>
            <a:ext cx="117543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B8C6A60-E16B-41FC-9553-6BC417491EAB}"/>
              </a:ext>
            </a:extLst>
          </p:cNvPr>
          <p:cNvSpPr txBox="1"/>
          <p:nvPr/>
        </p:nvSpPr>
        <p:spPr>
          <a:xfrm>
            <a:off x="9957794" y="5480389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</p:spTree>
    <p:extLst>
      <p:ext uri="{BB962C8B-B14F-4D97-AF65-F5344CB8AC3E}">
        <p14:creationId xmlns:p14="http://schemas.microsoft.com/office/powerpoint/2010/main" val="144577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ACB792A-9F93-4898-BD8A-EFA3E1B365FE}"/>
              </a:ext>
            </a:extLst>
          </p:cNvPr>
          <p:cNvCxnSpPr/>
          <p:nvPr/>
        </p:nvCxnSpPr>
        <p:spPr>
          <a:xfrm flipV="1">
            <a:off x="630316" y="3142695"/>
            <a:ext cx="372862" cy="195308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grama de flujo: terminador 7">
            <a:extLst>
              <a:ext uri="{FF2B5EF4-FFF2-40B4-BE49-F238E27FC236}">
                <a16:creationId xmlns:a16="http://schemas.microsoft.com/office/drawing/2014/main" id="{B7319775-2292-4047-BAD4-17D53EE583EB}"/>
              </a:ext>
            </a:extLst>
          </p:cNvPr>
          <p:cNvSpPr/>
          <p:nvPr/>
        </p:nvSpPr>
        <p:spPr>
          <a:xfrm rot="17656331">
            <a:off x="1872064" y="2640511"/>
            <a:ext cx="3240000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Diagrama de flujo: terminador 10">
            <a:extLst>
              <a:ext uri="{FF2B5EF4-FFF2-40B4-BE49-F238E27FC236}">
                <a16:creationId xmlns:a16="http://schemas.microsoft.com/office/drawing/2014/main" id="{F6F8413A-04FE-4A77-B02F-E57A9103A404}"/>
              </a:ext>
            </a:extLst>
          </p:cNvPr>
          <p:cNvSpPr/>
          <p:nvPr/>
        </p:nvSpPr>
        <p:spPr>
          <a:xfrm rot="3943669" flipV="1">
            <a:off x="4476000" y="2640510"/>
            <a:ext cx="3240000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40B20B8C-5A84-4EC2-A639-7E57C49238DE}"/>
              </a:ext>
            </a:extLst>
          </p:cNvPr>
          <p:cNvSpPr/>
          <p:nvPr/>
        </p:nvSpPr>
        <p:spPr>
          <a:xfrm rot="3307078" flipV="1">
            <a:off x="3712435" y="1797311"/>
            <a:ext cx="1571638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Diagrama de flujo: terminador 12">
            <a:extLst>
              <a:ext uri="{FF2B5EF4-FFF2-40B4-BE49-F238E27FC236}">
                <a16:creationId xmlns:a16="http://schemas.microsoft.com/office/drawing/2014/main" id="{B885B247-2387-4D89-ACB6-245038026DED}"/>
              </a:ext>
            </a:extLst>
          </p:cNvPr>
          <p:cNvSpPr/>
          <p:nvPr/>
        </p:nvSpPr>
        <p:spPr>
          <a:xfrm rot="18292922" flipH="1" flipV="1">
            <a:off x="4353793" y="1797311"/>
            <a:ext cx="1571638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61D92F8-6DB0-4584-AA67-CBC06F98844D}"/>
              </a:ext>
            </a:extLst>
          </p:cNvPr>
          <p:cNvSpPr txBox="1"/>
          <p:nvPr/>
        </p:nvSpPr>
        <p:spPr>
          <a:xfrm>
            <a:off x="10048435" y="4248809"/>
            <a:ext cx="1349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>
                <a:latin typeface="MS Reference Sans Serif" panose="020B0604030504040204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E095718-8487-43F8-8EFE-B587140ED356}"/>
              </a:ext>
            </a:extLst>
          </p:cNvPr>
          <p:cNvSpPr txBox="1"/>
          <p:nvPr/>
        </p:nvSpPr>
        <p:spPr>
          <a:xfrm>
            <a:off x="10412419" y="3142695"/>
            <a:ext cx="1349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latin typeface="MS Reference Sans Serif" panose="020B0604030504040204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0D8B590-4376-496D-B93D-EF0C1BD9AD0F}"/>
              </a:ext>
            </a:extLst>
          </p:cNvPr>
          <p:cNvGrpSpPr/>
          <p:nvPr/>
        </p:nvGrpSpPr>
        <p:grpSpPr>
          <a:xfrm>
            <a:off x="7504748" y="2089680"/>
            <a:ext cx="1349406" cy="1569660"/>
            <a:chOff x="7504748" y="2089680"/>
            <a:chExt cx="1349406" cy="1569660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8AEEF1A0-F27C-4D1C-8D82-8D435D0EA679}"/>
                </a:ext>
              </a:extLst>
            </p:cNvPr>
            <p:cNvSpPr txBox="1"/>
            <p:nvPr/>
          </p:nvSpPr>
          <p:spPr>
            <a:xfrm>
              <a:off x="7504748" y="2089680"/>
              <a:ext cx="1349406" cy="156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6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0099FF"/>
                  </a:solidFill>
                  <a:effectLst>
                    <a:innerShdw blurRad="63500" dist="50800" dir="2700000">
                      <a:prstClr val="black">
                        <a:alpha val="50000"/>
                      </a:prstClr>
                    </a:innerShdw>
                  </a:effectLst>
                  <a:latin typeface="Gill Sans MT" panose="020B0502020104020203" pitchFamily="34" charset="0"/>
                  <a:ea typeface="Cambria Math" panose="02040503050406030204" pitchFamily="18" charset="0"/>
                  <a:cs typeface="Lao UI" panose="020B0604020202020204" pitchFamily="34" charset="0"/>
                </a:rPr>
                <a:t>M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A1B28C98-A22A-4FA7-A54D-7B63621849F1}"/>
                </a:ext>
              </a:extLst>
            </p:cNvPr>
            <p:cNvSpPr txBox="1"/>
            <p:nvPr/>
          </p:nvSpPr>
          <p:spPr>
            <a:xfrm>
              <a:off x="7504748" y="2775600"/>
              <a:ext cx="1349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0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00B0F0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Gill Sans MT" panose="020B0502020104020203" pitchFamily="34" charset="0"/>
                  <a:ea typeface="Cambria Math" panose="02040503050406030204" pitchFamily="18" charset="0"/>
                  <a:cs typeface="Lao UI" panose="020B0604020202020204" pitchFamily="34" charset="0"/>
                </a:rPr>
                <a:t>M</a:t>
              </a:r>
            </a:p>
          </p:txBody>
        </p: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9CA6447-2D98-4196-A672-3F04AC85E69B}"/>
              </a:ext>
            </a:extLst>
          </p:cNvPr>
          <p:cNvSpPr txBox="1"/>
          <p:nvPr/>
        </p:nvSpPr>
        <p:spPr>
          <a:xfrm>
            <a:off x="10144316" y="1059558"/>
            <a:ext cx="134940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600" dirty="0">
                <a:latin typeface="Gill Sans MT" panose="020B0502020104020203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40C1C51-AD37-4408-902E-027B525F3CFC}"/>
              </a:ext>
            </a:extLst>
          </p:cNvPr>
          <p:cNvSpPr txBox="1"/>
          <p:nvPr/>
        </p:nvSpPr>
        <p:spPr>
          <a:xfrm>
            <a:off x="10144316" y="1745478"/>
            <a:ext cx="1349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Gill Sans MT" panose="020B0502020104020203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4487049-4C66-4F4C-9981-AE6E573A9594}"/>
              </a:ext>
            </a:extLst>
          </p:cNvPr>
          <p:cNvCxnSpPr>
            <a:cxnSpLocks/>
          </p:cNvCxnSpPr>
          <p:nvPr/>
        </p:nvCxnSpPr>
        <p:spPr>
          <a:xfrm>
            <a:off x="10144316" y="2276958"/>
            <a:ext cx="1349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5284A8E-17CB-4630-BE29-2E0CC9AA4909}"/>
              </a:ext>
            </a:extLst>
          </p:cNvPr>
          <p:cNvCxnSpPr>
            <a:cxnSpLocks/>
          </p:cNvCxnSpPr>
          <p:nvPr/>
        </p:nvCxnSpPr>
        <p:spPr>
          <a:xfrm>
            <a:off x="10144315" y="1442568"/>
            <a:ext cx="1349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Forma&#10;&#10;Descripción generada automáticamente con confianza baja">
            <a:extLst>
              <a:ext uri="{FF2B5EF4-FFF2-40B4-BE49-F238E27FC236}">
                <a16:creationId xmlns:a16="http://schemas.microsoft.com/office/drawing/2014/main" id="{499C93E6-07F2-890B-80E7-E607C9168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437" y="5365968"/>
            <a:ext cx="478349" cy="4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37606EC5-347B-4BBD-8C24-F9458BDC7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31396"/>
            <a:ext cx="5291666" cy="3995207"/>
          </a:xfrm>
          <a:prstGeom prst="rect">
            <a:avLst/>
          </a:prstGeom>
        </p:spPr>
      </p:pic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316FCD4-DCD3-4CFE-A612-C47C9CA09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2066396"/>
            <a:ext cx="5291667" cy="272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32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599</Words>
  <Application>Microsoft Office PowerPoint</Application>
  <PresentationFormat>Panorámica</PresentationFormat>
  <Paragraphs>96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MS Reference Sans Serif</vt:lpstr>
      <vt:lpstr>Tema de Office</vt:lpstr>
      <vt:lpstr>Presentación de PowerPoint</vt:lpstr>
      <vt:lpstr>Origen figuras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González Alonso Pablo</dc:creator>
  <cp:lastModifiedBy>González Alonso Pablo</cp:lastModifiedBy>
  <cp:revision>25</cp:revision>
  <dcterms:created xsi:type="dcterms:W3CDTF">2022-03-28T14:58:17Z</dcterms:created>
  <dcterms:modified xsi:type="dcterms:W3CDTF">2022-04-30T14:47:38Z</dcterms:modified>
</cp:coreProperties>
</file>