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99" r:id="rId2"/>
    <p:sldId id="303" r:id="rId3"/>
    <p:sldId id="305" r:id="rId4"/>
    <p:sldId id="304" r:id="rId5"/>
    <p:sldId id="300" r:id="rId6"/>
    <p:sldId id="306" r:id="rId7"/>
    <p:sldId id="307" r:id="rId8"/>
    <p:sldId id="312" r:id="rId9"/>
    <p:sldId id="301" r:id="rId10"/>
    <p:sldId id="308" r:id="rId11"/>
    <p:sldId id="302" r:id="rId12"/>
    <p:sldId id="309" r:id="rId13"/>
    <p:sldId id="311" r:id="rId14"/>
    <p:sldId id="256" r:id="rId15"/>
    <p:sldId id="258" r:id="rId16"/>
    <p:sldId id="259" r:id="rId17"/>
    <p:sldId id="260" r:id="rId18"/>
    <p:sldId id="261" r:id="rId19"/>
    <p:sldId id="264" r:id="rId20"/>
    <p:sldId id="257" r:id="rId21"/>
    <p:sldId id="265" r:id="rId22"/>
    <p:sldId id="268" r:id="rId23"/>
    <p:sldId id="269" r:id="rId24"/>
    <p:sldId id="267" r:id="rId25"/>
    <p:sldId id="270" r:id="rId26"/>
    <p:sldId id="272" r:id="rId27"/>
    <p:sldId id="273" r:id="rId28"/>
    <p:sldId id="271" r:id="rId29"/>
    <p:sldId id="274" r:id="rId30"/>
    <p:sldId id="277" r:id="rId31"/>
    <p:sldId id="276" r:id="rId32"/>
    <p:sldId id="275" r:id="rId33"/>
    <p:sldId id="279" r:id="rId34"/>
    <p:sldId id="278" r:id="rId35"/>
    <p:sldId id="281" r:id="rId36"/>
    <p:sldId id="282" r:id="rId37"/>
    <p:sldId id="283" r:id="rId38"/>
    <p:sldId id="284" r:id="rId39"/>
    <p:sldId id="285"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Lst>
  <p:sldSz cx="16200438" cy="71993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93" d="100"/>
          <a:sy n="93" d="100"/>
        </p:scale>
        <p:origin x="10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5055" y="1178222"/>
            <a:ext cx="12150329" cy="2506427"/>
          </a:xfrm>
        </p:spPr>
        <p:txBody>
          <a:bodyPr anchor="b"/>
          <a:lstStyle>
            <a:lvl1pPr algn="ctr">
              <a:defRPr sz="6299"/>
            </a:lvl1pPr>
          </a:lstStyle>
          <a:p>
            <a:r>
              <a:rPr lang="en-US" smtClean="0"/>
              <a:t>Click to edit Master title style</a:t>
            </a:r>
            <a:endParaRPr lang="en-US" dirty="0"/>
          </a:p>
        </p:txBody>
      </p:sp>
      <p:sp>
        <p:nvSpPr>
          <p:cNvPr id="3" name="Subtitle 2"/>
          <p:cNvSpPr>
            <a:spLocks noGrp="1"/>
          </p:cNvSpPr>
          <p:nvPr>
            <p:ph type="subTitle" idx="1"/>
          </p:nvPr>
        </p:nvSpPr>
        <p:spPr>
          <a:xfrm>
            <a:off x="2025055" y="3781306"/>
            <a:ext cx="12150329"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14AF9C-27D9-463A-A17A-002F0FC37DC1}"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204435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4AF9C-27D9-463A-A17A-002F0FC37DC1}"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64345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93439" y="383297"/>
            <a:ext cx="3493219" cy="610108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780" y="383297"/>
            <a:ext cx="10277153" cy="61010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4AF9C-27D9-463A-A17A-002F0FC37DC1}"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9821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4AF9C-27D9-463A-A17A-002F0FC37DC1}"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227836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5342" y="1794830"/>
            <a:ext cx="13972878" cy="2994714"/>
          </a:xfrm>
        </p:spPr>
        <p:txBody>
          <a:bodyPr anchor="b"/>
          <a:lstStyle>
            <a:lvl1pPr>
              <a:defRPr sz="6299"/>
            </a:lvl1pPr>
          </a:lstStyle>
          <a:p>
            <a:r>
              <a:rPr lang="en-US" smtClean="0"/>
              <a:t>Click to edit Master title style</a:t>
            </a:r>
            <a:endParaRPr lang="en-US" dirty="0"/>
          </a:p>
        </p:txBody>
      </p:sp>
      <p:sp>
        <p:nvSpPr>
          <p:cNvPr id="3" name="Text Placeholder 2"/>
          <p:cNvSpPr>
            <a:spLocks noGrp="1"/>
          </p:cNvSpPr>
          <p:nvPr>
            <p:ph type="body" idx="1"/>
          </p:nvPr>
        </p:nvSpPr>
        <p:spPr>
          <a:xfrm>
            <a:off x="1105342" y="4817875"/>
            <a:ext cx="13972878"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4AF9C-27D9-463A-A17A-002F0FC37DC1}"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10915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780" y="1916484"/>
            <a:ext cx="6885186" cy="456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01472" y="1916484"/>
            <a:ext cx="6885186" cy="456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14AF9C-27D9-463A-A17A-002F0FC37DC1}"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121940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5890" y="383297"/>
            <a:ext cx="13972878" cy="13915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15891" y="1764832"/>
            <a:ext cx="6853544"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1115891" y="2629749"/>
            <a:ext cx="6853544" cy="38679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01472" y="1764832"/>
            <a:ext cx="688729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8201472" y="2629749"/>
            <a:ext cx="6887296" cy="38679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4AF9C-27D9-463A-A17A-002F0FC37DC1}"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350156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14AF9C-27D9-463A-A17A-002F0FC37DC1}"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291749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4AF9C-27D9-463A-A17A-002F0FC37DC1}"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210182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5891" y="479954"/>
            <a:ext cx="5225062" cy="1679840"/>
          </a:xfrm>
        </p:spPr>
        <p:txBody>
          <a:bodyPr anchor="b"/>
          <a:lstStyle>
            <a:lvl1pPr>
              <a:defRPr sz="3359"/>
            </a:lvl1pPr>
          </a:lstStyle>
          <a:p>
            <a:r>
              <a:rPr lang="en-US" smtClean="0"/>
              <a:t>Click to edit Master title style</a:t>
            </a:r>
            <a:endParaRPr lang="en-US" dirty="0"/>
          </a:p>
        </p:txBody>
      </p:sp>
      <p:sp>
        <p:nvSpPr>
          <p:cNvPr id="3" name="Content Placeholder 2"/>
          <p:cNvSpPr>
            <a:spLocks noGrp="1"/>
          </p:cNvSpPr>
          <p:nvPr>
            <p:ph idx="1"/>
          </p:nvPr>
        </p:nvSpPr>
        <p:spPr>
          <a:xfrm>
            <a:off x="6887296" y="1036569"/>
            <a:ext cx="8201472"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891" y="2159794"/>
            <a:ext cx="5225062"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4AF9C-27D9-463A-A17A-002F0FC37DC1}"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345695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5891" y="479954"/>
            <a:ext cx="5225062" cy="1679840"/>
          </a:xfrm>
        </p:spPr>
        <p:txBody>
          <a:bodyPr anchor="b"/>
          <a:lstStyle>
            <a:lvl1pPr>
              <a:defRPr sz="335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87296" y="1036569"/>
            <a:ext cx="8201472"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1115891" y="2159794"/>
            <a:ext cx="5225062"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4AF9C-27D9-463A-A17A-002F0FC37DC1}"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5E1E1-4BA1-4FB5-A43E-CBE2C0A82C91}" type="slidenum">
              <a:rPr lang="en-US" smtClean="0"/>
              <a:t>‹#›</a:t>
            </a:fld>
            <a:endParaRPr lang="en-US"/>
          </a:p>
        </p:txBody>
      </p:sp>
    </p:spTree>
    <p:extLst>
      <p:ext uri="{BB962C8B-B14F-4D97-AF65-F5344CB8AC3E}">
        <p14:creationId xmlns:p14="http://schemas.microsoft.com/office/powerpoint/2010/main" val="89473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3780" y="383297"/>
            <a:ext cx="13972878" cy="13915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780" y="1916484"/>
            <a:ext cx="13972878" cy="45678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3780" y="6672697"/>
            <a:ext cx="3645099"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5814AF9C-27D9-463A-A17A-002F0FC37DC1}" type="datetimeFigureOut">
              <a:rPr lang="en-US" smtClean="0"/>
              <a:t>10/12/2016</a:t>
            </a:fld>
            <a:endParaRPr lang="en-US"/>
          </a:p>
        </p:txBody>
      </p:sp>
      <p:sp>
        <p:nvSpPr>
          <p:cNvPr id="5" name="Footer Placeholder 4"/>
          <p:cNvSpPr>
            <a:spLocks noGrp="1"/>
          </p:cNvSpPr>
          <p:nvPr>
            <p:ph type="ftr" sz="quarter" idx="3"/>
          </p:nvPr>
        </p:nvSpPr>
        <p:spPr>
          <a:xfrm>
            <a:off x="5366395" y="6672697"/>
            <a:ext cx="5467648"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41559" y="6672697"/>
            <a:ext cx="3645099"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CBC5E1E1-4BA1-4FB5-A43E-CBE2C0A82C91}" type="slidenum">
              <a:rPr lang="en-US" smtClean="0"/>
              <a:t>‹#›</a:t>
            </a:fld>
            <a:endParaRPr lang="en-US"/>
          </a:p>
        </p:txBody>
      </p:sp>
    </p:spTree>
    <p:extLst>
      <p:ext uri="{BB962C8B-B14F-4D97-AF65-F5344CB8AC3E}">
        <p14:creationId xmlns:p14="http://schemas.microsoft.com/office/powerpoint/2010/main" val="15821784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tackoverflow.com/questions/9996136/exclude-a-config-file-from-the-merge-proces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699" y="2458677"/>
            <a:ext cx="13972878" cy="1391534"/>
          </a:xfrm>
        </p:spPr>
        <p:txBody>
          <a:bodyPr>
            <a:normAutofit/>
          </a:bodyPr>
          <a:lstStyle/>
          <a:p>
            <a:pPr algn="ctr"/>
            <a:r>
              <a:rPr lang="en-US" sz="8000" smtClean="0"/>
              <a:t>So! What’s the problem ?</a:t>
            </a:r>
            <a:endParaRPr lang="en-US" sz="8000"/>
          </a:p>
        </p:txBody>
      </p:sp>
    </p:spTree>
    <p:extLst>
      <p:ext uri="{BB962C8B-B14F-4D97-AF65-F5344CB8AC3E}">
        <p14:creationId xmlns:p14="http://schemas.microsoft.com/office/powerpoint/2010/main" val="99508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48" y="2273057"/>
            <a:ext cx="13972878" cy="1391534"/>
          </a:xfrm>
        </p:spPr>
        <p:txBody>
          <a:bodyPr>
            <a:normAutofit/>
          </a:bodyPr>
          <a:lstStyle/>
          <a:p>
            <a:pPr algn="ctr"/>
            <a:r>
              <a:rPr lang="en-US" sz="8000" smtClean="0"/>
              <a:t>Why basic is not enough</a:t>
            </a:r>
            <a:endParaRPr lang="en-US" sz="8000"/>
          </a:p>
        </p:txBody>
      </p:sp>
    </p:spTree>
    <p:extLst>
      <p:ext uri="{BB962C8B-B14F-4D97-AF65-F5344CB8AC3E}">
        <p14:creationId xmlns:p14="http://schemas.microsoft.com/office/powerpoint/2010/main" val="197295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Because we don’t have a single product</a:t>
            </a:r>
            <a:endParaRPr lang="en-US"/>
          </a:p>
        </p:txBody>
      </p:sp>
      <p:cxnSp>
        <p:nvCxnSpPr>
          <p:cNvPr id="5" name="Straight Arrow Connector 4"/>
          <p:cNvCxnSpPr/>
          <p:nvPr/>
        </p:nvCxnSpPr>
        <p:spPr>
          <a:xfrm flipV="1">
            <a:off x="2406555" y="2340864"/>
            <a:ext cx="12094464" cy="975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3296" y="2204966"/>
            <a:ext cx="1693092" cy="369332"/>
          </a:xfrm>
          <a:prstGeom prst="rect">
            <a:avLst/>
          </a:prstGeom>
          <a:noFill/>
        </p:spPr>
        <p:txBody>
          <a:bodyPr wrap="none" rtlCol="0">
            <a:spAutoFit/>
          </a:bodyPr>
          <a:lstStyle/>
          <a:p>
            <a:r>
              <a:rPr lang="en-US" b="1" smtClean="0"/>
              <a:t>Black Jack Head</a:t>
            </a:r>
            <a:endParaRPr lang="en-US" b="1"/>
          </a:p>
        </p:txBody>
      </p:sp>
      <p:cxnSp>
        <p:nvCxnSpPr>
          <p:cNvPr id="7" name="Straight Arrow Connector 6"/>
          <p:cNvCxnSpPr/>
          <p:nvPr/>
        </p:nvCxnSpPr>
        <p:spPr>
          <a:xfrm flipV="1">
            <a:off x="2406555" y="3002647"/>
            <a:ext cx="12094464" cy="97536"/>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3296" y="2866749"/>
            <a:ext cx="1588897" cy="369332"/>
          </a:xfrm>
          <a:prstGeom prst="rect">
            <a:avLst/>
          </a:prstGeom>
          <a:noFill/>
        </p:spPr>
        <p:txBody>
          <a:bodyPr wrap="none" rtlCol="0">
            <a:spAutoFit/>
          </a:bodyPr>
          <a:lstStyle/>
          <a:p>
            <a:r>
              <a:rPr lang="en-US" b="1" smtClean="0"/>
              <a:t>Black Jack DEV</a:t>
            </a:r>
            <a:endParaRPr lang="en-US" b="1"/>
          </a:p>
        </p:txBody>
      </p:sp>
      <p:sp>
        <p:nvSpPr>
          <p:cNvPr id="9" name="Oval 8"/>
          <p:cNvSpPr/>
          <p:nvPr/>
        </p:nvSpPr>
        <p:spPr>
          <a:xfrm>
            <a:off x="2670048" y="2292096"/>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p:cNvSpPr/>
          <p:nvPr/>
        </p:nvSpPr>
        <p:spPr>
          <a:xfrm>
            <a:off x="3371088" y="2983466"/>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flipH="1">
            <a:off x="2791968" y="2525530"/>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p:cNvCxnSpPr>
          <p:nvPr/>
        </p:nvCxnSpPr>
        <p:spPr>
          <a:xfrm flipV="1">
            <a:off x="3505200" y="2433605"/>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712208" y="2285105"/>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p:cNvSpPr/>
          <p:nvPr/>
        </p:nvSpPr>
        <p:spPr>
          <a:xfrm>
            <a:off x="5413248" y="2976475"/>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9" name="Straight Arrow Connector 18"/>
          <p:cNvCxnSpPr>
            <a:stCxn id="17" idx="4"/>
          </p:cNvCxnSpPr>
          <p:nvPr/>
        </p:nvCxnSpPr>
        <p:spPr>
          <a:xfrm flipH="1">
            <a:off x="4834128" y="2518539"/>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0"/>
          </p:cNvCxnSpPr>
          <p:nvPr/>
        </p:nvCxnSpPr>
        <p:spPr>
          <a:xfrm flipV="1">
            <a:off x="5547360" y="2426614"/>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2131040" y="2194560"/>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Oval 21"/>
          <p:cNvSpPr/>
          <p:nvPr/>
        </p:nvSpPr>
        <p:spPr>
          <a:xfrm>
            <a:off x="12832080" y="2885930"/>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p:cNvCxnSpPr>
            <a:stCxn id="21" idx="4"/>
          </p:cNvCxnSpPr>
          <p:nvPr/>
        </p:nvCxnSpPr>
        <p:spPr>
          <a:xfrm flipH="1">
            <a:off x="12252960" y="2427994"/>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0"/>
          </p:cNvCxnSpPr>
          <p:nvPr/>
        </p:nvCxnSpPr>
        <p:spPr>
          <a:xfrm flipV="1">
            <a:off x="12966192" y="2336069"/>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00459" y="3704421"/>
            <a:ext cx="12094464" cy="975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00" y="3568523"/>
            <a:ext cx="1803699" cy="369332"/>
          </a:xfrm>
          <a:prstGeom prst="rect">
            <a:avLst/>
          </a:prstGeom>
          <a:noFill/>
        </p:spPr>
        <p:txBody>
          <a:bodyPr wrap="none" rtlCol="0">
            <a:spAutoFit/>
          </a:bodyPr>
          <a:lstStyle/>
          <a:p>
            <a:r>
              <a:rPr lang="en-US" b="1" smtClean="0"/>
              <a:t>Video Slots Head</a:t>
            </a:r>
            <a:endParaRPr lang="en-US" b="1"/>
          </a:p>
        </p:txBody>
      </p:sp>
      <p:cxnSp>
        <p:nvCxnSpPr>
          <p:cNvPr id="27" name="Straight Arrow Connector 26"/>
          <p:cNvCxnSpPr/>
          <p:nvPr/>
        </p:nvCxnSpPr>
        <p:spPr>
          <a:xfrm flipV="1">
            <a:off x="2400459" y="4366204"/>
            <a:ext cx="12094464" cy="97536"/>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7200" y="4230306"/>
            <a:ext cx="1699504" cy="369332"/>
          </a:xfrm>
          <a:prstGeom prst="rect">
            <a:avLst/>
          </a:prstGeom>
          <a:noFill/>
        </p:spPr>
        <p:txBody>
          <a:bodyPr wrap="none" rtlCol="0">
            <a:spAutoFit/>
          </a:bodyPr>
          <a:lstStyle/>
          <a:p>
            <a:r>
              <a:rPr lang="en-US" b="1"/>
              <a:t>Video </a:t>
            </a:r>
            <a:r>
              <a:rPr lang="en-US" b="1" smtClean="0"/>
              <a:t>Slots DEV</a:t>
            </a:r>
            <a:endParaRPr lang="en-US" b="1"/>
          </a:p>
        </p:txBody>
      </p:sp>
      <p:sp>
        <p:nvSpPr>
          <p:cNvPr id="29" name="Oval 28"/>
          <p:cNvSpPr/>
          <p:nvPr/>
        </p:nvSpPr>
        <p:spPr>
          <a:xfrm>
            <a:off x="4162544" y="3646876"/>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p:cNvSpPr/>
          <p:nvPr/>
        </p:nvSpPr>
        <p:spPr>
          <a:xfrm>
            <a:off x="4863584" y="4338246"/>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1" name="Straight Arrow Connector 30"/>
          <p:cNvCxnSpPr>
            <a:stCxn id="29" idx="4"/>
          </p:cNvCxnSpPr>
          <p:nvPr/>
        </p:nvCxnSpPr>
        <p:spPr>
          <a:xfrm flipH="1">
            <a:off x="4284464" y="3880310"/>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p:cNvCxnSpPr>
          <p:nvPr/>
        </p:nvCxnSpPr>
        <p:spPr>
          <a:xfrm flipV="1">
            <a:off x="4997696" y="3788385"/>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04704" y="3639885"/>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Oval 33"/>
          <p:cNvSpPr/>
          <p:nvPr/>
        </p:nvSpPr>
        <p:spPr>
          <a:xfrm>
            <a:off x="6905744" y="4331255"/>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5" name="Straight Arrow Connector 34"/>
          <p:cNvCxnSpPr>
            <a:stCxn id="33" idx="4"/>
          </p:cNvCxnSpPr>
          <p:nvPr/>
        </p:nvCxnSpPr>
        <p:spPr>
          <a:xfrm flipH="1">
            <a:off x="6326624" y="3873319"/>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p:cNvCxnSpPr>
          <p:nvPr/>
        </p:nvCxnSpPr>
        <p:spPr>
          <a:xfrm flipV="1">
            <a:off x="7039856" y="3781394"/>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332293" y="3587704"/>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p:cNvSpPr/>
          <p:nvPr/>
        </p:nvSpPr>
        <p:spPr>
          <a:xfrm>
            <a:off x="10033333" y="4279074"/>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9" name="Straight Arrow Connector 38"/>
          <p:cNvCxnSpPr>
            <a:stCxn id="37" idx="4"/>
          </p:cNvCxnSpPr>
          <p:nvPr/>
        </p:nvCxnSpPr>
        <p:spPr>
          <a:xfrm flipH="1">
            <a:off x="9454213" y="3821138"/>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p:cNvCxnSpPr>
          <p:nvPr/>
        </p:nvCxnSpPr>
        <p:spPr>
          <a:xfrm flipV="1">
            <a:off x="10167445" y="3729213"/>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400459" y="4881361"/>
            <a:ext cx="12094464" cy="975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7200" y="4745463"/>
            <a:ext cx="1175963" cy="369332"/>
          </a:xfrm>
          <a:prstGeom prst="rect">
            <a:avLst/>
          </a:prstGeom>
          <a:noFill/>
        </p:spPr>
        <p:txBody>
          <a:bodyPr wrap="none" rtlCol="0">
            <a:spAutoFit/>
          </a:bodyPr>
          <a:lstStyle/>
          <a:p>
            <a:r>
              <a:rPr lang="en-US" b="1" smtClean="0"/>
              <a:t>Core Head</a:t>
            </a:r>
            <a:endParaRPr lang="en-US" b="1"/>
          </a:p>
        </p:txBody>
      </p:sp>
      <p:cxnSp>
        <p:nvCxnSpPr>
          <p:cNvPr id="43" name="Straight Arrow Connector 42"/>
          <p:cNvCxnSpPr/>
          <p:nvPr/>
        </p:nvCxnSpPr>
        <p:spPr>
          <a:xfrm flipV="1">
            <a:off x="2400459" y="5543144"/>
            <a:ext cx="12094464" cy="97536"/>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7200" y="5407246"/>
            <a:ext cx="1071768" cy="369332"/>
          </a:xfrm>
          <a:prstGeom prst="rect">
            <a:avLst/>
          </a:prstGeom>
          <a:noFill/>
        </p:spPr>
        <p:txBody>
          <a:bodyPr wrap="none" rtlCol="0">
            <a:spAutoFit/>
          </a:bodyPr>
          <a:lstStyle/>
          <a:p>
            <a:r>
              <a:rPr lang="en-US" b="1" smtClean="0"/>
              <a:t>Core DEV</a:t>
            </a:r>
            <a:endParaRPr lang="en-US" b="1"/>
          </a:p>
        </p:txBody>
      </p:sp>
      <p:sp>
        <p:nvSpPr>
          <p:cNvPr id="45" name="Oval 44"/>
          <p:cNvSpPr/>
          <p:nvPr/>
        </p:nvSpPr>
        <p:spPr>
          <a:xfrm>
            <a:off x="3356627" y="4832593"/>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Oval 45"/>
          <p:cNvSpPr/>
          <p:nvPr/>
        </p:nvSpPr>
        <p:spPr>
          <a:xfrm>
            <a:off x="4057667" y="5523963"/>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7" name="Straight Arrow Connector 46"/>
          <p:cNvCxnSpPr>
            <a:stCxn id="45" idx="4"/>
          </p:cNvCxnSpPr>
          <p:nvPr/>
        </p:nvCxnSpPr>
        <p:spPr>
          <a:xfrm flipH="1">
            <a:off x="3478547" y="5066027"/>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0"/>
          </p:cNvCxnSpPr>
          <p:nvPr/>
        </p:nvCxnSpPr>
        <p:spPr>
          <a:xfrm flipV="1">
            <a:off x="4191779" y="4974102"/>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704380" y="4792123"/>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p:cNvSpPr/>
          <p:nvPr/>
        </p:nvSpPr>
        <p:spPr>
          <a:xfrm>
            <a:off x="6405420" y="5483493"/>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1" name="Straight Arrow Connector 50"/>
          <p:cNvCxnSpPr>
            <a:stCxn id="49" idx="4"/>
          </p:cNvCxnSpPr>
          <p:nvPr/>
        </p:nvCxnSpPr>
        <p:spPr>
          <a:xfrm flipH="1">
            <a:off x="5826300" y="5025557"/>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0" idx="0"/>
          </p:cNvCxnSpPr>
          <p:nvPr/>
        </p:nvCxnSpPr>
        <p:spPr>
          <a:xfrm flipV="1">
            <a:off x="6539532" y="4933632"/>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22922" y="4752341"/>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p:cNvSpPr/>
          <p:nvPr/>
        </p:nvSpPr>
        <p:spPr>
          <a:xfrm>
            <a:off x="9206358" y="5417010"/>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5" name="Straight Arrow Connector 54"/>
          <p:cNvCxnSpPr/>
          <p:nvPr/>
        </p:nvCxnSpPr>
        <p:spPr>
          <a:xfrm flipH="1">
            <a:off x="8626143" y="4959074"/>
            <a:ext cx="13287" cy="63283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4" idx="0"/>
          </p:cNvCxnSpPr>
          <p:nvPr/>
        </p:nvCxnSpPr>
        <p:spPr>
          <a:xfrm flipV="1">
            <a:off x="9340470" y="4867149"/>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2708336" y="4735057"/>
            <a:ext cx="268224" cy="2334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p:cNvSpPr/>
          <p:nvPr/>
        </p:nvSpPr>
        <p:spPr>
          <a:xfrm>
            <a:off x="13409376" y="5426427"/>
            <a:ext cx="268224" cy="2334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9" name="Straight Arrow Connector 58"/>
          <p:cNvCxnSpPr>
            <a:stCxn id="57" idx="4"/>
          </p:cNvCxnSpPr>
          <p:nvPr/>
        </p:nvCxnSpPr>
        <p:spPr>
          <a:xfrm flipH="1">
            <a:off x="12830256" y="4968491"/>
            <a:ext cx="12192" cy="5834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8" idx="0"/>
          </p:cNvCxnSpPr>
          <p:nvPr/>
        </p:nvCxnSpPr>
        <p:spPr>
          <a:xfrm flipV="1">
            <a:off x="13543488" y="4876566"/>
            <a:ext cx="0" cy="54986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877568" y="1700048"/>
            <a:ext cx="12617355" cy="80878"/>
          </a:xfrm>
          <a:prstGeom prst="straightConnector1">
            <a:avLst/>
          </a:prstGeom>
          <a:ln w="952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785182" y="6521984"/>
            <a:ext cx="12709741" cy="48768"/>
          </a:xfrm>
          <a:prstGeom prst="straightConnector1">
            <a:avLst/>
          </a:prstGeom>
          <a:ln w="952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09297" y="6386086"/>
            <a:ext cx="1050288" cy="369332"/>
          </a:xfrm>
          <a:prstGeom prst="rect">
            <a:avLst/>
          </a:prstGeom>
          <a:solidFill>
            <a:schemeClr val="accent1"/>
          </a:solidFill>
        </p:spPr>
        <p:txBody>
          <a:bodyPr wrap="none" rtlCol="0">
            <a:spAutoFit/>
          </a:bodyPr>
          <a:lstStyle/>
          <a:p>
            <a:r>
              <a:rPr lang="en-US" b="1" smtClean="0"/>
              <a:t>GGP DEV</a:t>
            </a:r>
            <a:endParaRPr lang="en-US" b="1"/>
          </a:p>
        </p:txBody>
      </p:sp>
      <p:sp>
        <p:nvSpPr>
          <p:cNvPr id="64" name="TextBox 63"/>
          <p:cNvSpPr txBox="1"/>
          <p:nvPr/>
        </p:nvSpPr>
        <p:spPr>
          <a:xfrm>
            <a:off x="588636" y="1551725"/>
            <a:ext cx="1196546" cy="369332"/>
          </a:xfrm>
          <a:prstGeom prst="rect">
            <a:avLst/>
          </a:prstGeom>
          <a:solidFill>
            <a:srgbClr val="00B050"/>
          </a:solidFill>
        </p:spPr>
        <p:txBody>
          <a:bodyPr wrap="none" rtlCol="0">
            <a:spAutoFit/>
          </a:bodyPr>
          <a:lstStyle/>
          <a:p>
            <a:r>
              <a:rPr lang="en-US" b="1" smtClean="0"/>
              <a:t>GGP HEAD</a:t>
            </a:r>
            <a:endParaRPr lang="en-US" b="1"/>
          </a:p>
        </p:txBody>
      </p:sp>
    </p:spTree>
    <p:extLst>
      <p:ext uri="{BB962C8B-B14F-4D97-AF65-F5344CB8AC3E}">
        <p14:creationId xmlns:p14="http://schemas.microsoft.com/office/powerpoint/2010/main" val="78243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Even more complicated we have multiple head &amp; dev branches</a:t>
            </a:r>
            <a:endParaRPr lang="en-US"/>
          </a:p>
        </p:txBody>
      </p:sp>
      <p:cxnSp>
        <p:nvCxnSpPr>
          <p:cNvPr id="61" name="Straight Arrow Connector 60"/>
          <p:cNvCxnSpPr/>
          <p:nvPr/>
        </p:nvCxnSpPr>
        <p:spPr>
          <a:xfrm flipV="1">
            <a:off x="2537717" y="2138908"/>
            <a:ext cx="11977754" cy="107457"/>
          </a:xfrm>
          <a:prstGeom prst="straightConnector1">
            <a:avLst/>
          </a:prstGeom>
          <a:ln w="952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537717" y="2717618"/>
            <a:ext cx="11977753" cy="84302"/>
          </a:xfrm>
          <a:prstGeom prst="straightConnector1">
            <a:avLst/>
          </a:prstGeom>
          <a:ln w="952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09184" y="2591997"/>
            <a:ext cx="1825790" cy="369332"/>
          </a:xfrm>
          <a:prstGeom prst="rect">
            <a:avLst/>
          </a:prstGeom>
          <a:solidFill>
            <a:schemeClr val="accent1"/>
          </a:solidFill>
        </p:spPr>
        <p:txBody>
          <a:bodyPr wrap="square" rtlCol="0">
            <a:spAutoFit/>
          </a:bodyPr>
          <a:lstStyle/>
          <a:p>
            <a:r>
              <a:rPr lang="en-US" b="1" smtClean="0"/>
              <a:t>GGP 1.3.x </a:t>
            </a:r>
            <a:r>
              <a:rPr lang="en-US" b="1" smtClean="0"/>
              <a:t>DEV</a:t>
            </a:r>
            <a:endParaRPr lang="en-US" b="1"/>
          </a:p>
        </p:txBody>
      </p:sp>
      <p:sp>
        <p:nvSpPr>
          <p:cNvPr id="64" name="TextBox 63"/>
          <p:cNvSpPr txBox="1"/>
          <p:nvPr/>
        </p:nvSpPr>
        <p:spPr>
          <a:xfrm>
            <a:off x="609183" y="1990585"/>
            <a:ext cx="1825791" cy="369332"/>
          </a:xfrm>
          <a:prstGeom prst="rect">
            <a:avLst/>
          </a:prstGeom>
          <a:solidFill>
            <a:srgbClr val="00B050"/>
          </a:solidFill>
        </p:spPr>
        <p:txBody>
          <a:bodyPr wrap="square" rtlCol="0">
            <a:spAutoFit/>
          </a:bodyPr>
          <a:lstStyle/>
          <a:p>
            <a:r>
              <a:rPr lang="en-US" b="1" smtClean="0"/>
              <a:t>GGP </a:t>
            </a:r>
            <a:r>
              <a:rPr lang="en-US" b="1" smtClean="0"/>
              <a:t>1.3.x HEAD</a:t>
            </a:r>
            <a:endParaRPr lang="en-US" b="1"/>
          </a:p>
        </p:txBody>
      </p:sp>
      <p:cxnSp>
        <p:nvCxnSpPr>
          <p:cNvPr id="65" name="Straight Arrow Connector 64"/>
          <p:cNvCxnSpPr/>
          <p:nvPr/>
        </p:nvCxnSpPr>
        <p:spPr>
          <a:xfrm flipV="1">
            <a:off x="2537717" y="3817210"/>
            <a:ext cx="11977754" cy="107457"/>
          </a:xfrm>
          <a:prstGeom prst="straightConnector1">
            <a:avLst/>
          </a:prstGeom>
          <a:ln w="952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537717" y="4395920"/>
            <a:ext cx="11977753" cy="104850"/>
          </a:xfrm>
          <a:prstGeom prst="straightConnector1">
            <a:avLst/>
          </a:prstGeom>
          <a:ln w="952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09184" y="4290847"/>
            <a:ext cx="1825790" cy="369332"/>
          </a:xfrm>
          <a:prstGeom prst="rect">
            <a:avLst/>
          </a:prstGeom>
          <a:solidFill>
            <a:schemeClr val="accent1"/>
          </a:solidFill>
        </p:spPr>
        <p:txBody>
          <a:bodyPr wrap="square" rtlCol="0">
            <a:spAutoFit/>
          </a:bodyPr>
          <a:lstStyle/>
          <a:p>
            <a:r>
              <a:rPr lang="en-US" b="1" smtClean="0"/>
              <a:t>GGP 1.5.x </a:t>
            </a:r>
            <a:r>
              <a:rPr lang="en-US" b="1" smtClean="0"/>
              <a:t>DEV</a:t>
            </a:r>
            <a:endParaRPr lang="en-US" b="1"/>
          </a:p>
        </p:txBody>
      </p:sp>
      <p:sp>
        <p:nvSpPr>
          <p:cNvPr id="68" name="TextBox 67"/>
          <p:cNvSpPr txBox="1"/>
          <p:nvPr/>
        </p:nvSpPr>
        <p:spPr>
          <a:xfrm>
            <a:off x="609183" y="3668887"/>
            <a:ext cx="1825791" cy="369332"/>
          </a:xfrm>
          <a:prstGeom prst="rect">
            <a:avLst/>
          </a:prstGeom>
          <a:solidFill>
            <a:srgbClr val="00B050"/>
          </a:solidFill>
        </p:spPr>
        <p:txBody>
          <a:bodyPr wrap="square" rtlCol="0">
            <a:spAutoFit/>
          </a:bodyPr>
          <a:lstStyle/>
          <a:p>
            <a:r>
              <a:rPr lang="en-US" b="1" smtClean="0"/>
              <a:t>GGP </a:t>
            </a:r>
            <a:r>
              <a:rPr lang="en-US" b="1" smtClean="0"/>
              <a:t>1.5.x HEAD</a:t>
            </a:r>
            <a:endParaRPr lang="en-US" b="1"/>
          </a:p>
        </p:txBody>
      </p:sp>
      <p:cxnSp>
        <p:nvCxnSpPr>
          <p:cNvPr id="73" name="Straight Arrow Connector 72"/>
          <p:cNvCxnSpPr/>
          <p:nvPr/>
        </p:nvCxnSpPr>
        <p:spPr>
          <a:xfrm flipV="1">
            <a:off x="2537716" y="5664844"/>
            <a:ext cx="11977754" cy="107457"/>
          </a:xfrm>
          <a:prstGeom prst="straightConnector1">
            <a:avLst/>
          </a:prstGeom>
          <a:ln w="952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2537716" y="6240947"/>
            <a:ext cx="11977754" cy="76631"/>
          </a:xfrm>
          <a:prstGeom prst="straightConnector1">
            <a:avLst/>
          </a:prstGeom>
          <a:ln w="952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09183" y="6107655"/>
            <a:ext cx="1825790" cy="369332"/>
          </a:xfrm>
          <a:prstGeom prst="rect">
            <a:avLst/>
          </a:prstGeom>
          <a:solidFill>
            <a:schemeClr val="accent1"/>
          </a:solidFill>
        </p:spPr>
        <p:txBody>
          <a:bodyPr wrap="square" rtlCol="0">
            <a:spAutoFit/>
          </a:bodyPr>
          <a:lstStyle/>
          <a:p>
            <a:r>
              <a:rPr lang="en-US" b="1"/>
              <a:t>GGP </a:t>
            </a:r>
            <a:r>
              <a:rPr lang="en-US" b="1"/>
              <a:t>3.0.x </a:t>
            </a:r>
            <a:r>
              <a:rPr lang="en-US" b="1" smtClean="0"/>
              <a:t>DEV</a:t>
            </a:r>
            <a:endParaRPr lang="en-US" b="1"/>
          </a:p>
        </p:txBody>
      </p:sp>
      <p:sp>
        <p:nvSpPr>
          <p:cNvPr id="76" name="TextBox 75"/>
          <p:cNvSpPr txBox="1"/>
          <p:nvPr/>
        </p:nvSpPr>
        <p:spPr>
          <a:xfrm>
            <a:off x="609182" y="5516521"/>
            <a:ext cx="1825791" cy="369332"/>
          </a:xfrm>
          <a:prstGeom prst="rect">
            <a:avLst/>
          </a:prstGeom>
          <a:solidFill>
            <a:srgbClr val="00B050"/>
          </a:solidFill>
        </p:spPr>
        <p:txBody>
          <a:bodyPr wrap="square" rtlCol="0">
            <a:spAutoFit/>
          </a:bodyPr>
          <a:lstStyle/>
          <a:p>
            <a:r>
              <a:rPr lang="en-US" b="1" smtClean="0"/>
              <a:t>GGP 3.0.x HEAD</a:t>
            </a:r>
            <a:endParaRPr lang="en-US" b="1"/>
          </a:p>
        </p:txBody>
      </p:sp>
    </p:spTree>
    <p:extLst>
      <p:ext uri="{BB962C8B-B14F-4D97-AF65-F5344CB8AC3E}">
        <p14:creationId xmlns:p14="http://schemas.microsoft.com/office/powerpoint/2010/main" val="354738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48" y="2273057"/>
            <a:ext cx="13972878" cy="1391534"/>
          </a:xfrm>
        </p:spPr>
        <p:txBody>
          <a:bodyPr>
            <a:normAutofit/>
          </a:bodyPr>
          <a:lstStyle/>
          <a:p>
            <a:pPr algn="ctr"/>
            <a:r>
              <a:rPr lang="en-US" sz="8000" smtClean="0"/>
              <a:t>The solution</a:t>
            </a:r>
            <a:endParaRPr lang="en-US" sz="8000"/>
          </a:p>
        </p:txBody>
      </p:sp>
    </p:spTree>
    <p:extLst>
      <p:ext uri="{BB962C8B-B14F-4D97-AF65-F5344CB8AC3E}">
        <p14:creationId xmlns:p14="http://schemas.microsoft.com/office/powerpoint/2010/main" val="99331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310" name="TextBox 309"/>
          <p:cNvSpPr txBox="1"/>
          <p:nvPr/>
        </p:nvSpPr>
        <p:spPr>
          <a:xfrm>
            <a:off x="19050" y="133350"/>
            <a:ext cx="16181387" cy="523220"/>
          </a:xfrm>
          <a:prstGeom prst="rect">
            <a:avLst/>
          </a:prstGeom>
          <a:noFill/>
        </p:spPr>
        <p:txBody>
          <a:bodyPr wrap="square" rtlCol="0">
            <a:spAutoFit/>
          </a:bodyPr>
          <a:lstStyle/>
          <a:p>
            <a:r>
              <a:rPr lang="en-US" sz="1600" smtClean="0"/>
              <a:t>Create the first </a:t>
            </a:r>
            <a:r>
              <a:rPr lang="en-US" sz="2800" smtClean="0"/>
              <a:t>Head</a:t>
            </a:r>
            <a:r>
              <a:rPr lang="en-US" sz="1600" smtClean="0"/>
              <a:t> branch and let’s name it QA 1.x</a:t>
            </a:r>
            <a:endParaRPr lang="en-US" sz="1600"/>
          </a:p>
        </p:txBody>
      </p:sp>
    </p:spTree>
    <p:extLst>
      <p:ext uri="{BB962C8B-B14F-4D97-AF65-F5344CB8AC3E}">
        <p14:creationId xmlns:p14="http://schemas.microsoft.com/office/powerpoint/2010/main" val="206370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338554"/>
          </a:xfrm>
          <a:prstGeom prst="rect">
            <a:avLst/>
          </a:prstGeom>
          <a:noFill/>
        </p:spPr>
        <p:txBody>
          <a:bodyPr wrap="square" rtlCol="0">
            <a:spAutoFit/>
          </a:bodyPr>
          <a:lstStyle/>
          <a:p>
            <a:r>
              <a:rPr lang="en-US" sz="1600" smtClean="0"/>
              <a:t>And imediate branch it to Dev 1.x</a:t>
            </a:r>
            <a:endParaRPr lang="en-US" sz="1600"/>
          </a:p>
        </p:txBody>
      </p:sp>
    </p:spTree>
    <p:extLst>
      <p:ext uri="{BB962C8B-B14F-4D97-AF65-F5344CB8AC3E}">
        <p14:creationId xmlns:p14="http://schemas.microsoft.com/office/powerpoint/2010/main" val="51535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584775"/>
          </a:xfrm>
          <a:prstGeom prst="rect">
            <a:avLst/>
          </a:prstGeom>
          <a:noFill/>
        </p:spPr>
        <p:txBody>
          <a:bodyPr wrap="square" rtlCol="0">
            <a:spAutoFit/>
          </a:bodyPr>
          <a:lstStyle/>
          <a:p>
            <a:r>
              <a:rPr lang="en-US" sz="1600" smtClean="0"/>
              <a:t>Do some work on Dev 1.x and when QA ready then first (as a good practice) do a forward integration (FI) then do a reverse integration (RI) from Dev 1.x to QA 1.x and then trigger an installer (I1).</a:t>
            </a:r>
          </a:p>
          <a:p>
            <a:r>
              <a:rPr lang="en-US" sz="1600" smtClean="0"/>
              <a:t>Each installer puts TFS labels on the components source code it contains.</a:t>
            </a:r>
            <a:endParaRPr lang="en-US" sz="1600"/>
          </a:p>
        </p:txBody>
      </p:sp>
    </p:spTree>
    <p:extLst>
      <p:ext uri="{BB962C8B-B14F-4D97-AF65-F5344CB8AC3E}">
        <p14:creationId xmlns:p14="http://schemas.microsoft.com/office/powerpoint/2010/main" val="275022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338554"/>
          </a:xfrm>
          <a:prstGeom prst="rect">
            <a:avLst/>
          </a:prstGeom>
          <a:noFill/>
        </p:spPr>
        <p:txBody>
          <a:bodyPr wrap="square" rtlCol="0">
            <a:spAutoFit/>
          </a:bodyPr>
          <a:lstStyle/>
          <a:p>
            <a:r>
              <a:rPr lang="en-US" sz="1600" smtClean="0"/>
              <a:t>Do some more work on Dev 1.x and then integrate again with QA 1.x and trigger another installer (I2). Remember always do a FI before a RI!</a:t>
            </a:r>
            <a:endParaRPr lang="en-US" sz="1600"/>
          </a:p>
        </p:txBody>
      </p:sp>
    </p:spTree>
    <p:extLst>
      <p:ext uri="{BB962C8B-B14F-4D97-AF65-F5344CB8AC3E}">
        <p14:creationId xmlns:p14="http://schemas.microsoft.com/office/powerpoint/2010/main" val="292241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338554"/>
          </a:xfrm>
          <a:prstGeom prst="rect">
            <a:avLst/>
          </a:prstGeom>
          <a:noFill/>
        </p:spPr>
        <p:txBody>
          <a:bodyPr wrap="square" rtlCol="0">
            <a:spAutoFit/>
          </a:bodyPr>
          <a:lstStyle/>
          <a:p>
            <a:r>
              <a:rPr lang="en-US" sz="1600" smtClean="0"/>
              <a:t>Now we are ready for production. So create production installer and branch only the components in this production installer a </a:t>
            </a:r>
            <a:r>
              <a:rPr lang="en-US" sz="1600" b="1" smtClean="0"/>
              <a:t>GIB [InstallerVersion]</a:t>
            </a:r>
            <a:r>
              <a:rPr lang="en-US" sz="1600" smtClean="0"/>
              <a:t>  branch (use the TFS labels to do this)</a:t>
            </a:r>
            <a:endParaRPr lang="en-US" sz="1600"/>
          </a:p>
        </p:txBody>
      </p:sp>
    </p:spTree>
    <p:extLst>
      <p:ext uri="{BB962C8B-B14F-4D97-AF65-F5344CB8AC3E}">
        <p14:creationId xmlns:p14="http://schemas.microsoft.com/office/powerpoint/2010/main" val="354712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11" name="Straight Arrow Connector 110"/>
          <p:cNvCxnSpPr>
            <a:stCxn id="89" idx="6"/>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7-Point Star 117"/>
          <p:cNvSpPr/>
          <p:nvPr/>
        </p:nvSpPr>
        <p:spPr>
          <a:xfrm>
            <a:off x="9258300" y="471904"/>
            <a:ext cx="2895600" cy="2847873"/>
          </a:xfrm>
          <a:prstGeom prst="star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trigger.ini complicates the installers creation. Let’s talk about it!</a:t>
            </a:r>
            <a:endParaRPr lang="en-US">
              <a:solidFill>
                <a:schemeClr val="tx1"/>
              </a:solidFill>
            </a:endParaRPr>
          </a:p>
        </p:txBody>
      </p: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Damn! A bug in production! Let’s make a hotfix and deliver a Customized Installer (CI1). After that merge the hotfix to QA 1.x and Dev. 1.x</a:t>
            </a:r>
            <a:endParaRPr lang="en-US" sz="1600"/>
          </a:p>
        </p:txBody>
      </p:sp>
      <p:cxnSp>
        <p:nvCxnSpPr>
          <p:cNvPr id="40" name="Straight Arrow Connector 39"/>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967458" y="3388881"/>
            <a:ext cx="8327922" cy="338554"/>
          </a:xfrm>
          <a:prstGeom prst="rect">
            <a:avLst/>
          </a:prstGeom>
          <a:noFill/>
        </p:spPr>
        <p:txBody>
          <a:bodyPr wrap="square" rtlCol="0">
            <a:spAutoFit/>
          </a:bodyPr>
          <a:lstStyle/>
          <a:p>
            <a:r>
              <a:rPr lang="en-US" sz="1600" u="sng">
                <a:hlinkClick r:id="rId2"/>
              </a:rPr>
              <a:t>http://stackoverflow.com/questions/9996136/exclude-a-config-file-from-the-merge-process</a:t>
            </a:r>
            <a:endParaRPr lang="en-US" sz="1600"/>
          </a:p>
        </p:txBody>
      </p:sp>
    </p:spTree>
    <p:extLst>
      <p:ext uri="{BB962C8B-B14F-4D97-AF65-F5344CB8AC3E}">
        <p14:creationId xmlns:p14="http://schemas.microsoft.com/office/powerpoint/2010/main" val="54385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271" y="599188"/>
            <a:ext cx="8519768" cy="923330"/>
          </a:xfrm>
          <a:prstGeom prst="rect">
            <a:avLst/>
          </a:prstGeom>
          <a:noFill/>
        </p:spPr>
        <p:txBody>
          <a:bodyPr wrap="none" rtlCol="0">
            <a:spAutoFit/>
          </a:bodyPr>
          <a:lstStyle/>
          <a:p>
            <a:r>
              <a:rPr lang="en-US" sz="5400" smtClean="0"/>
              <a:t>We work on the HEAD branch</a:t>
            </a:r>
            <a:endParaRPr lang="en-US" sz="5400"/>
          </a:p>
        </p:txBody>
      </p:sp>
      <p:sp>
        <p:nvSpPr>
          <p:cNvPr id="5" name="Right Arrow 4"/>
          <p:cNvSpPr/>
          <p:nvPr/>
        </p:nvSpPr>
        <p:spPr>
          <a:xfrm>
            <a:off x="1727017" y="2924163"/>
            <a:ext cx="13654355"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6861" y="2883828"/>
            <a:ext cx="1009572" cy="523220"/>
          </a:xfrm>
          <a:prstGeom prst="rect">
            <a:avLst/>
          </a:prstGeom>
          <a:noFill/>
        </p:spPr>
        <p:txBody>
          <a:bodyPr wrap="none" rtlCol="0">
            <a:spAutoFit/>
          </a:bodyPr>
          <a:lstStyle/>
          <a:p>
            <a:r>
              <a:rPr lang="en-US" sz="2800" smtClean="0"/>
              <a:t>HEAD</a:t>
            </a:r>
            <a:endParaRPr lang="en-US" sz="2800"/>
          </a:p>
        </p:txBody>
      </p:sp>
      <p:cxnSp>
        <p:nvCxnSpPr>
          <p:cNvPr id="7" name="Straight Arrow Connector 6"/>
          <p:cNvCxnSpPr/>
          <p:nvPr/>
        </p:nvCxnSpPr>
        <p:spPr>
          <a:xfrm flipV="1">
            <a:off x="2184217" y="3285676"/>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81297" y="4055330"/>
            <a:ext cx="1005840" cy="587574"/>
          </a:xfrm>
          <a:prstGeom prst="rect">
            <a:avLst/>
          </a:prstGeom>
          <a:noFill/>
        </p:spPr>
        <p:txBody>
          <a:bodyPr wrap="square" rtlCol="0">
            <a:spAutoFit/>
          </a:bodyPr>
          <a:lstStyle/>
          <a:p>
            <a:r>
              <a:rPr lang="en-US" smtClean="0"/>
              <a:t>check-in</a:t>
            </a:r>
            <a:endParaRPr lang="en-US"/>
          </a:p>
        </p:txBody>
      </p:sp>
      <p:cxnSp>
        <p:nvCxnSpPr>
          <p:cNvPr id="9" name="Straight Arrow Connector 8"/>
          <p:cNvCxnSpPr/>
          <p:nvPr/>
        </p:nvCxnSpPr>
        <p:spPr>
          <a:xfrm flipV="1">
            <a:off x="3252730" y="3275939"/>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95529" y="4036763"/>
            <a:ext cx="1067553" cy="369332"/>
          </a:xfrm>
          <a:prstGeom prst="rect">
            <a:avLst/>
          </a:prstGeom>
          <a:noFill/>
        </p:spPr>
        <p:txBody>
          <a:bodyPr wrap="square" rtlCol="0">
            <a:spAutoFit/>
          </a:bodyPr>
          <a:lstStyle/>
          <a:p>
            <a:r>
              <a:rPr lang="en-US" smtClean="0"/>
              <a:t>check-in</a:t>
            </a:r>
            <a:endParaRPr lang="en-US"/>
          </a:p>
        </p:txBody>
      </p:sp>
      <p:cxnSp>
        <p:nvCxnSpPr>
          <p:cNvPr id="11" name="Straight Arrow Connector 10"/>
          <p:cNvCxnSpPr/>
          <p:nvPr/>
        </p:nvCxnSpPr>
        <p:spPr>
          <a:xfrm flipV="1">
            <a:off x="8166344" y="3295950"/>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24140" y="4056774"/>
            <a:ext cx="1199404" cy="369332"/>
          </a:xfrm>
          <a:prstGeom prst="rect">
            <a:avLst/>
          </a:prstGeom>
          <a:noFill/>
        </p:spPr>
        <p:txBody>
          <a:bodyPr wrap="square" rtlCol="0">
            <a:spAutoFit/>
          </a:bodyPr>
          <a:lstStyle/>
          <a:p>
            <a:r>
              <a:rPr lang="en-US"/>
              <a:t>check-in</a:t>
            </a:r>
            <a:endParaRPr lang="en-US"/>
          </a:p>
        </p:txBody>
      </p:sp>
      <p:cxnSp>
        <p:nvCxnSpPr>
          <p:cNvPr id="13" name="Straight Arrow Connector 12"/>
          <p:cNvCxnSpPr/>
          <p:nvPr/>
        </p:nvCxnSpPr>
        <p:spPr>
          <a:xfrm flipV="1">
            <a:off x="9234857" y="3286213"/>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77657" y="4047037"/>
            <a:ext cx="1095808" cy="369332"/>
          </a:xfrm>
          <a:prstGeom prst="rect">
            <a:avLst/>
          </a:prstGeom>
          <a:noFill/>
        </p:spPr>
        <p:txBody>
          <a:bodyPr wrap="square" rtlCol="0">
            <a:spAutoFit/>
          </a:bodyPr>
          <a:lstStyle/>
          <a:p>
            <a:r>
              <a:rPr lang="en-US"/>
              <a:t>check-in</a:t>
            </a:r>
            <a:endParaRPr lang="en-US"/>
          </a:p>
        </p:txBody>
      </p:sp>
      <p:sp>
        <p:nvSpPr>
          <p:cNvPr id="15" name="Rectangle 14"/>
          <p:cNvSpPr/>
          <p:nvPr/>
        </p:nvSpPr>
        <p:spPr>
          <a:xfrm>
            <a:off x="4788717" y="2777296"/>
            <a:ext cx="1560215"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Deliver to QA</a:t>
            </a:r>
            <a:endParaRPr lang="en-US"/>
          </a:p>
        </p:txBody>
      </p:sp>
      <p:sp>
        <p:nvSpPr>
          <p:cNvPr id="16" name="Rectangle 15"/>
          <p:cNvSpPr/>
          <p:nvPr/>
        </p:nvSpPr>
        <p:spPr>
          <a:xfrm>
            <a:off x="10598648" y="2669607"/>
            <a:ext cx="1560215"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Deliver to QA</a:t>
            </a:r>
            <a:endParaRPr lang="en-US"/>
          </a:p>
        </p:txBody>
      </p:sp>
    </p:spTree>
    <p:extLst>
      <p:ext uri="{BB962C8B-B14F-4D97-AF65-F5344CB8AC3E}">
        <p14:creationId xmlns:p14="http://schemas.microsoft.com/office/powerpoint/2010/main" val="122838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338554"/>
          </a:xfrm>
          <a:prstGeom prst="rect">
            <a:avLst/>
          </a:prstGeom>
          <a:noFill/>
        </p:spPr>
        <p:txBody>
          <a:bodyPr wrap="square" rtlCol="0">
            <a:spAutoFit/>
          </a:bodyPr>
          <a:lstStyle/>
          <a:p>
            <a:r>
              <a:rPr lang="en-US" sz="1600" smtClean="0"/>
              <a:t>More work on Dev.1x ready for QA. Deliver a new installer to QA (I3)</a:t>
            </a:r>
            <a:endParaRPr lang="en-US" sz="1600"/>
          </a:p>
        </p:txBody>
      </p:sp>
    </p:spTree>
    <p:extLst>
      <p:ext uri="{BB962C8B-B14F-4D97-AF65-F5344CB8AC3E}">
        <p14:creationId xmlns:p14="http://schemas.microsoft.com/office/powerpoint/2010/main" val="3383355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18" name="TextBox 117"/>
          <p:cNvSpPr txBox="1"/>
          <p:nvPr/>
        </p:nvSpPr>
        <p:spPr>
          <a:xfrm>
            <a:off x="19050" y="133350"/>
            <a:ext cx="16181387" cy="338554"/>
          </a:xfrm>
          <a:prstGeom prst="rect">
            <a:avLst/>
          </a:prstGeom>
          <a:noFill/>
        </p:spPr>
        <p:txBody>
          <a:bodyPr wrap="square" rtlCol="0">
            <a:spAutoFit/>
          </a:bodyPr>
          <a:lstStyle/>
          <a:p>
            <a:r>
              <a:rPr lang="en-US" sz="1600" smtClean="0"/>
              <a:t>And ready for another production upload. And make another GIB branch. Theoretically at this point we can discard the previous GIB branch.</a:t>
            </a:r>
            <a:endParaRPr lang="en-US" sz="1600"/>
          </a:p>
        </p:txBody>
      </p:sp>
    </p:spTree>
    <p:extLst>
      <p:ext uri="{BB962C8B-B14F-4D97-AF65-F5344CB8AC3E}">
        <p14:creationId xmlns:p14="http://schemas.microsoft.com/office/powerpoint/2010/main" val="129188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Now it comes the time to move forward and start the next major version. We branch QA 1.x to QA 2.x.</a:t>
            </a:r>
            <a:endParaRPr lang="en-US" sz="1600"/>
          </a:p>
        </p:txBody>
      </p:sp>
    </p:spTree>
    <p:extLst>
      <p:ext uri="{BB962C8B-B14F-4D97-AF65-F5344CB8AC3E}">
        <p14:creationId xmlns:p14="http://schemas.microsoft.com/office/powerpoint/2010/main" val="517754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And right after that create the Dev 2.x branch.</a:t>
            </a:r>
            <a:endParaRPr lang="en-US" sz="1600"/>
          </a:p>
        </p:txBody>
      </p:sp>
    </p:spTree>
    <p:extLst>
      <p:ext uri="{BB962C8B-B14F-4D97-AF65-F5344CB8AC3E}">
        <p14:creationId xmlns:p14="http://schemas.microsoft.com/office/powerpoint/2010/main" val="368323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19050" y="133350"/>
            <a:ext cx="16181387" cy="338554"/>
          </a:xfrm>
          <a:prstGeom prst="rect">
            <a:avLst/>
          </a:prstGeom>
          <a:noFill/>
        </p:spPr>
        <p:txBody>
          <a:bodyPr wrap="square" rtlCol="0">
            <a:spAutoFit/>
          </a:bodyPr>
          <a:lstStyle/>
          <a:p>
            <a:r>
              <a:rPr lang="en-US" sz="1600" smtClean="0"/>
              <a:t>Now we have something to deliver to QA for 2.x so we build QA installer I1.</a:t>
            </a:r>
            <a:endParaRPr lang="en-US" sz="1600"/>
          </a:p>
        </p:txBody>
      </p:sp>
    </p:spTree>
    <p:extLst>
      <p:ext uri="{BB962C8B-B14F-4D97-AF65-F5344CB8AC3E}">
        <p14:creationId xmlns:p14="http://schemas.microsoft.com/office/powerpoint/2010/main" val="737865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Meanwhile something might happen on the 1.x branch. Remember we still have 1.x in production. </a:t>
            </a:r>
            <a:endParaRPr lang="en-US" sz="1600"/>
          </a:p>
        </p:txBody>
      </p:sp>
    </p:spTree>
    <p:extLst>
      <p:ext uri="{BB962C8B-B14F-4D97-AF65-F5344CB8AC3E}">
        <p14:creationId xmlns:p14="http://schemas.microsoft.com/office/powerpoint/2010/main" val="2228056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10591727" y="3410968"/>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SFI</a:t>
            </a:r>
          </a:p>
        </p:txBody>
      </p: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3" idx="4"/>
          </p:cNvCxnSpPr>
          <p:nvPr/>
        </p:nvCxnSpPr>
        <p:spPr>
          <a:xfrm flipH="1">
            <a:off x="10848489" y="3722292"/>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208" name="Straight Arrow Connector 207"/>
          <p:cNvCxnSpPr>
            <a:stCxn id="206" idx="6"/>
            <a:endCxn id="210" idx="2"/>
          </p:cNvCxnSpPr>
          <p:nvPr/>
        </p:nvCxnSpPr>
        <p:spPr>
          <a:xfrm flipV="1">
            <a:off x="9942935" y="5192878"/>
            <a:ext cx="1025508" cy="40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10968443" y="5037216"/>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64" name="Straight Arrow Connector 163"/>
          <p:cNvCxnSpPr>
            <a:stCxn id="137" idx="6"/>
            <a:endCxn id="193" idx="2"/>
          </p:cNvCxnSpPr>
          <p:nvPr/>
        </p:nvCxnSpPr>
        <p:spPr>
          <a:xfrm>
            <a:off x="10464687" y="3562228"/>
            <a:ext cx="127040" cy="44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So we might need to selectively merge some code from 1.x to 2.x (SFI). </a:t>
            </a:r>
            <a:endParaRPr lang="en-US" sz="1600"/>
          </a:p>
        </p:txBody>
      </p:sp>
      <p:sp>
        <p:nvSpPr>
          <p:cNvPr id="125" name="7-Point Star 124"/>
          <p:cNvSpPr/>
          <p:nvPr/>
        </p:nvSpPr>
        <p:spPr>
          <a:xfrm>
            <a:off x="11261556" y="133350"/>
            <a:ext cx="3292644" cy="2371961"/>
          </a:xfrm>
          <a:prstGeom prst="star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Discussion: Should the Selective Forward Integration (SFI) should be done directly on the QA branch ? Maybe we should do it on the Dev 2.x branch ?</a:t>
            </a:r>
            <a:endParaRPr lang="en-US" sz="1200">
              <a:solidFill>
                <a:schemeClr val="tx1"/>
              </a:solidFill>
            </a:endParaRPr>
          </a:p>
        </p:txBody>
      </p:sp>
    </p:spTree>
    <p:extLst>
      <p:ext uri="{BB962C8B-B14F-4D97-AF65-F5344CB8AC3E}">
        <p14:creationId xmlns:p14="http://schemas.microsoft.com/office/powerpoint/2010/main" val="2386612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10591727" y="3410968"/>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SFI</a:t>
            </a:r>
          </a:p>
        </p:txBody>
      </p: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3" idx="4"/>
          </p:cNvCxnSpPr>
          <p:nvPr/>
        </p:nvCxnSpPr>
        <p:spPr>
          <a:xfrm flipH="1">
            <a:off x="10848489" y="3722292"/>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208" name="Straight Arrow Connector 207"/>
          <p:cNvCxnSpPr>
            <a:stCxn id="206" idx="6"/>
            <a:endCxn id="210" idx="2"/>
          </p:cNvCxnSpPr>
          <p:nvPr/>
        </p:nvCxnSpPr>
        <p:spPr>
          <a:xfrm flipV="1">
            <a:off x="9942935" y="5192878"/>
            <a:ext cx="1025508" cy="40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10968443" y="5037216"/>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222" name="Straight Arrow Connector 221"/>
          <p:cNvCxnSpPr>
            <a:stCxn id="182" idx="6"/>
            <a:endCxn id="226" idx="2"/>
          </p:cNvCxnSpPr>
          <p:nvPr/>
        </p:nvCxnSpPr>
        <p:spPr>
          <a:xfrm flipV="1">
            <a:off x="9574473" y="1891591"/>
            <a:ext cx="2210367" cy="359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0" idx="6"/>
            <a:endCxn id="224" idx="2"/>
          </p:cNvCxnSpPr>
          <p:nvPr/>
        </p:nvCxnSpPr>
        <p:spPr>
          <a:xfrm flipV="1">
            <a:off x="11392843" y="5192579"/>
            <a:ext cx="124267" cy="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11517110" y="503691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25" name="Straight Arrow Connector 224"/>
          <p:cNvCxnSpPr>
            <a:stCxn id="224" idx="0"/>
          </p:cNvCxnSpPr>
          <p:nvPr/>
        </p:nvCxnSpPr>
        <p:spPr>
          <a:xfrm flipH="1" flipV="1">
            <a:off x="11716162" y="1889639"/>
            <a:ext cx="13148" cy="314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Oval 225"/>
          <p:cNvSpPr/>
          <p:nvPr/>
        </p:nvSpPr>
        <p:spPr>
          <a:xfrm>
            <a:off x="11784840" y="17359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27" name="Straight Arrow Connector 226"/>
          <p:cNvCxnSpPr>
            <a:stCxn id="224" idx="6"/>
            <a:endCxn id="229" idx="2"/>
          </p:cNvCxnSpPr>
          <p:nvPr/>
        </p:nvCxnSpPr>
        <p:spPr>
          <a:xfrm flipV="1">
            <a:off x="11941510" y="5189683"/>
            <a:ext cx="240367" cy="289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226" idx="4"/>
          </p:cNvCxnSpPr>
          <p:nvPr/>
        </p:nvCxnSpPr>
        <p:spPr>
          <a:xfrm>
            <a:off x="11997040" y="2047253"/>
            <a:ext cx="33125"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12181877" y="5034021"/>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64" name="Straight Arrow Connector 163"/>
          <p:cNvCxnSpPr>
            <a:stCxn id="137" idx="6"/>
            <a:endCxn id="193" idx="2"/>
          </p:cNvCxnSpPr>
          <p:nvPr/>
        </p:nvCxnSpPr>
        <p:spPr>
          <a:xfrm>
            <a:off x="10464687" y="3562228"/>
            <a:ext cx="127040" cy="44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More work on Dev 2.x</a:t>
            </a:r>
            <a:endParaRPr lang="en-US" sz="1600"/>
          </a:p>
        </p:txBody>
      </p:sp>
    </p:spTree>
    <p:extLst>
      <p:ext uri="{BB962C8B-B14F-4D97-AF65-F5344CB8AC3E}">
        <p14:creationId xmlns:p14="http://schemas.microsoft.com/office/powerpoint/2010/main" val="942255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1" idx="3"/>
            <a:endCxn id="241" idx="1"/>
          </p:cNvCxnSpPr>
          <p:nvPr/>
        </p:nvCxnSpPr>
        <p:spPr>
          <a:xfrm flipV="1">
            <a:off x="7503151" y="4518992"/>
            <a:ext cx="5441157" cy="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69" name="Straight Arrow Connector 168"/>
          <p:cNvCxnSpPr>
            <a:stCxn id="193" idx="6"/>
            <a:endCxn id="253" idx="1"/>
          </p:cNvCxnSpPr>
          <p:nvPr/>
        </p:nvCxnSpPr>
        <p:spPr>
          <a:xfrm flipV="1">
            <a:off x="11105254" y="3565870"/>
            <a:ext cx="1828894" cy="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10591727" y="3410968"/>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SFI</a:t>
            </a:r>
          </a:p>
        </p:txBody>
      </p: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3" idx="4"/>
          </p:cNvCxnSpPr>
          <p:nvPr/>
        </p:nvCxnSpPr>
        <p:spPr>
          <a:xfrm flipH="1">
            <a:off x="10848489" y="3722292"/>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208" name="Straight Arrow Connector 207"/>
          <p:cNvCxnSpPr>
            <a:stCxn id="206" idx="6"/>
            <a:endCxn id="210" idx="2"/>
          </p:cNvCxnSpPr>
          <p:nvPr/>
        </p:nvCxnSpPr>
        <p:spPr>
          <a:xfrm flipV="1">
            <a:off x="9942935" y="5192878"/>
            <a:ext cx="1025508" cy="40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10968443" y="5037216"/>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222" name="Straight Arrow Connector 221"/>
          <p:cNvCxnSpPr>
            <a:stCxn id="182" idx="6"/>
            <a:endCxn id="226" idx="2"/>
          </p:cNvCxnSpPr>
          <p:nvPr/>
        </p:nvCxnSpPr>
        <p:spPr>
          <a:xfrm flipV="1">
            <a:off x="9574473" y="1891591"/>
            <a:ext cx="2210367" cy="359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0" idx="6"/>
            <a:endCxn id="224" idx="2"/>
          </p:cNvCxnSpPr>
          <p:nvPr/>
        </p:nvCxnSpPr>
        <p:spPr>
          <a:xfrm flipV="1">
            <a:off x="11392843" y="5192579"/>
            <a:ext cx="124267" cy="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11517110" y="503691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25" name="Straight Arrow Connector 224"/>
          <p:cNvCxnSpPr>
            <a:stCxn id="224" idx="0"/>
          </p:cNvCxnSpPr>
          <p:nvPr/>
        </p:nvCxnSpPr>
        <p:spPr>
          <a:xfrm flipH="1" flipV="1">
            <a:off x="11716162" y="1889639"/>
            <a:ext cx="13148" cy="314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Oval 225"/>
          <p:cNvSpPr/>
          <p:nvPr/>
        </p:nvSpPr>
        <p:spPr>
          <a:xfrm>
            <a:off x="11784840" y="17359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27" name="Straight Arrow Connector 226"/>
          <p:cNvCxnSpPr>
            <a:stCxn id="224" idx="6"/>
            <a:endCxn id="229" idx="2"/>
          </p:cNvCxnSpPr>
          <p:nvPr/>
        </p:nvCxnSpPr>
        <p:spPr>
          <a:xfrm flipV="1">
            <a:off x="11941510" y="5189683"/>
            <a:ext cx="240367" cy="289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226" idx="4"/>
          </p:cNvCxnSpPr>
          <p:nvPr/>
        </p:nvCxnSpPr>
        <p:spPr>
          <a:xfrm>
            <a:off x="11997040" y="2047253"/>
            <a:ext cx="33125"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12181877" y="5034021"/>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233" name="Straight Arrow Connector 232"/>
          <p:cNvCxnSpPr>
            <a:stCxn id="229" idx="6"/>
            <a:endCxn id="234" idx="2"/>
          </p:cNvCxnSpPr>
          <p:nvPr/>
        </p:nvCxnSpPr>
        <p:spPr>
          <a:xfrm>
            <a:off x="12606277" y="5189683"/>
            <a:ext cx="19905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12805336" y="503402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236" name="TextBox 235"/>
          <p:cNvSpPr txBox="1"/>
          <p:nvPr/>
        </p:nvSpPr>
        <p:spPr>
          <a:xfrm>
            <a:off x="12656657" y="5778409"/>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2.0.0.0</a:t>
            </a:r>
          </a:p>
        </p:txBody>
      </p:sp>
      <p:cxnSp>
        <p:nvCxnSpPr>
          <p:cNvPr id="237" name="Straight Arrow Connector 236"/>
          <p:cNvCxnSpPr>
            <a:stCxn id="234" idx="4"/>
            <a:endCxn id="236" idx="0"/>
          </p:cNvCxnSpPr>
          <p:nvPr/>
        </p:nvCxnSpPr>
        <p:spPr>
          <a:xfrm flipH="1">
            <a:off x="13013486" y="5345345"/>
            <a:ext cx="4050" cy="43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a:xfrm>
            <a:off x="12944308"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253" name="Rectangle 252"/>
          <p:cNvSpPr/>
          <p:nvPr/>
        </p:nvSpPr>
        <p:spPr>
          <a:xfrm>
            <a:off x="12934148" y="3400067"/>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55" name="Straight Arrow Connector 254"/>
          <p:cNvCxnSpPr>
            <a:stCxn id="135" idx="6"/>
            <a:endCxn id="258" idx="1"/>
          </p:cNvCxnSpPr>
          <p:nvPr/>
        </p:nvCxnSpPr>
        <p:spPr>
          <a:xfrm>
            <a:off x="10171735" y="2527420"/>
            <a:ext cx="2767352" cy="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12939087" y="2363203"/>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64" name="Straight Arrow Connector 163"/>
          <p:cNvCxnSpPr>
            <a:stCxn id="137" idx="6"/>
            <a:endCxn id="193" idx="2"/>
          </p:cNvCxnSpPr>
          <p:nvPr/>
        </p:nvCxnSpPr>
        <p:spPr>
          <a:xfrm>
            <a:off x="10464687" y="3562228"/>
            <a:ext cx="127040" cy="44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And finally we upload 2.x to production. Basically at this point the support for 1.x stops.</a:t>
            </a:r>
            <a:endParaRPr lang="en-US" sz="1600"/>
          </a:p>
        </p:txBody>
      </p:sp>
      <p:sp>
        <p:nvSpPr>
          <p:cNvPr id="125" name="7-Point Star 124"/>
          <p:cNvSpPr/>
          <p:nvPr/>
        </p:nvSpPr>
        <p:spPr>
          <a:xfrm>
            <a:off x="12805336" y="77956"/>
            <a:ext cx="2848132" cy="2129585"/>
          </a:xfrm>
          <a:prstGeom prst="star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Disscution: Environments alignment</a:t>
            </a:r>
            <a:endParaRPr lang="en-US" sz="1200">
              <a:solidFill>
                <a:schemeClr val="tx1"/>
              </a:solidFill>
            </a:endParaRPr>
          </a:p>
        </p:txBody>
      </p:sp>
    </p:spTree>
    <p:extLst>
      <p:ext uri="{BB962C8B-B14F-4D97-AF65-F5344CB8AC3E}">
        <p14:creationId xmlns:p14="http://schemas.microsoft.com/office/powerpoint/2010/main" val="1164361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1" idx="3"/>
            <a:endCxn id="241" idx="1"/>
          </p:cNvCxnSpPr>
          <p:nvPr/>
        </p:nvCxnSpPr>
        <p:spPr>
          <a:xfrm flipV="1">
            <a:off x="7503151" y="4518992"/>
            <a:ext cx="5441157" cy="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69" name="Straight Arrow Connector 168"/>
          <p:cNvCxnSpPr>
            <a:stCxn id="193" idx="6"/>
            <a:endCxn id="253" idx="1"/>
          </p:cNvCxnSpPr>
          <p:nvPr/>
        </p:nvCxnSpPr>
        <p:spPr>
          <a:xfrm flipV="1">
            <a:off x="11105254" y="3565870"/>
            <a:ext cx="1828894" cy="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10591727" y="3410968"/>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SFI</a:t>
            </a:r>
          </a:p>
        </p:txBody>
      </p: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3" idx="4"/>
          </p:cNvCxnSpPr>
          <p:nvPr/>
        </p:nvCxnSpPr>
        <p:spPr>
          <a:xfrm flipH="1">
            <a:off x="10848489" y="3722292"/>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208" name="Straight Arrow Connector 207"/>
          <p:cNvCxnSpPr>
            <a:stCxn id="206" idx="6"/>
            <a:endCxn id="210" idx="2"/>
          </p:cNvCxnSpPr>
          <p:nvPr/>
        </p:nvCxnSpPr>
        <p:spPr>
          <a:xfrm flipV="1">
            <a:off x="9942935" y="5192878"/>
            <a:ext cx="1025508" cy="40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10968443" y="5037216"/>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222" name="Straight Arrow Connector 221"/>
          <p:cNvCxnSpPr>
            <a:stCxn id="182" idx="6"/>
            <a:endCxn id="226" idx="2"/>
          </p:cNvCxnSpPr>
          <p:nvPr/>
        </p:nvCxnSpPr>
        <p:spPr>
          <a:xfrm flipV="1">
            <a:off x="9574473" y="1891591"/>
            <a:ext cx="2210367" cy="359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0" idx="6"/>
            <a:endCxn id="224" idx="2"/>
          </p:cNvCxnSpPr>
          <p:nvPr/>
        </p:nvCxnSpPr>
        <p:spPr>
          <a:xfrm flipV="1">
            <a:off x="11392843" y="5192579"/>
            <a:ext cx="124267" cy="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11517110" y="503691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25" name="Straight Arrow Connector 224"/>
          <p:cNvCxnSpPr>
            <a:stCxn id="224" idx="0"/>
          </p:cNvCxnSpPr>
          <p:nvPr/>
        </p:nvCxnSpPr>
        <p:spPr>
          <a:xfrm flipH="1" flipV="1">
            <a:off x="11716162" y="1889639"/>
            <a:ext cx="13148" cy="314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Oval 225"/>
          <p:cNvSpPr/>
          <p:nvPr/>
        </p:nvSpPr>
        <p:spPr>
          <a:xfrm>
            <a:off x="11784840" y="17359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27" name="Straight Arrow Connector 226"/>
          <p:cNvCxnSpPr>
            <a:stCxn id="224" idx="6"/>
            <a:endCxn id="229" idx="2"/>
          </p:cNvCxnSpPr>
          <p:nvPr/>
        </p:nvCxnSpPr>
        <p:spPr>
          <a:xfrm flipV="1">
            <a:off x="11941510" y="5189683"/>
            <a:ext cx="240367" cy="289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226" idx="4"/>
          </p:cNvCxnSpPr>
          <p:nvPr/>
        </p:nvCxnSpPr>
        <p:spPr>
          <a:xfrm>
            <a:off x="11997040" y="2047253"/>
            <a:ext cx="33125"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12181877" y="5034021"/>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233" name="Straight Arrow Connector 232"/>
          <p:cNvCxnSpPr>
            <a:stCxn id="229" idx="6"/>
            <a:endCxn id="234" idx="2"/>
          </p:cNvCxnSpPr>
          <p:nvPr/>
        </p:nvCxnSpPr>
        <p:spPr>
          <a:xfrm>
            <a:off x="12606277" y="5189683"/>
            <a:ext cx="19905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12805336" y="503402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236" name="TextBox 235"/>
          <p:cNvSpPr txBox="1"/>
          <p:nvPr/>
        </p:nvSpPr>
        <p:spPr>
          <a:xfrm>
            <a:off x="12656657" y="5778409"/>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2.0.0.0</a:t>
            </a:r>
          </a:p>
        </p:txBody>
      </p:sp>
      <p:cxnSp>
        <p:nvCxnSpPr>
          <p:cNvPr id="237" name="Straight Arrow Connector 236"/>
          <p:cNvCxnSpPr>
            <a:stCxn id="234" idx="4"/>
            <a:endCxn id="236" idx="0"/>
          </p:cNvCxnSpPr>
          <p:nvPr/>
        </p:nvCxnSpPr>
        <p:spPr>
          <a:xfrm flipH="1">
            <a:off x="13013486" y="5345345"/>
            <a:ext cx="4050" cy="43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a:xfrm>
            <a:off x="12944308"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243" name="Oval 242"/>
          <p:cNvSpPr/>
          <p:nvPr/>
        </p:nvSpPr>
        <p:spPr>
          <a:xfrm>
            <a:off x="13546694" y="590013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44" name="Straight Arrow Connector 243"/>
          <p:cNvCxnSpPr>
            <a:stCxn id="236" idx="3"/>
            <a:endCxn id="243" idx="2"/>
          </p:cNvCxnSpPr>
          <p:nvPr/>
        </p:nvCxnSpPr>
        <p:spPr>
          <a:xfrm>
            <a:off x="13370314" y="6050920"/>
            <a:ext cx="176380" cy="48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3551893" y="6237884"/>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cxnSp>
        <p:nvCxnSpPr>
          <p:cNvPr id="246" name="Straight Arrow Connector 245"/>
          <p:cNvCxnSpPr>
            <a:stCxn id="243" idx="6"/>
          </p:cNvCxnSpPr>
          <p:nvPr/>
        </p:nvCxnSpPr>
        <p:spPr>
          <a:xfrm>
            <a:off x="13971094" y="6055793"/>
            <a:ext cx="29448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4265575" y="5900131"/>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249" name="Straight Arrow Connector 248"/>
          <p:cNvCxnSpPr>
            <a:stCxn id="234" idx="6"/>
            <a:endCxn id="267" idx="2"/>
          </p:cNvCxnSpPr>
          <p:nvPr/>
        </p:nvCxnSpPr>
        <p:spPr>
          <a:xfrm>
            <a:off x="13229736" y="5189683"/>
            <a:ext cx="808119" cy="108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a:xfrm>
            <a:off x="12934148" y="3400067"/>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55" name="Straight Arrow Connector 254"/>
          <p:cNvCxnSpPr>
            <a:stCxn id="135" idx="6"/>
            <a:endCxn id="258" idx="1"/>
          </p:cNvCxnSpPr>
          <p:nvPr/>
        </p:nvCxnSpPr>
        <p:spPr>
          <a:xfrm>
            <a:off x="10171735" y="2527420"/>
            <a:ext cx="2767352" cy="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12939087" y="2363203"/>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60" name="Straight Arrow Connector 259"/>
          <p:cNvCxnSpPr>
            <a:stCxn id="226" idx="6"/>
            <a:endCxn id="269" idx="2"/>
          </p:cNvCxnSpPr>
          <p:nvPr/>
        </p:nvCxnSpPr>
        <p:spPr>
          <a:xfrm flipV="1">
            <a:off x="12209240" y="1886442"/>
            <a:ext cx="2096344" cy="514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3" idx="0"/>
          </p:cNvCxnSpPr>
          <p:nvPr/>
        </p:nvCxnSpPr>
        <p:spPr>
          <a:xfrm flipH="1" flipV="1">
            <a:off x="13758892" y="5207529"/>
            <a:ext cx="2" cy="69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247" idx="6"/>
            <a:endCxn id="291" idx="1"/>
          </p:cNvCxnSpPr>
          <p:nvPr/>
        </p:nvCxnSpPr>
        <p:spPr>
          <a:xfrm>
            <a:off x="14799311" y="6055793"/>
            <a:ext cx="244624" cy="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14037855" y="504491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68" name="Straight Arrow Connector 267"/>
          <p:cNvCxnSpPr>
            <a:stCxn id="267" idx="0"/>
          </p:cNvCxnSpPr>
          <p:nvPr/>
        </p:nvCxnSpPr>
        <p:spPr>
          <a:xfrm flipH="1" flipV="1">
            <a:off x="14236907" y="1897642"/>
            <a:ext cx="13148" cy="314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a:off x="14305584" y="173078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70" name="Straight Arrow Connector 269"/>
          <p:cNvCxnSpPr>
            <a:stCxn id="269" idx="4"/>
          </p:cNvCxnSpPr>
          <p:nvPr/>
        </p:nvCxnSpPr>
        <p:spPr>
          <a:xfrm>
            <a:off x="14517784" y="2042104"/>
            <a:ext cx="33128" cy="314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3" name="Oval 272"/>
          <p:cNvSpPr/>
          <p:nvPr/>
        </p:nvSpPr>
        <p:spPr>
          <a:xfrm>
            <a:off x="14743371" y="5048779"/>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I4</a:t>
            </a:r>
          </a:p>
        </p:txBody>
      </p:sp>
      <p:cxnSp>
        <p:nvCxnSpPr>
          <p:cNvPr id="274" name="Straight Arrow Connector 273"/>
          <p:cNvCxnSpPr>
            <a:stCxn id="267" idx="6"/>
            <a:endCxn id="273" idx="2"/>
          </p:cNvCxnSpPr>
          <p:nvPr/>
        </p:nvCxnSpPr>
        <p:spPr>
          <a:xfrm>
            <a:off x="14462255" y="5200580"/>
            <a:ext cx="281116" cy="386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73" idx="6"/>
            <a:endCxn id="278" idx="2"/>
          </p:cNvCxnSpPr>
          <p:nvPr/>
        </p:nvCxnSpPr>
        <p:spPr>
          <a:xfrm>
            <a:off x="15167771" y="5204441"/>
            <a:ext cx="193918" cy="8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78" name="Oval 277"/>
          <p:cNvSpPr/>
          <p:nvPr/>
        </p:nvSpPr>
        <p:spPr>
          <a:xfrm>
            <a:off x="15361689" y="504962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279" name="TextBox 278"/>
          <p:cNvSpPr txBox="1"/>
          <p:nvPr/>
        </p:nvSpPr>
        <p:spPr>
          <a:xfrm>
            <a:off x="15204234" y="5788673"/>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2.0.0.N</a:t>
            </a:r>
          </a:p>
        </p:txBody>
      </p:sp>
      <p:cxnSp>
        <p:nvCxnSpPr>
          <p:cNvPr id="281" name="Straight Arrow Connector 280"/>
          <p:cNvCxnSpPr>
            <a:stCxn id="278" idx="4"/>
            <a:endCxn id="279" idx="0"/>
          </p:cNvCxnSpPr>
          <p:nvPr/>
        </p:nvCxnSpPr>
        <p:spPr>
          <a:xfrm flipH="1">
            <a:off x="15573887" y="5360947"/>
            <a:ext cx="2" cy="427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5043935" y="5897501"/>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93" name="Straight Arrow Connector 292"/>
          <p:cNvCxnSpPr>
            <a:stCxn id="279" idx="3"/>
          </p:cNvCxnSpPr>
          <p:nvPr/>
        </p:nvCxnSpPr>
        <p:spPr>
          <a:xfrm flipV="1">
            <a:off x="15943539" y="6057900"/>
            <a:ext cx="256899" cy="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69" idx="6"/>
          </p:cNvCxnSpPr>
          <p:nvPr/>
        </p:nvCxnSpPr>
        <p:spPr>
          <a:xfrm>
            <a:off x="14729984" y="1886442"/>
            <a:ext cx="1470454" cy="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278" idx="6"/>
          </p:cNvCxnSpPr>
          <p:nvPr/>
        </p:nvCxnSpPr>
        <p:spPr>
          <a:xfrm flipV="1">
            <a:off x="15786089" y="5200651"/>
            <a:ext cx="414349" cy="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64" name="Straight Arrow Connector 163"/>
          <p:cNvCxnSpPr>
            <a:stCxn id="137" idx="6"/>
            <a:endCxn id="193" idx="2"/>
          </p:cNvCxnSpPr>
          <p:nvPr/>
        </p:nvCxnSpPr>
        <p:spPr>
          <a:xfrm>
            <a:off x="10464687" y="3562228"/>
            <a:ext cx="127040" cy="44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And the process repeats.</a:t>
            </a:r>
            <a:endParaRPr lang="en-US" sz="1600"/>
          </a:p>
        </p:txBody>
      </p:sp>
    </p:spTree>
    <p:extLst>
      <p:ext uri="{BB962C8B-B14F-4D97-AF65-F5344CB8AC3E}">
        <p14:creationId xmlns:p14="http://schemas.microsoft.com/office/powerpoint/2010/main" val="363552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548" y="0"/>
            <a:ext cx="13972878" cy="1026021"/>
          </a:xfrm>
        </p:spPr>
        <p:txBody>
          <a:bodyPr>
            <a:normAutofit/>
          </a:bodyPr>
          <a:lstStyle/>
          <a:p>
            <a:pPr algn="ctr"/>
            <a:r>
              <a:rPr lang="en-US" sz="2800" b="1" smtClean="0"/>
              <a:t>Realy, realy, realy hard to reproduce the </a:t>
            </a:r>
            <a:r>
              <a:rPr lang="en-US" sz="2800" b="1" smtClean="0"/>
              <a:t>QA/Production </a:t>
            </a:r>
            <a:r>
              <a:rPr lang="en-US" sz="2800" b="1" smtClean="0"/>
              <a:t>source code in a functional </a:t>
            </a:r>
            <a:br>
              <a:rPr lang="en-US" sz="2800" b="1" smtClean="0"/>
            </a:br>
            <a:r>
              <a:rPr lang="en-US" sz="2800" b="1" smtClean="0"/>
              <a:t>Visual Studio </a:t>
            </a:r>
            <a:r>
              <a:rPr lang="en-US" sz="2800" b="1" smtClean="0"/>
              <a:t>solution</a:t>
            </a:r>
            <a:endParaRPr lang="en-US" sz="2800" b="1"/>
          </a:p>
        </p:txBody>
      </p:sp>
      <p:pic>
        <p:nvPicPr>
          <p:cNvPr id="4" name="Picture 3"/>
          <p:cNvPicPr>
            <a:picLocks noChangeAspect="1"/>
          </p:cNvPicPr>
          <p:nvPr/>
        </p:nvPicPr>
        <p:blipFill>
          <a:blip r:embed="rId2"/>
          <a:stretch>
            <a:fillRect/>
          </a:stretch>
        </p:blipFill>
        <p:spPr>
          <a:xfrm>
            <a:off x="1895253" y="1147128"/>
            <a:ext cx="3314700" cy="5844921"/>
          </a:xfrm>
          <a:prstGeom prst="rect">
            <a:avLst/>
          </a:prstGeom>
        </p:spPr>
      </p:pic>
      <p:sp>
        <p:nvSpPr>
          <p:cNvPr id="5" name="Rectangle 4"/>
          <p:cNvSpPr/>
          <p:nvPr/>
        </p:nvSpPr>
        <p:spPr>
          <a:xfrm>
            <a:off x="2621280" y="2450592"/>
            <a:ext cx="1463040" cy="34137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2621280" y="3444240"/>
            <a:ext cx="1463040" cy="2456688"/>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21280" y="5934423"/>
            <a:ext cx="1463040" cy="93759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5524" y="1420368"/>
            <a:ext cx="1574556" cy="34137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0347738" y="874162"/>
            <a:ext cx="3600450" cy="6058820"/>
          </a:xfrm>
          <a:prstGeom prst="rect">
            <a:avLst/>
          </a:prstGeom>
        </p:spPr>
      </p:pic>
      <p:sp>
        <p:nvSpPr>
          <p:cNvPr id="10" name="Rectangle 9"/>
          <p:cNvSpPr/>
          <p:nvPr/>
        </p:nvSpPr>
        <p:spPr>
          <a:xfrm>
            <a:off x="10960608" y="1987296"/>
            <a:ext cx="1578864" cy="188976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960608" y="5449824"/>
            <a:ext cx="1694688" cy="1395984"/>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209953" y="3718560"/>
            <a:ext cx="5137785"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Branch</a:t>
            </a:r>
            <a:endParaRPr lang="en-US"/>
          </a:p>
        </p:txBody>
      </p:sp>
    </p:spTree>
    <p:extLst>
      <p:ext uri="{BB962C8B-B14F-4D97-AF65-F5344CB8AC3E}">
        <p14:creationId xmlns:p14="http://schemas.microsoft.com/office/powerpoint/2010/main" val="3144985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158" idx="3"/>
            <a:endCxn id="34" idx="2"/>
          </p:cNvCxnSpPr>
          <p:nvPr/>
        </p:nvCxnSpPr>
        <p:spPr>
          <a:xfrm flipV="1">
            <a:off x="775697" y="357539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0"/>
            <a:endCxn id="154" idx="2"/>
          </p:cNvCxnSpPr>
          <p:nvPr/>
        </p:nvCxnSpPr>
        <p:spPr>
          <a:xfrm flipV="1">
            <a:off x="1129823" y="2701259"/>
            <a:ext cx="16" cy="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4" idx="3"/>
            <a:endCxn id="31" idx="2"/>
          </p:cNvCxnSpPr>
          <p:nvPr/>
        </p:nvCxnSpPr>
        <p:spPr>
          <a:xfrm flipV="1">
            <a:off x="1508162" y="2529007"/>
            <a:ext cx="331233" cy="1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2" idx="0"/>
          </p:cNvCxnSpPr>
          <p:nvPr/>
        </p:nvCxnSpPr>
        <p:spPr>
          <a:xfrm flipH="1" flipV="1">
            <a:off x="1718011" y="2527423"/>
            <a:ext cx="3670" cy="89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4"/>
          </p:cNvCxnSpPr>
          <p:nvPr/>
        </p:nvCxnSpPr>
        <p:spPr>
          <a:xfrm flipH="1">
            <a:off x="2042867" y="2684669"/>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9481"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31" name="Oval 30"/>
          <p:cNvSpPr/>
          <p:nvPr/>
        </p:nvSpPr>
        <p:spPr>
          <a:xfrm>
            <a:off x="1839395" y="2373345"/>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34" name="Oval 33"/>
          <p:cNvSpPr/>
          <p:nvPr/>
        </p:nvSpPr>
        <p:spPr>
          <a:xfrm>
            <a:off x="917623"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41" name="Straight Arrow Connector 40"/>
          <p:cNvCxnSpPr>
            <a:stCxn id="34" idx="6"/>
            <a:endCxn id="22" idx="2"/>
          </p:cNvCxnSpPr>
          <p:nvPr/>
        </p:nvCxnSpPr>
        <p:spPr>
          <a:xfrm>
            <a:off x="1342023" y="3575391"/>
            <a:ext cx="16745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 idx="6"/>
            <a:endCxn id="53" idx="2"/>
          </p:cNvCxnSpPr>
          <p:nvPr/>
        </p:nvCxnSpPr>
        <p:spPr>
          <a:xfrm>
            <a:off x="1933881" y="3575391"/>
            <a:ext cx="272719"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06600" y="3421997"/>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55" name="Straight Arrow Connector 54"/>
          <p:cNvCxnSpPr>
            <a:stCxn id="31" idx="6"/>
            <a:endCxn id="61" idx="2"/>
          </p:cNvCxnSpPr>
          <p:nvPr/>
        </p:nvCxnSpPr>
        <p:spPr>
          <a:xfrm flipV="1">
            <a:off x="2263795" y="2527501"/>
            <a:ext cx="842127" cy="1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6"/>
            <a:endCxn id="59" idx="2"/>
          </p:cNvCxnSpPr>
          <p:nvPr/>
        </p:nvCxnSpPr>
        <p:spPr>
          <a:xfrm flipV="1">
            <a:off x="2631000" y="3575391"/>
            <a:ext cx="121678"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52678" y="34197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61" name="Oval 60"/>
          <p:cNvSpPr/>
          <p:nvPr/>
        </p:nvSpPr>
        <p:spPr>
          <a:xfrm>
            <a:off x="3105922" y="23718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64" name="Straight Arrow Connector 63"/>
          <p:cNvCxnSpPr>
            <a:stCxn id="59" idx="0"/>
          </p:cNvCxnSpPr>
          <p:nvPr/>
        </p:nvCxnSpPr>
        <p:spPr>
          <a:xfrm flipV="1">
            <a:off x="2964878" y="2527505"/>
            <a:ext cx="8727" cy="8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6"/>
            <a:endCxn id="70" idx="2"/>
          </p:cNvCxnSpPr>
          <p:nvPr/>
        </p:nvCxnSpPr>
        <p:spPr>
          <a:xfrm flipV="1">
            <a:off x="3177078" y="3572975"/>
            <a:ext cx="253736" cy="24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4"/>
          </p:cNvCxnSpPr>
          <p:nvPr/>
        </p:nvCxnSpPr>
        <p:spPr>
          <a:xfrm flipH="1">
            <a:off x="3304142" y="2683163"/>
            <a:ext cx="13980" cy="88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430814" y="3417313"/>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72" name="Straight Arrow Connector 71"/>
          <p:cNvCxnSpPr>
            <a:stCxn id="70" idx="6"/>
            <a:endCxn id="74" idx="2"/>
          </p:cNvCxnSpPr>
          <p:nvPr/>
        </p:nvCxnSpPr>
        <p:spPr>
          <a:xfrm flipV="1">
            <a:off x="3855214" y="3571773"/>
            <a:ext cx="130644"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985858"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76" name="TextBox 75"/>
          <p:cNvSpPr txBox="1"/>
          <p:nvPr/>
        </p:nvSpPr>
        <p:spPr>
          <a:xfrm>
            <a:off x="3841226" y="4254500"/>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cxnSp>
        <p:nvCxnSpPr>
          <p:cNvPr id="77" name="Straight Arrow Connector 76"/>
          <p:cNvCxnSpPr>
            <a:stCxn id="74" idx="4"/>
            <a:endCxn id="76" idx="0"/>
          </p:cNvCxnSpPr>
          <p:nvPr/>
        </p:nvCxnSpPr>
        <p:spPr>
          <a:xfrm flipH="1">
            <a:off x="4198055" y="3727435"/>
            <a:ext cx="3"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684366" y="43734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1" name="Straight Arrow Connector 80"/>
          <p:cNvCxnSpPr>
            <a:stCxn id="76" idx="3"/>
            <a:endCxn id="80" idx="2"/>
          </p:cNvCxnSpPr>
          <p:nvPr/>
        </p:nvCxnSpPr>
        <p:spPr>
          <a:xfrm>
            <a:off x="4554883" y="4527011"/>
            <a:ext cx="129483" cy="21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6"/>
            <a:endCxn id="89" idx="2"/>
          </p:cNvCxnSpPr>
          <p:nvPr/>
        </p:nvCxnSpPr>
        <p:spPr>
          <a:xfrm>
            <a:off x="4410258" y="3571773"/>
            <a:ext cx="682778" cy="336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689565" y="4711220"/>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sp>
        <p:nvSpPr>
          <p:cNvPr id="89" name="Oval 88"/>
          <p:cNvSpPr/>
          <p:nvPr/>
        </p:nvSpPr>
        <p:spPr>
          <a:xfrm>
            <a:off x="5093036" y="341947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91" name="Straight Arrow Connector 90"/>
          <p:cNvCxnSpPr>
            <a:stCxn id="80" idx="0"/>
          </p:cNvCxnSpPr>
          <p:nvPr/>
        </p:nvCxnSpPr>
        <p:spPr>
          <a:xfrm flipV="1">
            <a:off x="4896566" y="3563469"/>
            <a:ext cx="7664" cy="81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0" idx="6"/>
          </p:cNvCxnSpPr>
          <p:nvPr/>
        </p:nvCxnSpPr>
        <p:spPr>
          <a:xfrm>
            <a:off x="5108766" y="4529131"/>
            <a:ext cx="2944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1" idx="6"/>
            <a:endCxn id="110" idx="2"/>
          </p:cNvCxnSpPr>
          <p:nvPr/>
        </p:nvCxnSpPr>
        <p:spPr>
          <a:xfrm flipV="1">
            <a:off x="3530322" y="2527420"/>
            <a:ext cx="2495884" cy="8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9" idx="0"/>
          </p:cNvCxnSpPr>
          <p:nvPr/>
        </p:nvCxnSpPr>
        <p:spPr>
          <a:xfrm flipV="1">
            <a:off x="5305236" y="2517238"/>
            <a:ext cx="9777" cy="9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403245" y="4373469"/>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105" name="Straight Arrow Connector 104"/>
          <p:cNvCxnSpPr>
            <a:stCxn id="101" idx="6"/>
            <a:endCxn id="147" idx="1"/>
          </p:cNvCxnSpPr>
          <p:nvPr/>
        </p:nvCxnSpPr>
        <p:spPr>
          <a:xfrm flipV="1">
            <a:off x="5936981" y="4518992"/>
            <a:ext cx="689252" cy="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9" idx="0"/>
          </p:cNvCxnSpPr>
          <p:nvPr/>
        </p:nvCxnSpPr>
        <p:spPr>
          <a:xfrm flipV="1">
            <a:off x="5937001" y="2515644"/>
            <a:ext cx="8725" cy="90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724801" y="3418142"/>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10" name="Oval 109"/>
          <p:cNvSpPr/>
          <p:nvPr/>
        </p:nvSpPr>
        <p:spPr>
          <a:xfrm>
            <a:off x="6026206"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11" name="Straight Arrow Connector 110"/>
          <p:cNvCxnSpPr>
            <a:stCxn id="89" idx="6"/>
            <a:endCxn id="109" idx="2"/>
          </p:cNvCxnSpPr>
          <p:nvPr/>
        </p:nvCxnSpPr>
        <p:spPr>
          <a:xfrm flipV="1">
            <a:off x="5517436" y="3573804"/>
            <a:ext cx="207365" cy="1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9" idx="6"/>
            <a:endCxn id="113" idx="2"/>
          </p:cNvCxnSpPr>
          <p:nvPr/>
        </p:nvCxnSpPr>
        <p:spPr>
          <a:xfrm>
            <a:off x="6149201" y="3573804"/>
            <a:ext cx="187185" cy="22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36386" y="3420410"/>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16" name="Straight Arrow Connector 115"/>
          <p:cNvCxnSpPr>
            <a:stCxn id="110" idx="4"/>
          </p:cNvCxnSpPr>
          <p:nvPr/>
        </p:nvCxnSpPr>
        <p:spPr>
          <a:xfrm flipH="1">
            <a:off x="6232238" y="2683082"/>
            <a:ext cx="6168" cy="89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6"/>
            <a:endCxn id="120" idx="2"/>
          </p:cNvCxnSpPr>
          <p:nvPr/>
        </p:nvCxnSpPr>
        <p:spPr>
          <a:xfrm flipV="1">
            <a:off x="6760786" y="3571773"/>
            <a:ext cx="160518" cy="4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921304" y="34161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21" name="TextBox 120"/>
          <p:cNvSpPr txBox="1"/>
          <p:nvPr/>
        </p:nvSpPr>
        <p:spPr>
          <a:xfrm>
            <a:off x="6763846" y="4254500"/>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1.0.0.N</a:t>
            </a:r>
          </a:p>
        </p:txBody>
      </p:sp>
      <p:cxnSp>
        <p:nvCxnSpPr>
          <p:cNvPr id="122" name="Straight Arrow Connector 121"/>
          <p:cNvCxnSpPr>
            <a:stCxn id="120" idx="4"/>
            <a:endCxn id="121" idx="0"/>
          </p:cNvCxnSpPr>
          <p:nvPr/>
        </p:nvCxnSpPr>
        <p:spPr>
          <a:xfrm flipH="1">
            <a:off x="7133499" y="3727435"/>
            <a:ext cx="5" cy="52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1" idx="3"/>
            <a:endCxn id="241" idx="1"/>
          </p:cNvCxnSpPr>
          <p:nvPr/>
        </p:nvCxnSpPr>
        <p:spPr>
          <a:xfrm flipV="1">
            <a:off x="7503151" y="4518992"/>
            <a:ext cx="5441157" cy="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4" idx="2"/>
            <a:endCxn id="134" idx="2"/>
          </p:cNvCxnSpPr>
          <p:nvPr/>
        </p:nvCxnSpPr>
        <p:spPr>
          <a:xfrm>
            <a:off x="9464804" y="3563469"/>
            <a:ext cx="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4" idx="0"/>
          </p:cNvCxnSpPr>
          <p:nvPr/>
        </p:nvCxnSpPr>
        <p:spPr>
          <a:xfrm flipV="1">
            <a:off x="9677004" y="2505311"/>
            <a:ext cx="8725" cy="90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35" idx="4"/>
          </p:cNvCxnSpPr>
          <p:nvPr/>
        </p:nvCxnSpPr>
        <p:spPr>
          <a:xfrm flipH="1">
            <a:off x="9950807" y="2683082"/>
            <a:ext cx="8728" cy="89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9464804" y="340780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135" name="Oval 134"/>
          <p:cNvSpPr/>
          <p:nvPr/>
        </p:nvSpPr>
        <p:spPr>
          <a:xfrm>
            <a:off x="9747335" y="237175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38" name="Straight Arrow Connector 137"/>
          <p:cNvCxnSpPr>
            <a:stCxn id="110" idx="6"/>
            <a:endCxn id="135" idx="2"/>
          </p:cNvCxnSpPr>
          <p:nvPr/>
        </p:nvCxnSpPr>
        <p:spPr>
          <a:xfrm>
            <a:off x="6450606" y="2527420"/>
            <a:ext cx="329672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7632010" y="3417313"/>
            <a:ext cx="424400"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43" name="Straight Arrow Connector 142"/>
          <p:cNvCxnSpPr>
            <a:stCxn id="141" idx="4"/>
            <a:endCxn id="160" idx="0"/>
          </p:cNvCxnSpPr>
          <p:nvPr/>
        </p:nvCxnSpPr>
        <p:spPr>
          <a:xfrm>
            <a:off x="7844210" y="3728637"/>
            <a:ext cx="4851" cy="129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6626233"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50" name="Straight Arrow Connector 149"/>
          <p:cNvCxnSpPr>
            <a:stCxn id="160" idx="3"/>
            <a:endCxn id="152" idx="2"/>
          </p:cNvCxnSpPr>
          <p:nvPr/>
        </p:nvCxnSpPr>
        <p:spPr>
          <a:xfrm>
            <a:off x="8227384" y="5196202"/>
            <a:ext cx="121234" cy="35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52" idx="0"/>
            <a:endCxn id="165" idx="2"/>
          </p:cNvCxnSpPr>
          <p:nvPr/>
        </p:nvCxnSpPr>
        <p:spPr>
          <a:xfrm flipV="1">
            <a:off x="8560818" y="2062662"/>
            <a:ext cx="3" cy="298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834861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4" name="Rounded Rectangle 153"/>
          <p:cNvSpPr/>
          <p:nvPr/>
        </p:nvSpPr>
        <p:spPr>
          <a:xfrm>
            <a:off x="751515" y="235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158" name="Rounded Rectangle 157"/>
          <p:cNvSpPr/>
          <p:nvPr/>
        </p:nvSpPr>
        <p:spPr>
          <a:xfrm>
            <a:off x="19050" y="340549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160" name="Rounded Rectangle 159"/>
          <p:cNvSpPr/>
          <p:nvPr/>
        </p:nvSpPr>
        <p:spPr>
          <a:xfrm>
            <a:off x="7470737" y="5025129"/>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2.x</a:t>
            </a:r>
          </a:p>
        </p:txBody>
      </p:sp>
      <p:sp>
        <p:nvSpPr>
          <p:cNvPr id="165" name="Rounded Rectangle 164"/>
          <p:cNvSpPr/>
          <p:nvPr/>
        </p:nvSpPr>
        <p:spPr>
          <a:xfrm>
            <a:off x="8182497" y="172051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2.x</a:t>
            </a:r>
          </a:p>
        </p:txBody>
      </p:sp>
      <p:cxnSp>
        <p:nvCxnSpPr>
          <p:cNvPr id="169" name="Straight Arrow Connector 168"/>
          <p:cNvCxnSpPr>
            <a:stCxn id="193" idx="6"/>
            <a:endCxn id="253" idx="1"/>
          </p:cNvCxnSpPr>
          <p:nvPr/>
        </p:nvCxnSpPr>
        <p:spPr>
          <a:xfrm flipV="1">
            <a:off x="11105254" y="3565870"/>
            <a:ext cx="1828894" cy="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5" idx="3"/>
            <a:endCxn id="182" idx="2"/>
          </p:cNvCxnSpPr>
          <p:nvPr/>
        </p:nvCxnSpPr>
        <p:spPr>
          <a:xfrm>
            <a:off x="8939144" y="1891589"/>
            <a:ext cx="210929" cy="35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2" idx="6"/>
            <a:endCxn id="177" idx="2"/>
          </p:cNvCxnSpPr>
          <p:nvPr/>
        </p:nvCxnSpPr>
        <p:spPr>
          <a:xfrm>
            <a:off x="8773018" y="5199801"/>
            <a:ext cx="11885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8891868" y="504413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79" name="Straight Arrow Connector 178"/>
          <p:cNvCxnSpPr>
            <a:stCxn id="177" idx="0"/>
          </p:cNvCxnSpPr>
          <p:nvPr/>
        </p:nvCxnSpPr>
        <p:spPr>
          <a:xfrm flipH="1" flipV="1">
            <a:off x="9090922" y="1896859"/>
            <a:ext cx="13146" cy="314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9150073" y="173952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4" name="Straight Arrow Connector 183"/>
          <p:cNvCxnSpPr>
            <a:stCxn id="177" idx="6"/>
            <a:endCxn id="206" idx="2"/>
          </p:cNvCxnSpPr>
          <p:nvPr/>
        </p:nvCxnSpPr>
        <p:spPr>
          <a:xfrm flipV="1">
            <a:off x="9316268" y="5196900"/>
            <a:ext cx="202267" cy="290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82" idx="4"/>
          </p:cNvCxnSpPr>
          <p:nvPr/>
        </p:nvCxnSpPr>
        <p:spPr>
          <a:xfrm>
            <a:off x="9362273" y="2050848"/>
            <a:ext cx="33127"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10591727" y="3410968"/>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SFI</a:t>
            </a:r>
          </a:p>
        </p:txBody>
      </p:sp>
      <p:cxnSp>
        <p:nvCxnSpPr>
          <p:cNvPr id="194" name="Straight Arrow Connector 193"/>
          <p:cNvCxnSpPr>
            <a:stCxn id="134" idx="6"/>
            <a:endCxn id="137" idx="2"/>
          </p:cNvCxnSpPr>
          <p:nvPr/>
        </p:nvCxnSpPr>
        <p:spPr>
          <a:xfrm flipV="1">
            <a:off x="9889204" y="3562228"/>
            <a:ext cx="151083" cy="124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93" idx="4"/>
          </p:cNvCxnSpPr>
          <p:nvPr/>
        </p:nvCxnSpPr>
        <p:spPr>
          <a:xfrm flipH="1">
            <a:off x="10848489" y="3722292"/>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9518535" y="5041238"/>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I1</a:t>
            </a:r>
          </a:p>
        </p:txBody>
      </p:sp>
      <p:cxnSp>
        <p:nvCxnSpPr>
          <p:cNvPr id="208" name="Straight Arrow Connector 207"/>
          <p:cNvCxnSpPr>
            <a:stCxn id="206" idx="6"/>
            <a:endCxn id="210" idx="2"/>
          </p:cNvCxnSpPr>
          <p:nvPr/>
        </p:nvCxnSpPr>
        <p:spPr>
          <a:xfrm flipV="1">
            <a:off x="9942935" y="5192878"/>
            <a:ext cx="1025508" cy="40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0" name="Oval 209"/>
          <p:cNvSpPr/>
          <p:nvPr/>
        </p:nvSpPr>
        <p:spPr>
          <a:xfrm>
            <a:off x="10968443" y="5037216"/>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I2</a:t>
            </a:r>
          </a:p>
        </p:txBody>
      </p:sp>
      <p:cxnSp>
        <p:nvCxnSpPr>
          <p:cNvPr id="222" name="Straight Arrow Connector 221"/>
          <p:cNvCxnSpPr>
            <a:stCxn id="182" idx="6"/>
            <a:endCxn id="125" idx="2"/>
          </p:cNvCxnSpPr>
          <p:nvPr/>
        </p:nvCxnSpPr>
        <p:spPr>
          <a:xfrm>
            <a:off x="9574473" y="1895186"/>
            <a:ext cx="952113" cy="228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0" idx="6"/>
            <a:endCxn id="224" idx="2"/>
          </p:cNvCxnSpPr>
          <p:nvPr/>
        </p:nvCxnSpPr>
        <p:spPr>
          <a:xfrm flipV="1">
            <a:off x="11392843" y="5192579"/>
            <a:ext cx="124267" cy="2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11517110" y="5036917"/>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25" name="Straight Arrow Connector 224"/>
          <p:cNvCxnSpPr>
            <a:stCxn id="224" idx="0"/>
          </p:cNvCxnSpPr>
          <p:nvPr/>
        </p:nvCxnSpPr>
        <p:spPr>
          <a:xfrm flipH="1" flipV="1">
            <a:off x="11716162" y="1889639"/>
            <a:ext cx="13148" cy="314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Oval 225"/>
          <p:cNvSpPr/>
          <p:nvPr/>
        </p:nvSpPr>
        <p:spPr>
          <a:xfrm>
            <a:off x="11784840" y="173592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27" name="Straight Arrow Connector 226"/>
          <p:cNvCxnSpPr>
            <a:stCxn id="224" idx="6"/>
            <a:endCxn id="229" idx="2"/>
          </p:cNvCxnSpPr>
          <p:nvPr/>
        </p:nvCxnSpPr>
        <p:spPr>
          <a:xfrm flipV="1">
            <a:off x="11941510" y="5189683"/>
            <a:ext cx="240367" cy="289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226" idx="4"/>
          </p:cNvCxnSpPr>
          <p:nvPr/>
        </p:nvCxnSpPr>
        <p:spPr>
          <a:xfrm>
            <a:off x="11997040" y="2047253"/>
            <a:ext cx="33125" cy="314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12181877" y="5034021"/>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233" name="Straight Arrow Connector 232"/>
          <p:cNvCxnSpPr>
            <a:stCxn id="229" idx="6"/>
            <a:endCxn id="234" idx="2"/>
          </p:cNvCxnSpPr>
          <p:nvPr/>
        </p:nvCxnSpPr>
        <p:spPr>
          <a:xfrm>
            <a:off x="12606277" y="5189683"/>
            <a:ext cx="19905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12805336" y="503402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236" name="TextBox 235"/>
          <p:cNvSpPr txBox="1"/>
          <p:nvPr/>
        </p:nvSpPr>
        <p:spPr>
          <a:xfrm>
            <a:off x="12656657" y="5778409"/>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2.0.0.0</a:t>
            </a:r>
          </a:p>
        </p:txBody>
      </p:sp>
      <p:cxnSp>
        <p:nvCxnSpPr>
          <p:cNvPr id="237" name="Straight Arrow Connector 236"/>
          <p:cNvCxnSpPr>
            <a:stCxn id="234" idx="4"/>
            <a:endCxn id="236" idx="0"/>
          </p:cNvCxnSpPr>
          <p:nvPr/>
        </p:nvCxnSpPr>
        <p:spPr>
          <a:xfrm flipH="1">
            <a:off x="13013486" y="5345345"/>
            <a:ext cx="4050" cy="43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a:xfrm>
            <a:off x="12944308" y="4353189"/>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243" name="Oval 242"/>
          <p:cNvSpPr/>
          <p:nvPr/>
        </p:nvSpPr>
        <p:spPr>
          <a:xfrm>
            <a:off x="13546694" y="590013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44" name="Straight Arrow Connector 243"/>
          <p:cNvCxnSpPr>
            <a:stCxn id="236" idx="3"/>
            <a:endCxn id="243" idx="2"/>
          </p:cNvCxnSpPr>
          <p:nvPr/>
        </p:nvCxnSpPr>
        <p:spPr>
          <a:xfrm>
            <a:off x="13370314" y="6050920"/>
            <a:ext cx="176380" cy="48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3551893" y="6237884"/>
            <a:ext cx="513281" cy="253787"/>
          </a:xfrm>
          <a:prstGeom prst="rect">
            <a:avLst/>
          </a:prstGeom>
          <a:solidFill>
            <a:schemeClr val="accent2"/>
          </a:solidFill>
          <a:ln>
            <a:solidFill>
              <a:schemeClr val="accent1"/>
            </a:solidFill>
          </a:ln>
        </p:spPr>
        <p:txBody>
          <a:bodyPr wrap="square" rtlCol="0">
            <a:spAutoFit/>
          </a:bodyPr>
          <a:lstStyle/>
          <a:p>
            <a:pPr algn="ctr"/>
            <a:r>
              <a:rPr lang="en-US" sz="1049"/>
              <a:t>Hotfix</a:t>
            </a:r>
          </a:p>
        </p:txBody>
      </p:sp>
      <p:cxnSp>
        <p:nvCxnSpPr>
          <p:cNvPr id="246" name="Straight Arrow Connector 245"/>
          <p:cNvCxnSpPr>
            <a:stCxn id="243" idx="6"/>
          </p:cNvCxnSpPr>
          <p:nvPr/>
        </p:nvCxnSpPr>
        <p:spPr>
          <a:xfrm>
            <a:off x="13971094" y="6055793"/>
            <a:ext cx="29448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4265575" y="5900131"/>
            <a:ext cx="533736" cy="3113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bg1"/>
                </a:solidFill>
              </a:rPr>
              <a:t>CI1</a:t>
            </a:r>
          </a:p>
        </p:txBody>
      </p:sp>
      <p:cxnSp>
        <p:nvCxnSpPr>
          <p:cNvPr id="249" name="Straight Arrow Connector 248"/>
          <p:cNvCxnSpPr>
            <a:stCxn id="234" idx="6"/>
            <a:endCxn id="267" idx="2"/>
          </p:cNvCxnSpPr>
          <p:nvPr/>
        </p:nvCxnSpPr>
        <p:spPr>
          <a:xfrm>
            <a:off x="13229736" y="5189683"/>
            <a:ext cx="808119" cy="1089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a:xfrm>
            <a:off x="12934148" y="3400067"/>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55" name="Straight Arrow Connector 254"/>
          <p:cNvCxnSpPr>
            <a:stCxn id="135" idx="6"/>
            <a:endCxn id="258" idx="1"/>
          </p:cNvCxnSpPr>
          <p:nvPr/>
        </p:nvCxnSpPr>
        <p:spPr>
          <a:xfrm>
            <a:off x="10171735" y="2527420"/>
            <a:ext cx="2767352" cy="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12939087" y="2363203"/>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60" name="Straight Arrow Connector 259"/>
          <p:cNvCxnSpPr>
            <a:stCxn id="226" idx="6"/>
            <a:endCxn id="139" idx="2"/>
          </p:cNvCxnSpPr>
          <p:nvPr/>
        </p:nvCxnSpPr>
        <p:spPr>
          <a:xfrm>
            <a:off x="12209240" y="1891591"/>
            <a:ext cx="695627" cy="137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3" idx="0"/>
          </p:cNvCxnSpPr>
          <p:nvPr/>
        </p:nvCxnSpPr>
        <p:spPr>
          <a:xfrm flipH="1" flipV="1">
            <a:off x="13758892" y="5207529"/>
            <a:ext cx="2" cy="69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247" idx="6"/>
            <a:endCxn id="291" idx="1"/>
          </p:cNvCxnSpPr>
          <p:nvPr/>
        </p:nvCxnSpPr>
        <p:spPr>
          <a:xfrm>
            <a:off x="14799311" y="6055793"/>
            <a:ext cx="244624" cy="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14037855" y="504491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268" name="Straight Arrow Connector 267"/>
          <p:cNvCxnSpPr>
            <a:stCxn id="267" idx="0"/>
          </p:cNvCxnSpPr>
          <p:nvPr/>
        </p:nvCxnSpPr>
        <p:spPr>
          <a:xfrm flipH="1" flipV="1">
            <a:off x="14236907" y="1897642"/>
            <a:ext cx="13148" cy="314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a:off x="14305584" y="175110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70" name="Straight Arrow Connector 269"/>
          <p:cNvCxnSpPr>
            <a:stCxn id="269" idx="4"/>
          </p:cNvCxnSpPr>
          <p:nvPr/>
        </p:nvCxnSpPr>
        <p:spPr>
          <a:xfrm>
            <a:off x="14517784" y="2062424"/>
            <a:ext cx="33128" cy="314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3" name="Oval 272"/>
          <p:cNvSpPr/>
          <p:nvPr/>
        </p:nvSpPr>
        <p:spPr>
          <a:xfrm>
            <a:off x="14743371" y="5048779"/>
            <a:ext cx="424400" cy="31132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I4</a:t>
            </a:r>
          </a:p>
        </p:txBody>
      </p:sp>
      <p:cxnSp>
        <p:nvCxnSpPr>
          <p:cNvPr id="274" name="Straight Arrow Connector 273"/>
          <p:cNvCxnSpPr>
            <a:stCxn id="267" idx="6"/>
            <a:endCxn id="273" idx="2"/>
          </p:cNvCxnSpPr>
          <p:nvPr/>
        </p:nvCxnSpPr>
        <p:spPr>
          <a:xfrm>
            <a:off x="14462255" y="5200580"/>
            <a:ext cx="281116" cy="386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73" idx="6"/>
            <a:endCxn id="278" idx="2"/>
          </p:cNvCxnSpPr>
          <p:nvPr/>
        </p:nvCxnSpPr>
        <p:spPr>
          <a:xfrm>
            <a:off x="15167771" y="5204441"/>
            <a:ext cx="193918" cy="8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78" name="Oval 277"/>
          <p:cNvSpPr/>
          <p:nvPr/>
        </p:nvSpPr>
        <p:spPr>
          <a:xfrm>
            <a:off x="15361689" y="504962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279" name="TextBox 278"/>
          <p:cNvSpPr txBox="1"/>
          <p:nvPr/>
        </p:nvSpPr>
        <p:spPr>
          <a:xfrm>
            <a:off x="15204234" y="5788673"/>
            <a:ext cx="739305"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2.0.0.N</a:t>
            </a:r>
          </a:p>
        </p:txBody>
      </p:sp>
      <p:cxnSp>
        <p:nvCxnSpPr>
          <p:cNvPr id="281" name="Straight Arrow Connector 280"/>
          <p:cNvCxnSpPr>
            <a:stCxn id="278" idx="4"/>
            <a:endCxn id="279" idx="0"/>
          </p:cNvCxnSpPr>
          <p:nvPr/>
        </p:nvCxnSpPr>
        <p:spPr>
          <a:xfrm flipH="1">
            <a:off x="15573887" y="5360947"/>
            <a:ext cx="2" cy="427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5043935" y="5897501"/>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293" name="Straight Arrow Connector 292"/>
          <p:cNvCxnSpPr>
            <a:stCxn id="279" idx="3"/>
          </p:cNvCxnSpPr>
          <p:nvPr/>
        </p:nvCxnSpPr>
        <p:spPr>
          <a:xfrm flipV="1">
            <a:off x="15943539" y="6057900"/>
            <a:ext cx="256899" cy="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69" idx="6"/>
          </p:cNvCxnSpPr>
          <p:nvPr/>
        </p:nvCxnSpPr>
        <p:spPr>
          <a:xfrm>
            <a:off x="14729984" y="1906762"/>
            <a:ext cx="1470454" cy="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278" idx="6"/>
          </p:cNvCxnSpPr>
          <p:nvPr/>
        </p:nvCxnSpPr>
        <p:spPr>
          <a:xfrm flipV="1">
            <a:off x="15786089" y="5200651"/>
            <a:ext cx="414349" cy="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0" idx="6"/>
            <a:endCxn id="141" idx="2"/>
          </p:cNvCxnSpPr>
          <p:nvPr/>
        </p:nvCxnSpPr>
        <p:spPr>
          <a:xfrm>
            <a:off x="7345704" y="3571773"/>
            <a:ext cx="286306" cy="12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1" idx="6"/>
            <a:endCxn id="134" idx="2"/>
          </p:cNvCxnSpPr>
          <p:nvPr/>
        </p:nvCxnSpPr>
        <p:spPr>
          <a:xfrm flipV="1">
            <a:off x="8056410" y="3563469"/>
            <a:ext cx="1408394" cy="95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10040287" y="3399864"/>
            <a:ext cx="424400" cy="3247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I3</a:t>
            </a:r>
          </a:p>
        </p:txBody>
      </p:sp>
      <p:cxnSp>
        <p:nvCxnSpPr>
          <p:cNvPr id="164" name="Straight Arrow Connector 163"/>
          <p:cNvCxnSpPr>
            <a:stCxn id="137" idx="6"/>
            <a:endCxn id="193" idx="2"/>
          </p:cNvCxnSpPr>
          <p:nvPr/>
        </p:nvCxnSpPr>
        <p:spPr>
          <a:xfrm>
            <a:off x="10464687" y="3562228"/>
            <a:ext cx="127040" cy="440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9050" y="133350"/>
            <a:ext cx="16181387" cy="338554"/>
          </a:xfrm>
          <a:prstGeom prst="rect">
            <a:avLst/>
          </a:prstGeom>
          <a:noFill/>
        </p:spPr>
        <p:txBody>
          <a:bodyPr wrap="square" rtlCol="0">
            <a:spAutoFit/>
          </a:bodyPr>
          <a:lstStyle/>
          <a:p>
            <a:r>
              <a:rPr lang="en-US" sz="1600" smtClean="0"/>
              <a:t>If really need it we can make adhoc dev branches </a:t>
            </a:r>
            <a:endParaRPr lang="en-US" sz="1600"/>
          </a:p>
        </p:txBody>
      </p:sp>
      <p:sp>
        <p:nvSpPr>
          <p:cNvPr id="125" name="Oval 124"/>
          <p:cNvSpPr/>
          <p:nvPr/>
        </p:nvSpPr>
        <p:spPr>
          <a:xfrm>
            <a:off x="10526586" y="174181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7" name="Straight Arrow Connector 126"/>
          <p:cNvCxnSpPr>
            <a:stCxn id="125" idx="6"/>
            <a:endCxn id="226" idx="2"/>
          </p:cNvCxnSpPr>
          <p:nvPr/>
        </p:nvCxnSpPr>
        <p:spPr>
          <a:xfrm flipV="1">
            <a:off x="10950986" y="1891591"/>
            <a:ext cx="833854" cy="588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9850922" y="471904"/>
            <a:ext cx="1784135" cy="467325"/>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2.x.Experiment (or not)</a:t>
            </a:r>
            <a:endParaRPr lang="en-US" sz="1260" b="1">
              <a:solidFill>
                <a:schemeClr val="tx1"/>
              </a:solidFill>
            </a:endParaRPr>
          </a:p>
        </p:txBody>
      </p:sp>
      <p:cxnSp>
        <p:nvCxnSpPr>
          <p:cNvPr id="130" name="Straight Arrow Connector 129"/>
          <p:cNvCxnSpPr>
            <a:stCxn id="125" idx="0"/>
            <a:endCxn id="129" idx="2"/>
          </p:cNvCxnSpPr>
          <p:nvPr/>
        </p:nvCxnSpPr>
        <p:spPr>
          <a:xfrm flipV="1">
            <a:off x="10738786" y="939229"/>
            <a:ext cx="4204" cy="80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9" idx="3"/>
            <a:endCxn id="148" idx="2"/>
          </p:cNvCxnSpPr>
          <p:nvPr/>
        </p:nvCxnSpPr>
        <p:spPr>
          <a:xfrm flipV="1">
            <a:off x="11635057" y="705566"/>
            <a:ext cx="1620906"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2904867" y="174967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40" name="Straight Arrow Connector 139"/>
          <p:cNvCxnSpPr>
            <a:stCxn id="139" idx="0"/>
          </p:cNvCxnSpPr>
          <p:nvPr/>
        </p:nvCxnSpPr>
        <p:spPr>
          <a:xfrm flipV="1">
            <a:off x="13117067" y="705566"/>
            <a:ext cx="0" cy="104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13255963" y="54990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49" name="Straight Arrow Connector 148"/>
          <p:cNvCxnSpPr>
            <a:stCxn id="269" idx="2"/>
            <a:endCxn id="139" idx="6"/>
          </p:cNvCxnSpPr>
          <p:nvPr/>
        </p:nvCxnSpPr>
        <p:spPr>
          <a:xfrm flipH="1" flipV="1">
            <a:off x="13329267" y="1905338"/>
            <a:ext cx="976317" cy="142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8" idx="4"/>
          </p:cNvCxnSpPr>
          <p:nvPr/>
        </p:nvCxnSpPr>
        <p:spPr>
          <a:xfrm flipH="1">
            <a:off x="13458504" y="861228"/>
            <a:ext cx="9659" cy="104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55151" y="25776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sp>
        <p:nvSpPr>
          <p:cNvPr id="5" name="Rounded Rectangle 4"/>
          <p:cNvSpPr/>
          <p:nvPr/>
        </p:nvSpPr>
        <p:spPr>
          <a:xfrm>
            <a:off x="1133474" y="3082485"/>
            <a:ext cx="1269502"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endParaRPr lang="en-US" sz="1260" b="1">
              <a:solidFill>
                <a:schemeClr val="tx1"/>
              </a:solidFill>
            </a:endParaRPr>
          </a:p>
        </p:txBody>
      </p:sp>
      <p:sp>
        <p:nvSpPr>
          <p:cNvPr id="6" name="Rounded Rectangle 5"/>
          <p:cNvSpPr/>
          <p:nvPr/>
        </p:nvSpPr>
        <p:spPr>
          <a:xfrm>
            <a:off x="1133472" y="3523169"/>
            <a:ext cx="1269503"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Host</a:t>
            </a:r>
            <a:endParaRPr lang="en-US" sz="1260" b="1">
              <a:solidFill>
                <a:schemeClr val="tx1"/>
              </a:solidFill>
            </a:endParaRPr>
          </a:p>
        </p:txBody>
      </p:sp>
      <p:sp>
        <p:nvSpPr>
          <p:cNvPr id="7" name="Rounded Rectangle 6"/>
          <p:cNvSpPr/>
          <p:nvPr/>
        </p:nvSpPr>
        <p:spPr>
          <a:xfrm>
            <a:off x="1133472" y="3963853"/>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1</a:t>
            </a:r>
            <a:endParaRPr lang="en-US" sz="1260" b="1">
              <a:solidFill>
                <a:schemeClr val="tx1"/>
              </a:solidFill>
            </a:endParaRPr>
          </a:p>
        </p:txBody>
      </p:sp>
      <p:sp>
        <p:nvSpPr>
          <p:cNvPr id="8" name="Rounded Rectangle 7"/>
          <p:cNvSpPr/>
          <p:nvPr/>
        </p:nvSpPr>
        <p:spPr>
          <a:xfrm>
            <a:off x="1133472" y="4404537"/>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2</a:t>
            </a:r>
            <a:endParaRPr lang="en-US" sz="1260" b="1">
              <a:solidFill>
                <a:schemeClr val="tx1"/>
              </a:solidFill>
            </a:endParaRPr>
          </a:p>
        </p:txBody>
      </p:sp>
      <p:sp>
        <p:nvSpPr>
          <p:cNvPr id="9" name="Rounded Rectangle 8"/>
          <p:cNvSpPr/>
          <p:nvPr/>
        </p:nvSpPr>
        <p:spPr>
          <a:xfrm>
            <a:off x="1133472" y="4845222"/>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3</a:t>
            </a:r>
            <a:endParaRPr lang="en-US" sz="1260" b="1">
              <a:solidFill>
                <a:schemeClr val="tx1"/>
              </a:solidFill>
            </a:endParaRPr>
          </a:p>
        </p:txBody>
      </p:sp>
      <p:sp>
        <p:nvSpPr>
          <p:cNvPr id="10" name="Rounded Rectangle 9"/>
          <p:cNvSpPr/>
          <p:nvPr/>
        </p:nvSpPr>
        <p:spPr>
          <a:xfrm>
            <a:off x="5457105" y="772604"/>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Dev 1.x</a:t>
            </a:r>
            <a:endParaRPr lang="en-US" sz="1260" b="1">
              <a:solidFill>
                <a:schemeClr val="tx1"/>
              </a:solidFill>
            </a:endParaRPr>
          </a:p>
        </p:txBody>
      </p:sp>
      <p:sp>
        <p:nvSpPr>
          <p:cNvPr id="11" name="TextBox 10"/>
          <p:cNvSpPr txBox="1"/>
          <p:nvPr/>
        </p:nvSpPr>
        <p:spPr>
          <a:xfrm>
            <a:off x="5457106" y="4523136"/>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a:t>1.0.0.0</a:t>
            </a:r>
          </a:p>
        </p:txBody>
      </p:sp>
      <p:sp>
        <p:nvSpPr>
          <p:cNvPr id="12" name="Rounded Rectangle 11"/>
          <p:cNvSpPr/>
          <p:nvPr/>
        </p:nvSpPr>
        <p:spPr>
          <a:xfrm>
            <a:off x="6026647" y="1239329"/>
            <a:ext cx="1269502"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endParaRPr lang="en-US" sz="1260" b="1">
              <a:solidFill>
                <a:schemeClr val="tx1"/>
              </a:solidFill>
            </a:endParaRPr>
          </a:p>
        </p:txBody>
      </p:sp>
      <p:sp>
        <p:nvSpPr>
          <p:cNvPr id="13" name="Rounded Rectangle 12"/>
          <p:cNvSpPr/>
          <p:nvPr/>
        </p:nvSpPr>
        <p:spPr>
          <a:xfrm>
            <a:off x="6026645" y="1684776"/>
            <a:ext cx="1269503"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Host</a:t>
            </a:r>
            <a:endParaRPr lang="en-US" sz="1260" b="1">
              <a:solidFill>
                <a:schemeClr val="tx1"/>
              </a:solidFill>
            </a:endParaRPr>
          </a:p>
        </p:txBody>
      </p:sp>
      <p:sp>
        <p:nvSpPr>
          <p:cNvPr id="14" name="Rounded Rectangle 13"/>
          <p:cNvSpPr/>
          <p:nvPr/>
        </p:nvSpPr>
        <p:spPr>
          <a:xfrm>
            <a:off x="6026645" y="2130223"/>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1</a:t>
            </a:r>
            <a:endParaRPr lang="en-US" sz="1260" b="1">
              <a:solidFill>
                <a:schemeClr val="tx1"/>
              </a:solidFill>
            </a:endParaRPr>
          </a:p>
        </p:txBody>
      </p:sp>
      <p:sp>
        <p:nvSpPr>
          <p:cNvPr id="15" name="Rounded Rectangle 14"/>
          <p:cNvSpPr/>
          <p:nvPr/>
        </p:nvSpPr>
        <p:spPr>
          <a:xfrm>
            <a:off x="6026645" y="2575670"/>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2</a:t>
            </a:r>
            <a:endParaRPr lang="en-US" sz="1260" b="1">
              <a:solidFill>
                <a:schemeClr val="tx1"/>
              </a:solidFill>
            </a:endParaRPr>
          </a:p>
        </p:txBody>
      </p:sp>
      <p:sp>
        <p:nvSpPr>
          <p:cNvPr id="16" name="Rounded Rectangle 15"/>
          <p:cNvSpPr/>
          <p:nvPr/>
        </p:nvSpPr>
        <p:spPr>
          <a:xfrm>
            <a:off x="6026645" y="3021116"/>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3</a:t>
            </a:r>
            <a:endParaRPr lang="en-US" sz="1260" b="1">
              <a:solidFill>
                <a:schemeClr val="tx1"/>
              </a:solidFill>
            </a:endParaRPr>
          </a:p>
        </p:txBody>
      </p:sp>
      <p:sp>
        <p:nvSpPr>
          <p:cNvPr id="17" name="Rounded Rectangle 16"/>
          <p:cNvSpPr/>
          <p:nvPr/>
        </p:nvSpPr>
        <p:spPr>
          <a:xfrm>
            <a:off x="6026648" y="5198503"/>
            <a:ext cx="1269502"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endParaRPr lang="en-US" sz="1260" b="1">
              <a:solidFill>
                <a:schemeClr val="tx1"/>
              </a:solidFill>
            </a:endParaRPr>
          </a:p>
        </p:txBody>
      </p:sp>
      <p:sp>
        <p:nvSpPr>
          <p:cNvPr id="18" name="Rounded Rectangle 17"/>
          <p:cNvSpPr/>
          <p:nvPr/>
        </p:nvSpPr>
        <p:spPr>
          <a:xfrm>
            <a:off x="6026646" y="5651797"/>
            <a:ext cx="1269503"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Host</a:t>
            </a:r>
            <a:endParaRPr lang="en-US" sz="1260" b="1">
              <a:solidFill>
                <a:schemeClr val="tx1"/>
              </a:solidFill>
            </a:endParaRPr>
          </a:p>
        </p:txBody>
      </p:sp>
      <p:sp>
        <p:nvSpPr>
          <p:cNvPr id="19" name="Rounded Rectangle 18"/>
          <p:cNvSpPr/>
          <p:nvPr/>
        </p:nvSpPr>
        <p:spPr>
          <a:xfrm>
            <a:off x="6026646" y="6105091"/>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1</a:t>
            </a:r>
            <a:endParaRPr lang="en-US" sz="1260" b="1">
              <a:solidFill>
                <a:schemeClr val="tx1"/>
              </a:solidFill>
            </a:endParaRPr>
          </a:p>
        </p:txBody>
      </p:sp>
      <p:sp>
        <p:nvSpPr>
          <p:cNvPr id="20" name="Rounded Rectangle 19"/>
          <p:cNvSpPr/>
          <p:nvPr/>
        </p:nvSpPr>
        <p:spPr>
          <a:xfrm>
            <a:off x="6026646" y="6558384"/>
            <a:ext cx="1269504"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GameEngine 2</a:t>
            </a:r>
            <a:endParaRPr lang="en-US" sz="1260" b="1">
              <a:solidFill>
                <a:schemeClr val="tx1"/>
              </a:solidFill>
            </a:endParaRPr>
          </a:p>
        </p:txBody>
      </p:sp>
      <p:sp>
        <p:nvSpPr>
          <p:cNvPr id="24" name="Freeform 23"/>
          <p:cNvSpPr/>
          <p:nvPr/>
        </p:nvSpPr>
        <p:spPr>
          <a:xfrm>
            <a:off x="2428874" y="1415233"/>
            <a:ext cx="3590925" cy="1838325"/>
          </a:xfrm>
          <a:custGeom>
            <a:avLst/>
            <a:gdLst>
              <a:gd name="connsiteX0" fmla="*/ 0 w 3590925"/>
              <a:gd name="connsiteY0" fmla="*/ 1838325 h 1838325"/>
              <a:gd name="connsiteX1" fmla="*/ 1123950 w 3590925"/>
              <a:gd name="connsiteY1" fmla="*/ 447675 h 1838325"/>
              <a:gd name="connsiteX2" fmla="*/ 3590925 w 3590925"/>
              <a:gd name="connsiteY2" fmla="*/ 0 h 1838325"/>
            </a:gdLst>
            <a:ahLst/>
            <a:cxnLst>
              <a:cxn ang="0">
                <a:pos x="connsiteX0" y="connsiteY0"/>
              </a:cxn>
              <a:cxn ang="0">
                <a:pos x="connsiteX1" y="connsiteY1"/>
              </a:cxn>
              <a:cxn ang="0">
                <a:pos x="connsiteX2" y="connsiteY2"/>
              </a:cxn>
            </a:cxnLst>
            <a:rect l="l" t="t" r="r" b="b"/>
            <a:pathLst>
              <a:path w="3590925" h="1838325">
                <a:moveTo>
                  <a:pt x="0" y="1838325"/>
                </a:moveTo>
                <a:cubicBezTo>
                  <a:pt x="262731" y="1296194"/>
                  <a:pt x="525462" y="754063"/>
                  <a:pt x="1123950" y="447675"/>
                </a:cubicBezTo>
                <a:cubicBezTo>
                  <a:pt x="1722438" y="141287"/>
                  <a:pt x="3168650" y="74612"/>
                  <a:pt x="359092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409824" y="1881958"/>
            <a:ext cx="3609976" cy="1740316"/>
          </a:xfrm>
          <a:custGeom>
            <a:avLst/>
            <a:gdLst>
              <a:gd name="connsiteX0" fmla="*/ 0 w 3590925"/>
              <a:gd name="connsiteY0" fmla="*/ 1838325 h 1838325"/>
              <a:gd name="connsiteX1" fmla="*/ 1123950 w 3590925"/>
              <a:gd name="connsiteY1" fmla="*/ 447675 h 1838325"/>
              <a:gd name="connsiteX2" fmla="*/ 3590925 w 3590925"/>
              <a:gd name="connsiteY2" fmla="*/ 0 h 1838325"/>
            </a:gdLst>
            <a:ahLst/>
            <a:cxnLst>
              <a:cxn ang="0">
                <a:pos x="connsiteX0" y="connsiteY0"/>
              </a:cxn>
              <a:cxn ang="0">
                <a:pos x="connsiteX1" y="connsiteY1"/>
              </a:cxn>
              <a:cxn ang="0">
                <a:pos x="connsiteX2" y="connsiteY2"/>
              </a:cxn>
            </a:cxnLst>
            <a:rect l="l" t="t" r="r" b="b"/>
            <a:pathLst>
              <a:path w="3590925" h="1838325">
                <a:moveTo>
                  <a:pt x="0" y="1838325"/>
                </a:moveTo>
                <a:cubicBezTo>
                  <a:pt x="262731" y="1296194"/>
                  <a:pt x="525462" y="754063"/>
                  <a:pt x="1123950" y="447675"/>
                </a:cubicBezTo>
                <a:cubicBezTo>
                  <a:pt x="1722438" y="141287"/>
                  <a:pt x="3168650" y="74612"/>
                  <a:pt x="359092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381250" y="2297922"/>
            <a:ext cx="3638550" cy="1866575"/>
          </a:xfrm>
          <a:custGeom>
            <a:avLst/>
            <a:gdLst>
              <a:gd name="connsiteX0" fmla="*/ 0 w 3590925"/>
              <a:gd name="connsiteY0" fmla="*/ 1838325 h 1838325"/>
              <a:gd name="connsiteX1" fmla="*/ 1123950 w 3590925"/>
              <a:gd name="connsiteY1" fmla="*/ 447675 h 1838325"/>
              <a:gd name="connsiteX2" fmla="*/ 3590925 w 3590925"/>
              <a:gd name="connsiteY2" fmla="*/ 0 h 1838325"/>
            </a:gdLst>
            <a:ahLst/>
            <a:cxnLst>
              <a:cxn ang="0">
                <a:pos x="connsiteX0" y="connsiteY0"/>
              </a:cxn>
              <a:cxn ang="0">
                <a:pos x="connsiteX1" y="connsiteY1"/>
              </a:cxn>
              <a:cxn ang="0">
                <a:pos x="connsiteX2" y="connsiteY2"/>
              </a:cxn>
            </a:cxnLst>
            <a:rect l="l" t="t" r="r" b="b"/>
            <a:pathLst>
              <a:path w="3590925" h="1838325">
                <a:moveTo>
                  <a:pt x="0" y="1838325"/>
                </a:moveTo>
                <a:cubicBezTo>
                  <a:pt x="262731" y="1296194"/>
                  <a:pt x="525462" y="754063"/>
                  <a:pt x="1123950" y="447675"/>
                </a:cubicBezTo>
                <a:cubicBezTo>
                  <a:pt x="1722438" y="141287"/>
                  <a:pt x="3168650" y="74612"/>
                  <a:pt x="359092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2428874" y="2734377"/>
            <a:ext cx="3590925" cy="1838325"/>
          </a:xfrm>
          <a:custGeom>
            <a:avLst/>
            <a:gdLst>
              <a:gd name="connsiteX0" fmla="*/ 0 w 3590925"/>
              <a:gd name="connsiteY0" fmla="*/ 1838325 h 1838325"/>
              <a:gd name="connsiteX1" fmla="*/ 1123950 w 3590925"/>
              <a:gd name="connsiteY1" fmla="*/ 447675 h 1838325"/>
              <a:gd name="connsiteX2" fmla="*/ 3590925 w 3590925"/>
              <a:gd name="connsiteY2" fmla="*/ 0 h 1838325"/>
            </a:gdLst>
            <a:ahLst/>
            <a:cxnLst>
              <a:cxn ang="0">
                <a:pos x="connsiteX0" y="connsiteY0"/>
              </a:cxn>
              <a:cxn ang="0">
                <a:pos x="connsiteX1" y="connsiteY1"/>
              </a:cxn>
              <a:cxn ang="0">
                <a:pos x="connsiteX2" y="connsiteY2"/>
              </a:cxn>
            </a:cxnLst>
            <a:rect l="l" t="t" r="r" b="b"/>
            <a:pathLst>
              <a:path w="3590925" h="1838325">
                <a:moveTo>
                  <a:pt x="0" y="1838325"/>
                </a:moveTo>
                <a:cubicBezTo>
                  <a:pt x="262731" y="1296194"/>
                  <a:pt x="525462" y="754063"/>
                  <a:pt x="1123950" y="447675"/>
                </a:cubicBezTo>
                <a:cubicBezTo>
                  <a:pt x="1722438" y="141287"/>
                  <a:pt x="3168650" y="74612"/>
                  <a:pt x="359092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2428874" y="3129111"/>
            <a:ext cx="3590925" cy="1838325"/>
          </a:xfrm>
          <a:custGeom>
            <a:avLst/>
            <a:gdLst>
              <a:gd name="connsiteX0" fmla="*/ 0 w 3590925"/>
              <a:gd name="connsiteY0" fmla="*/ 1838325 h 1838325"/>
              <a:gd name="connsiteX1" fmla="*/ 1123950 w 3590925"/>
              <a:gd name="connsiteY1" fmla="*/ 447675 h 1838325"/>
              <a:gd name="connsiteX2" fmla="*/ 3590925 w 3590925"/>
              <a:gd name="connsiteY2" fmla="*/ 0 h 1838325"/>
            </a:gdLst>
            <a:ahLst/>
            <a:cxnLst>
              <a:cxn ang="0">
                <a:pos x="connsiteX0" y="connsiteY0"/>
              </a:cxn>
              <a:cxn ang="0">
                <a:pos x="connsiteX1" y="connsiteY1"/>
              </a:cxn>
              <a:cxn ang="0">
                <a:pos x="connsiteX2" y="connsiteY2"/>
              </a:cxn>
            </a:cxnLst>
            <a:rect l="l" t="t" r="r" b="b"/>
            <a:pathLst>
              <a:path w="3590925" h="1838325">
                <a:moveTo>
                  <a:pt x="0" y="1838325"/>
                </a:moveTo>
                <a:cubicBezTo>
                  <a:pt x="262731" y="1296194"/>
                  <a:pt x="525462" y="754063"/>
                  <a:pt x="1123950" y="447675"/>
                </a:cubicBezTo>
                <a:cubicBezTo>
                  <a:pt x="1722438" y="141287"/>
                  <a:pt x="3168650" y="74612"/>
                  <a:pt x="359092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00300" y="3276600"/>
            <a:ext cx="3638550" cy="2114550"/>
          </a:xfrm>
          <a:custGeom>
            <a:avLst/>
            <a:gdLst>
              <a:gd name="connsiteX0" fmla="*/ 0 w 3638550"/>
              <a:gd name="connsiteY0" fmla="*/ 0 h 2114550"/>
              <a:gd name="connsiteX1" fmla="*/ 1209675 w 3638550"/>
              <a:gd name="connsiteY1" fmla="*/ 1552575 h 2114550"/>
              <a:gd name="connsiteX2" fmla="*/ 3638550 w 3638550"/>
              <a:gd name="connsiteY2" fmla="*/ 2114550 h 2114550"/>
            </a:gdLst>
            <a:ahLst/>
            <a:cxnLst>
              <a:cxn ang="0">
                <a:pos x="connsiteX0" y="connsiteY0"/>
              </a:cxn>
              <a:cxn ang="0">
                <a:pos x="connsiteX1" y="connsiteY1"/>
              </a:cxn>
              <a:cxn ang="0">
                <a:pos x="connsiteX2" y="connsiteY2"/>
              </a:cxn>
            </a:cxnLst>
            <a:rect l="l" t="t" r="r" b="b"/>
            <a:pathLst>
              <a:path w="3638550" h="2114550">
                <a:moveTo>
                  <a:pt x="0" y="0"/>
                </a:moveTo>
                <a:cubicBezTo>
                  <a:pt x="301625" y="600075"/>
                  <a:pt x="603250" y="1200150"/>
                  <a:pt x="1209675" y="1552575"/>
                </a:cubicBezTo>
                <a:cubicBezTo>
                  <a:pt x="1816100" y="1905000"/>
                  <a:pt x="3238500" y="2017712"/>
                  <a:pt x="3638550" y="21145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400300" y="3677533"/>
            <a:ext cx="3638550" cy="2114550"/>
          </a:xfrm>
          <a:custGeom>
            <a:avLst/>
            <a:gdLst>
              <a:gd name="connsiteX0" fmla="*/ 0 w 3638550"/>
              <a:gd name="connsiteY0" fmla="*/ 0 h 2114550"/>
              <a:gd name="connsiteX1" fmla="*/ 1209675 w 3638550"/>
              <a:gd name="connsiteY1" fmla="*/ 1552575 h 2114550"/>
              <a:gd name="connsiteX2" fmla="*/ 3638550 w 3638550"/>
              <a:gd name="connsiteY2" fmla="*/ 2114550 h 2114550"/>
            </a:gdLst>
            <a:ahLst/>
            <a:cxnLst>
              <a:cxn ang="0">
                <a:pos x="connsiteX0" y="connsiteY0"/>
              </a:cxn>
              <a:cxn ang="0">
                <a:pos x="connsiteX1" y="connsiteY1"/>
              </a:cxn>
              <a:cxn ang="0">
                <a:pos x="connsiteX2" y="connsiteY2"/>
              </a:cxn>
            </a:cxnLst>
            <a:rect l="l" t="t" r="r" b="b"/>
            <a:pathLst>
              <a:path w="3638550" h="2114550">
                <a:moveTo>
                  <a:pt x="0" y="0"/>
                </a:moveTo>
                <a:cubicBezTo>
                  <a:pt x="301625" y="600075"/>
                  <a:pt x="603250" y="1200150"/>
                  <a:pt x="1209675" y="1552575"/>
                </a:cubicBezTo>
                <a:cubicBezTo>
                  <a:pt x="1816100" y="1905000"/>
                  <a:pt x="3238500" y="2017712"/>
                  <a:pt x="3638550" y="21145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2400300" y="4612940"/>
            <a:ext cx="3638550" cy="2114550"/>
          </a:xfrm>
          <a:custGeom>
            <a:avLst/>
            <a:gdLst>
              <a:gd name="connsiteX0" fmla="*/ 0 w 3638550"/>
              <a:gd name="connsiteY0" fmla="*/ 0 h 2114550"/>
              <a:gd name="connsiteX1" fmla="*/ 1209675 w 3638550"/>
              <a:gd name="connsiteY1" fmla="*/ 1552575 h 2114550"/>
              <a:gd name="connsiteX2" fmla="*/ 3638550 w 3638550"/>
              <a:gd name="connsiteY2" fmla="*/ 2114550 h 2114550"/>
            </a:gdLst>
            <a:ahLst/>
            <a:cxnLst>
              <a:cxn ang="0">
                <a:pos x="connsiteX0" y="connsiteY0"/>
              </a:cxn>
              <a:cxn ang="0">
                <a:pos x="connsiteX1" y="connsiteY1"/>
              </a:cxn>
              <a:cxn ang="0">
                <a:pos x="connsiteX2" y="connsiteY2"/>
              </a:cxn>
            </a:cxnLst>
            <a:rect l="l" t="t" r="r" b="b"/>
            <a:pathLst>
              <a:path w="3638550" h="2114550">
                <a:moveTo>
                  <a:pt x="0" y="0"/>
                </a:moveTo>
                <a:cubicBezTo>
                  <a:pt x="301625" y="600075"/>
                  <a:pt x="603250" y="1200150"/>
                  <a:pt x="1209675" y="1552575"/>
                </a:cubicBezTo>
                <a:cubicBezTo>
                  <a:pt x="1816100" y="1905000"/>
                  <a:pt x="3238500" y="2017712"/>
                  <a:pt x="3638550" y="21145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038505" y="78930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260" b="1">
              <a:solidFill>
                <a:schemeClr val="tx1"/>
              </a:solidFill>
            </a:endParaRPr>
          </a:p>
        </p:txBody>
      </p:sp>
      <p:sp>
        <p:nvSpPr>
          <p:cNvPr id="34" name="TextBox 33"/>
          <p:cNvSpPr txBox="1"/>
          <p:nvPr/>
        </p:nvSpPr>
        <p:spPr>
          <a:xfrm>
            <a:off x="10517557" y="779775"/>
            <a:ext cx="1879682" cy="369332"/>
          </a:xfrm>
          <a:prstGeom prst="rect">
            <a:avLst/>
          </a:prstGeom>
          <a:noFill/>
        </p:spPr>
        <p:txBody>
          <a:bodyPr wrap="none" rtlCol="0">
            <a:spAutoFit/>
          </a:bodyPr>
          <a:lstStyle/>
          <a:p>
            <a:r>
              <a:rPr lang="en-US" smtClean="0"/>
              <a:t>Regular TFS folder</a:t>
            </a:r>
            <a:endParaRPr lang="en-US"/>
          </a:p>
        </p:txBody>
      </p:sp>
      <p:sp>
        <p:nvSpPr>
          <p:cNvPr id="35" name="TextBox 34"/>
          <p:cNvSpPr txBox="1"/>
          <p:nvPr/>
        </p:nvSpPr>
        <p:spPr>
          <a:xfrm>
            <a:off x="9059999" y="1400908"/>
            <a:ext cx="713657" cy="318677"/>
          </a:xfrm>
          <a:prstGeom prst="rect">
            <a:avLst/>
          </a:prstGeom>
          <a:solidFill>
            <a:schemeClr val="accent6">
              <a:lumMod val="40000"/>
              <a:lumOff val="60000"/>
            </a:schemeClr>
          </a:solidFill>
          <a:ln>
            <a:solidFill>
              <a:schemeClr val="accent1"/>
            </a:solidFill>
          </a:ln>
        </p:spPr>
        <p:txBody>
          <a:bodyPr wrap="square" rtlCol="0">
            <a:spAutoFit/>
          </a:bodyPr>
          <a:lstStyle/>
          <a:p>
            <a:pPr algn="ctr"/>
            <a:endParaRPr lang="en-US" sz="1471"/>
          </a:p>
        </p:txBody>
      </p:sp>
      <p:sp>
        <p:nvSpPr>
          <p:cNvPr id="36" name="TextBox 35"/>
          <p:cNvSpPr txBox="1"/>
          <p:nvPr/>
        </p:nvSpPr>
        <p:spPr>
          <a:xfrm>
            <a:off x="10517557" y="1364605"/>
            <a:ext cx="1879682" cy="369332"/>
          </a:xfrm>
          <a:prstGeom prst="rect">
            <a:avLst/>
          </a:prstGeom>
          <a:noFill/>
        </p:spPr>
        <p:txBody>
          <a:bodyPr wrap="none" rtlCol="0">
            <a:spAutoFit/>
          </a:bodyPr>
          <a:lstStyle/>
          <a:p>
            <a:r>
              <a:rPr lang="en-US" smtClean="0"/>
              <a:t>Regular TFS folder</a:t>
            </a:r>
            <a:endParaRPr lang="en-US"/>
          </a:p>
        </p:txBody>
      </p:sp>
      <p:sp>
        <p:nvSpPr>
          <p:cNvPr id="37" name="Rounded Rectangle 36"/>
          <p:cNvSpPr/>
          <p:nvPr/>
        </p:nvSpPr>
        <p:spPr>
          <a:xfrm>
            <a:off x="9038505" y="1994472"/>
            <a:ext cx="1269502" cy="342146"/>
          </a:xfrm>
          <a:prstGeom prst="roundRect">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260" b="1">
              <a:solidFill>
                <a:schemeClr val="tx1"/>
              </a:solidFill>
            </a:endParaRPr>
          </a:p>
        </p:txBody>
      </p:sp>
      <p:sp>
        <p:nvSpPr>
          <p:cNvPr id="38" name="TextBox 37"/>
          <p:cNvSpPr txBox="1"/>
          <p:nvPr/>
        </p:nvSpPr>
        <p:spPr>
          <a:xfrm>
            <a:off x="10524404" y="1980879"/>
            <a:ext cx="1207382" cy="369332"/>
          </a:xfrm>
          <a:prstGeom prst="rect">
            <a:avLst/>
          </a:prstGeom>
          <a:noFill/>
        </p:spPr>
        <p:txBody>
          <a:bodyPr wrap="none" rtlCol="0">
            <a:spAutoFit/>
          </a:bodyPr>
          <a:lstStyle/>
          <a:p>
            <a:r>
              <a:rPr lang="en-US" smtClean="0"/>
              <a:t>TFS branch</a:t>
            </a:r>
            <a:endParaRPr lang="en-US"/>
          </a:p>
        </p:txBody>
      </p:sp>
      <p:sp>
        <p:nvSpPr>
          <p:cNvPr id="39" name="Freeform 38"/>
          <p:cNvSpPr/>
          <p:nvPr/>
        </p:nvSpPr>
        <p:spPr>
          <a:xfrm>
            <a:off x="2381249" y="4232236"/>
            <a:ext cx="3638550" cy="2114550"/>
          </a:xfrm>
          <a:custGeom>
            <a:avLst/>
            <a:gdLst>
              <a:gd name="connsiteX0" fmla="*/ 0 w 3638550"/>
              <a:gd name="connsiteY0" fmla="*/ 0 h 2114550"/>
              <a:gd name="connsiteX1" fmla="*/ 1209675 w 3638550"/>
              <a:gd name="connsiteY1" fmla="*/ 1552575 h 2114550"/>
              <a:gd name="connsiteX2" fmla="*/ 3638550 w 3638550"/>
              <a:gd name="connsiteY2" fmla="*/ 2114550 h 2114550"/>
            </a:gdLst>
            <a:ahLst/>
            <a:cxnLst>
              <a:cxn ang="0">
                <a:pos x="connsiteX0" y="connsiteY0"/>
              </a:cxn>
              <a:cxn ang="0">
                <a:pos x="connsiteX1" y="connsiteY1"/>
              </a:cxn>
              <a:cxn ang="0">
                <a:pos x="connsiteX2" y="connsiteY2"/>
              </a:cxn>
            </a:cxnLst>
            <a:rect l="l" t="t" r="r" b="b"/>
            <a:pathLst>
              <a:path w="3638550" h="2114550">
                <a:moveTo>
                  <a:pt x="0" y="0"/>
                </a:moveTo>
                <a:cubicBezTo>
                  <a:pt x="301625" y="600075"/>
                  <a:pt x="603250" y="1200150"/>
                  <a:pt x="1209675" y="1552575"/>
                </a:cubicBezTo>
                <a:cubicBezTo>
                  <a:pt x="1816100" y="1905000"/>
                  <a:pt x="3238500" y="2017712"/>
                  <a:pt x="3638550" y="21145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051" y="133350"/>
            <a:ext cx="10840734" cy="338554"/>
          </a:xfrm>
          <a:prstGeom prst="rect">
            <a:avLst/>
          </a:prstGeom>
          <a:noFill/>
        </p:spPr>
        <p:txBody>
          <a:bodyPr wrap="square" rtlCol="0">
            <a:spAutoFit/>
          </a:bodyPr>
          <a:lstStyle/>
          <a:p>
            <a:r>
              <a:rPr lang="en-US" sz="1600" smtClean="0"/>
              <a:t>Branch individual components instead of full GGP source code (</a:t>
            </a:r>
            <a:r>
              <a:rPr lang="en-US" sz="1600" b="1" smtClean="0">
                <a:solidFill>
                  <a:srgbClr val="00B050"/>
                </a:solidFill>
              </a:rPr>
              <a:t>foreach(component in GGPComponents){component.Branch()}</a:t>
            </a:r>
          </a:p>
        </p:txBody>
      </p:sp>
    </p:spTree>
    <p:extLst>
      <p:ext uri="{BB962C8B-B14F-4D97-AF65-F5344CB8AC3E}">
        <p14:creationId xmlns:p14="http://schemas.microsoft.com/office/powerpoint/2010/main" val="42341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1451" y="866775"/>
            <a:ext cx="15773400" cy="1569660"/>
          </a:xfrm>
          <a:prstGeom prst="rect">
            <a:avLst/>
          </a:prstGeom>
          <a:noFill/>
        </p:spPr>
        <p:txBody>
          <a:bodyPr wrap="square" rtlCol="0">
            <a:spAutoFit/>
          </a:bodyPr>
          <a:lstStyle/>
          <a:p>
            <a:r>
              <a:rPr lang="en-US" sz="1600" smtClean="0"/>
              <a:t>Advantages:</a:t>
            </a:r>
          </a:p>
          <a:p>
            <a:pPr marL="285750" indent="-285750">
              <a:buFont typeface="Arial" panose="020B0604020202020204" pitchFamily="34" charset="0"/>
              <a:buChar char="•"/>
            </a:pPr>
            <a:r>
              <a:rPr lang="en-US" sz="1600" b="1" smtClean="0"/>
              <a:t>Fine grain merging</a:t>
            </a:r>
            <a:r>
              <a:rPr lang="en-US" sz="1600" smtClean="0"/>
              <a:t>. Usually when we want to merge from Dev to QA we don’t want to merge everything. We want to merge one new game, or some new engine fix, or some core fix.</a:t>
            </a:r>
            <a:br>
              <a:rPr lang="en-US" sz="1600" smtClean="0"/>
            </a:br>
            <a:r>
              <a:rPr lang="en-US" sz="1600" smtClean="0"/>
              <a:t>This would make it easy to select the change sets to apply when you want to merge to QA.</a:t>
            </a:r>
          </a:p>
          <a:p>
            <a:pPr marL="285750" indent="-285750">
              <a:buFont typeface="Arial" panose="020B0604020202020204" pitchFamily="34" charset="0"/>
              <a:buChar char="•"/>
            </a:pPr>
            <a:r>
              <a:rPr lang="en-US" sz="1600" b="1" smtClean="0"/>
              <a:t>Easy creating production branches. </a:t>
            </a:r>
            <a:r>
              <a:rPr lang="en-US" sz="1600" smtClean="0"/>
              <a:t>Not all components in QA should be in Production. Having branches per component we can create a folder that contains branches only for components in production.</a:t>
            </a:r>
          </a:p>
          <a:p>
            <a:pPr marL="285750" indent="-285750">
              <a:buFont typeface="Arial" panose="020B0604020202020204" pitchFamily="34" charset="0"/>
              <a:buChar char="•"/>
            </a:pPr>
            <a:endParaRPr lang="en-US" sz="1600"/>
          </a:p>
        </p:txBody>
      </p:sp>
      <p:sp>
        <p:nvSpPr>
          <p:cNvPr id="7" name="TextBox 6"/>
          <p:cNvSpPr txBox="1"/>
          <p:nvPr/>
        </p:nvSpPr>
        <p:spPr>
          <a:xfrm>
            <a:off x="171451" y="2634495"/>
            <a:ext cx="15773400" cy="1569660"/>
          </a:xfrm>
          <a:prstGeom prst="rect">
            <a:avLst/>
          </a:prstGeom>
          <a:noFill/>
        </p:spPr>
        <p:txBody>
          <a:bodyPr wrap="square" rtlCol="0">
            <a:spAutoFit/>
          </a:bodyPr>
          <a:lstStyle/>
          <a:p>
            <a:r>
              <a:rPr lang="en-US" sz="1600" smtClean="0"/>
              <a:t>Disadvantages:</a:t>
            </a:r>
          </a:p>
          <a:p>
            <a:pPr marL="285750" indent="-285750">
              <a:buFont typeface="Arial" panose="020B0604020202020204" pitchFamily="34" charset="0"/>
              <a:buChar char="•"/>
            </a:pPr>
            <a:r>
              <a:rPr lang="en-US" sz="1600" b="1" smtClean="0"/>
              <a:t>Harder when we need to merge many components</a:t>
            </a:r>
            <a:r>
              <a:rPr lang="en-US" sz="1600" smtClean="0"/>
              <a:t>. TFS tools don’t alow to do a many to many merging. We need to build our own tools if we want to make it easy (or maybe there are other tools).</a:t>
            </a:r>
          </a:p>
          <a:p>
            <a:pPr marL="285750" indent="-285750">
              <a:buFont typeface="Arial" panose="020B0604020202020204" pitchFamily="34" charset="0"/>
              <a:buChar char="•"/>
            </a:pPr>
            <a:r>
              <a:rPr lang="en-US" sz="1600" b="1" smtClean="0"/>
              <a:t>There is no out of the box TFS tool to allow branching multiple folders at once. </a:t>
            </a:r>
            <a:r>
              <a:rPr lang="en-US" sz="1600" smtClean="0"/>
              <a:t>Or maybe it is but I didn’t find it (I have to admit that I didn’t even search for it). Anyway this is an easy one (we can make a script or a tool to help us).</a:t>
            </a:r>
          </a:p>
          <a:p>
            <a:pPr marL="285750" indent="-285750">
              <a:buFont typeface="Arial" panose="020B0604020202020204" pitchFamily="34" charset="0"/>
              <a:buChar char="•"/>
            </a:pPr>
            <a:endParaRPr lang="en-US" sz="1600"/>
          </a:p>
        </p:txBody>
      </p:sp>
    </p:spTree>
    <p:extLst>
      <p:ext uri="{BB962C8B-B14F-4D97-AF65-F5344CB8AC3E}">
        <p14:creationId xmlns:p14="http://schemas.microsoft.com/office/powerpoint/2010/main" val="3029043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
        <p:nvSpPr>
          <p:cNvPr id="69" name="TextBox 68"/>
          <p:cNvSpPr txBox="1"/>
          <p:nvPr/>
        </p:nvSpPr>
        <p:spPr>
          <a:xfrm>
            <a:off x="19050" y="23622"/>
            <a:ext cx="16181387" cy="338554"/>
          </a:xfrm>
          <a:prstGeom prst="rect">
            <a:avLst/>
          </a:prstGeom>
          <a:noFill/>
        </p:spPr>
        <p:txBody>
          <a:bodyPr wrap="square" rtlCol="0">
            <a:spAutoFit/>
          </a:bodyPr>
          <a:lstStyle/>
          <a:p>
            <a:r>
              <a:rPr lang="en-US" sz="1600" smtClean="0"/>
              <a:t>First branch (QA + DEV)</a:t>
            </a:r>
            <a:endParaRPr lang="en-US" sz="1600"/>
          </a:p>
        </p:txBody>
      </p:sp>
    </p:spTree>
    <p:extLst>
      <p:ext uri="{BB962C8B-B14F-4D97-AF65-F5344CB8AC3E}">
        <p14:creationId xmlns:p14="http://schemas.microsoft.com/office/powerpoint/2010/main" val="205727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19050" y="23622"/>
            <a:ext cx="16181387" cy="338554"/>
          </a:xfrm>
          <a:prstGeom prst="rect">
            <a:avLst/>
          </a:prstGeom>
          <a:noFill/>
        </p:spPr>
        <p:txBody>
          <a:bodyPr wrap="square" rtlCol="0">
            <a:spAutoFit/>
          </a:bodyPr>
          <a:lstStyle/>
          <a:p>
            <a:r>
              <a:rPr lang="en-US" sz="1600" smtClean="0"/>
              <a:t>Work on it and deploy to production</a:t>
            </a:r>
            <a:endParaRPr lang="en-US" sz="1600"/>
          </a:p>
        </p:txBody>
      </p:sp>
    </p:spTree>
    <p:extLst>
      <p:ext uri="{BB962C8B-B14F-4D97-AF65-F5344CB8AC3E}">
        <p14:creationId xmlns:p14="http://schemas.microsoft.com/office/powerpoint/2010/main" val="482926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52215"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2"/>
          </p:cNvCxnSpPr>
          <p:nvPr/>
        </p:nvCxnSpPr>
        <p:spPr>
          <a:xfrm>
            <a:off x="3637946" y="3358178"/>
            <a:ext cx="514269"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86091" y="48177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1.1.x</a:t>
            </a:r>
            <a:endParaRPr lang="en-US" sz="1260" b="1">
              <a:solidFill>
                <a:schemeClr val="tx1"/>
              </a:solidFill>
            </a:endParaRPr>
          </a:p>
        </p:txBody>
      </p:sp>
      <p:cxnSp>
        <p:nvCxnSpPr>
          <p:cNvPr id="25" name="Straight Arrow Connector 24"/>
          <p:cNvCxnSpPr>
            <a:stCxn id="14" idx="4"/>
            <a:endCxn id="24" idx="0"/>
          </p:cNvCxnSpPr>
          <p:nvPr/>
        </p:nvCxnSpPr>
        <p:spPr>
          <a:xfrm>
            <a:off x="4364415" y="3517693"/>
            <a:ext cx="0" cy="130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30" idx="2"/>
          </p:cNvCxnSpPr>
          <p:nvPr/>
        </p:nvCxnSpPr>
        <p:spPr>
          <a:xfrm flipV="1">
            <a:off x="4742738" y="4983900"/>
            <a:ext cx="343145"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2"/>
          </p:cNvCxnSpPr>
          <p:nvPr/>
        </p:nvCxnSpPr>
        <p:spPr>
          <a:xfrm flipV="1">
            <a:off x="5298083" y="1915208"/>
            <a:ext cx="17436" cy="291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85883" y="48282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31" name="Rounded Rectangle 30"/>
          <p:cNvSpPr/>
          <p:nvPr/>
        </p:nvSpPr>
        <p:spPr>
          <a:xfrm>
            <a:off x="4937195" y="157306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1.1.x</a:t>
            </a:r>
            <a:endParaRPr lang="en-US" sz="1260" b="1">
              <a:solidFill>
                <a:schemeClr val="tx1"/>
              </a:solidFill>
            </a:endParaRPr>
          </a:p>
        </p:txBody>
      </p: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73" idx="2"/>
          </p:cNvCxnSpPr>
          <p:nvPr/>
        </p:nvCxnSpPr>
        <p:spPr>
          <a:xfrm>
            <a:off x="5693842" y="1744135"/>
            <a:ext cx="9644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p:cNvCxnSpPr>
          <p:nvPr/>
        </p:nvCxnSpPr>
        <p:spPr>
          <a:xfrm flipV="1">
            <a:off x="4576615" y="3358178"/>
            <a:ext cx="2921465" cy="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p:cNvCxnSpPr>
          <p:nvPr/>
        </p:nvCxnSpPr>
        <p:spPr>
          <a:xfrm>
            <a:off x="2945182" y="2342396"/>
            <a:ext cx="4552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2" idx="0"/>
          </p:cNvCxnSpPr>
          <p:nvPr/>
        </p:nvCxnSpPr>
        <p:spPr>
          <a:xfrm flipV="1">
            <a:off x="6545379" y="1744135"/>
            <a:ext cx="0" cy="307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4"/>
          </p:cNvCxnSpPr>
          <p:nvPr/>
        </p:nvCxnSpPr>
        <p:spPr>
          <a:xfrm>
            <a:off x="6870458" y="1899797"/>
            <a:ext cx="0" cy="308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33179" y="48204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73" name="Oval 72"/>
          <p:cNvSpPr/>
          <p:nvPr/>
        </p:nvSpPr>
        <p:spPr>
          <a:xfrm>
            <a:off x="6658258" y="158847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76" name="Straight Arrow Connector 75"/>
          <p:cNvCxnSpPr>
            <a:stCxn id="30" idx="6"/>
            <a:endCxn id="72" idx="2"/>
          </p:cNvCxnSpPr>
          <p:nvPr/>
        </p:nvCxnSpPr>
        <p:spPr>
          <a:xfrm flipV="1">
            <a:off x="5510283" y="4976073"/>
            <a:ext cx="822896" cy="782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6"/>
          </p:cNvCxnSpPr>
          <p:nvPr/>
        </p:nvCxnSpPr>
        <p:spPr>
          <a:xfrm>
            <a:off x="6757579" y="4976073"/>
            <a:ext cx="606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9050" y="23622"/>
            <a:ext cx="16181387" cy="338554"/>
          </a:xfrm>
          <a:prstGeom prst="rect">
            <a:avLst/>
          </a:prstGeom>
          <a:noFill/>
        </p:spPr>
        <p:txBody>
          <a:bodyPr wrap="square" rtlCol="0">
            <a:spAutoFit/>
          </a:bodyPr>
          <a:lstStyle/>
          <a:p>
            <a:r>
              <a:rPr lang="en-US" sz="1600" smtClean="0"/>
              <a:t>New important feature we need to develop (new regulation, free spins etc). Create 1.1.x and start working on it</a:t>
            </a:r>
            <a:endParaRPr lang="en-US" sz="1600"/>
          </a:p>
        </p:txBody>
      </p:sp>
    </p:spTree>
    <p:extLst>
      <p:ext uri="{BB962C8B-B14F-4D97-AF65-F5344CB8AC3E}">
        <p14:creationId xmlns:p14="http://schemas.microsoft.com/office/powerpoint/2010/main" val="2956279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52215"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2"/>
          </p:cNvCxnSpPr>
          <p:nvPr/>
        </p:nvCxnSpPr>
        <p:spPr>
          <a:xfrm>
            <a:off x="3637946" y="3358178"/>
            <a:ext cx="514269"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86091" y="48177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1.1.x</a:t>
            </a:r>
            <a:endParaRPr lang="en-US" sz="1260" b="1">
              <a:solidFill>
                <a:schemeClr val="tx1"/>
              </a:solidFill>
            </a:endParaRPr>
          </a:p>
        </p:txBody>
      </p:sp>
      <p:cxnSp>
        <p:nvCxnSpPr>
          <p:cNvPr id="25" name="Straight Arrow Connector 24"/>
          <p:cNvCxnSpPr>
            <a:stCxn id="14" idx="4"/>
            <a:endCxn id="24" idx="0"/>
          </p:cNvCxnSpPr>
          <p:nvPr/>
        </p:nvCxnSpPr>
        <p:spPr>
          <a:xfrm>
            <a:off x="4364415" y="3517693"/>
            <a:ext cx="0" cy="130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30" idx="2"/>
          </p:cNvCxnSpPr>
          <p:nvPr/>
        </p:nvCxnSpPr>
        <p:spPr>
          <a:xfrm flipV="1">
            <a:off x="4742738" y="4983900"/>
            <a:ext cx="343145"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2"/>
          </p:cNvCxnSpPr>
          <p:nvPr/>
        </p:nvCxnSpPr>
        <p:spPr>
          <a:xfrm flipV="1">
            <a:off x="5298083" y="1915208"/>
            <a:ext cx="17436" cy="291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85883" y="48282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31" name="Rounded Rectangle 30"/>
          <p:cNvSpPr/>
          <p:nvPr/>
        </p:nvSpPr>
        <p:spPr>
          <a:xfrm>
            <a:off x="4937195" y="157306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1.1.x</a:t>
            </a:r>
            <a:endParaRPr lang="en-US" sz="1260" b="1">
              <a:solidFill>
                <a:schemeClr val="tx1"/>
              </a:solidFill>
            </a:endParaRPr>
          </a:p>
        </p:txBody>
      </p: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73" idx="2"/>
          </p:cNvCxnSpPr>
          <p:nvPr/>
        </p:nvCxnSpPr>
        <p:spPr>
          <a:xfrm>
            <a:off x="5693842" y="1744135"/>
            <a:ext cx="9644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a:endCxn id="83" idx="2"/>
          </p:cNvCxnSpPr>
          <p:nvPr/>
        </p:nvCxnSpPr>
        <p:spPr>
          <a:xfrm flipV="1">
            <a:off x="4576615" y="3358178"/>
            <a:ext cx="2689554"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p:cNvCxnSpPr>
          <p:nvPr/>
        </p:nvCxnSpPr>
        <p:spPr>
          <a:xfrm>
            <a:off x="2945182" y="2342396"/>
            <a:ext cx="5268742"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2" idx="0"/>
          </p:cNvCxnSpPr>
          <p:nvPr/>
        </p:nvCxnSpPr>
        <p:spPr>
          <a:xfrm flipV="1">
            <a:off x="6545379" y="1744135"/>
            <a:ext cx="0" cy="307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4"/>
          </p:cNvCxnSpPr>
          <p:nvPr/>
        </p:nvCxnSpPr>
        <p:spPr>
          <a:xfrm>
            <a:off x="6870458" y="1899797"/>
            <a:ext cx="0" cy="308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33179" y="48204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73" name="Oval 72"/>
          <p:cNvSpPr/>
          <p:nvPr/>
        </p:nvSpPr>
        <p:spPr>
          <a:xfrm>
            <a:off x="6658258" y="158847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76" name="Straight Arrow Connector 75"/>
          <p:cNvCxnSpPr>
            <a:stCxn id="30" idx="6"/>
            <a:endCxn id="72" idx="2"/>
          </p:cNvCxnSpPr>
          <p:nvPr/>
        </p:nvCxnSpPr>
        <p:spPr>
          <a:xfrm flipV="1">
            <a:off x="5510283" y="4976073"/>
            <a:ext cx="822896" cy="782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6"/>
          </p:cNvCxnSpPr>
          <p:nvPr/>
        </p:nvCxnSpPr>
        <p:spPr>
          <a:xfrm>
            <a:off x="6757579" y="4976073"/>
            <a:ext cx="1362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266169" y="3202516"/>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FI</a:t>
            </a:r>
            <a:endParaRPr lang="en-US" sz="1049">
              <a:solidFill>
                <a:schemeClr val="tx1"/>
              </a:solidFill>
            </a:endParaRPr>
          </a:p>
        </p:txBody>
      </p:sp>
      <p:cxnSp>
        <p:nvCxnSpPr>
          <p:cNvPr id="84" name="Straight Arrow Connector 83"/>
          <p:cNvCxnSpPr>
            <a:stCxn id="83" idx="4"/>
          </p:cNvCxnSpPr>
          <p:nvPr/>
        </p:nvCxnSpPr>
        <p:spPr>
          <a:xfrm flipH="1">
            <a:off x="7522931" y="3513840"/>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9050" y="23622"/>
            <a:ext cx="16181387" cy="338554"/>
          </a:xfrm>
          <a:prstGeom prst="rect">
            <a:avLst/>
          </a:prstGeom>
          <a:noFill/>
        </p:spPr>
        <p:txBody>
          <a:bodyPr wrap="square" rtlCol="0">
            <a:spAutoFit/>
          </a:bodyPr>
          <a:lstStyle/>
          <a:p>
            <a:r>
              <a:rPr lang="en-US" sz="1600" smtClean="0"/>
              <a:t>Sometimes we need to merge from 1.x to 1.1.x</a:t>
            </a:r>
            <a:endParaRPr lang="en-US" sz="1600"/>
          </a:p>
        </p:txBody>
      </p:sp>
    </p:spTree>
    <p:extLst>
      <p:ext uri="{BB962C8B-B14F-4D97-AF65-F5344CB8AC3E}">
        <p14:creationId xmlns:p14="http://schemas.microsoft.com/office/powerpoint/2010/main" val="1776005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52215"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2"/>
          </p:cNvCxnSpPr>
          <p:nvPr/>
        </p:nvCxnSpPr>
        <p:spPr>
          <a:xfrm>
            <a:off x="3637946" y="3358178"/>
            <a:ext cx="514269"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86091" y="48177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1.1.x</a:t>
            </a:r>
            <a:endParaRPr lang="en-US" sz="1260" b="1">
              <a:solidFill>
                <a:schemeClr val="tx1"/>
              </a:solidFill>
            </a:endParaRPr>
          </a:p>
        </p:txBody>
      </p:sp>
      <p:cxnSp>
        <p:nvCxnSpPr>
          <p:cNvPr id="25" name="Straight Arrow Connector 24"/>
          <p:cNvCxnSpPr>
            <a:stCxn id="14" idx="4"/>
            <a:endCxn id="24" idx="0"/>
          </p:cNvCxnSpPr>
          <p:nvPr/>
        </p:nvCxnSpPr>
        <p:spPr>
          <a:xfrm>
            <a:off x="4364415" y="3517693"/>
            <a:ext cx="0" cy="130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30" idx="2"/>
          </p:cNvCxnSpPr>
          <p:nvPr/>
        </p:nvCxnSpPr>
        <p:spPr>
          <a:xfrm flipV="1">
            <a:off x="4742738" y="4983900"/>
            <a:ext cx="343145"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2"/>
          </p:cNvCxnSpPr>
          <p:nvPr/>
        </p:nvCxnSpPr>
        <p:spPr>
          <a:xfrm flipV="1">
            <a:off x="5298083" y="1915208"/>
            <a:ext cx="17436" cy="291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85883" y="48282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31" name="Rounded Rectangle 30"/>
          <p:cNvSpPr/>
          <p:nvPr/>
        </p:nvSpPr>
        <p:spPr>
          <a:xfrm>
            <a:off x="4937195" y="157306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1.1.x</a:t>
            </a:r>
            <a:endParaRPr lang="en-US" sz="1260" b="1">
              <a:solidFill>
                <a:schemeClr val="tx1"/>
              </a:solidFill>
            </a:endParaRPr>
          </a:p>
        </p:txBody>
      </p: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73" idx="2"/>
          </p:cNvCxnSpPr>
          <p:nvPr/>
        </p:nvCxnSpPr>
        <p:spPr>
          <a:xfrm>
            <a:off x="5693842" y="1744135"/>
            <a:ext cx="9644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a:endCxn id="83" idx="2"/>
          </p:cNvCxnSpPr>
          <p:nvPr/>
        </p:nvCxnSpPr>
        <p:spPr>
          <a:xfrm flipV="1">
            <a:off x="4576615" y="3358178"/>
            <a:ext cx="2689554"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115" idx="1"/>
          </p:cNvCxnSpPr>
          <p:nvPr/>
        </p:nvCxnSpPr>
        <p:spPr>
          <a:xfrm>
            <a:off x="2945182" y="2342396"/>
            <a:ext cx="5268742"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2" idx="0"/>
          </p:cNvCxnSpPr>
          <p:nvPr/>
        </p:nvCxnSpPr>
        <p:spPr>
          <a:xfrm flipV="1">
            <a:off x="6545379" y="1744135"/>
            <a:ext cx="0" cy="307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4"/>
          </p:cNvCxnSpPr>
          <p:nvPr/>
        </p:nvCxnSpPr>
        <p:spPr>
          <a:xfrm>
            <a:off x="6870458" y="1899797"/>
            <a:ext cx="0" cy="308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33179" y="48204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73" name="Oval 72"/>
          <p:cNvSpPr/>
          <p:nvPr/>
        </p:nvSpPr>
        <p:spPr>
          <a:xfrm>
            <a:off x="6658258" y="158847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76" name="Straight Arrow Connector 75"/>
          <p:cNvCxnSpPr>
            <a:stCxn id="30" idx="6"/>
            <a:endCxn id="72" idx="2"/>
          </p:cNvCxnSpPr>
          <p:nvPr/>
        </p:nvCxnSpPr>
        <p:spPr>
          <a:xfrm flipV="1">
            <a:off x="5510283" y="4976073"/>
            <a:ext cx="822896" cy="782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6"/>
            <a:endCxn id="89" idx="2"/>
          </p:cNvCxnSpPr>
          <p:nvPr/>
        </p:nvCxnSpPr>
        <p:spPr>
          <a:xfrm flipV="1">
            <a:off x="6757579" y="4973740"/>
            <a:ext cx="1253693" cy="233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266169" y="3202516"/>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FI</a:t>
            </a:r>
            <a:endParaRPr lang="en-US" sz="1049">
              <a:solidFill>
                <a:schemeClr val="tx1"/>
              </a:solidFill>
            </a:endParaRPr>
          </a:p>
        </p:txBody>
      </p:sp>
      <p:cxnSp>
        <p:nvCxnSpPr>
          <p:cNvPr id="84" name="Straight Arrow Connector 83"/>
          <p:cNvCxnSpPr>
            <a:stCxn id="83" idx="4"/>
          </p:cNvCxnSpPr>
          <p:nvPr/>
        </p:nvCxnSpPr>
        <p:spPr>
          <a:xfrm flipH="1">
            <a:off x="7522931" y="3513840"/>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854784" y="5319245"/>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1.1.0.0</a:t>
            </a:r>
            <a:endParaRPr lang="en-US" sz="1471"/>
          </a:p>
        </p:txBody>
      </p:sp>
      <p:cxnSp>
        <p:nvCxnSpPr>
          <p:cNvPr id="88" name="Straight Arrow Connector 87"/>
          <p:cNvCxnSpPr>
            <a:stCxn id="89" idx="4"/>
            <a:endCxn id="87" idx="0"/>
          </p:cNvCxnSpPr>
          <p:nvPr/>
        </p:nvCxnSpPr>
        <p:spPr>
          <a:xfrm flipH="1">
            <a:off x="8211613" y="5129402"/>
            <a:ext cx="11859" cy="18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8011272" y="481807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93" name="Straight Arrow Connector 92"/>
          <p:cNvCxnSpPr>
            <a:stCxn id="89" idx="6"/>
          </p:cNvCxnSpPr>
          <p:nvPr/>
        </p:nvCxnSpPr>
        <p:spPr>
          <a:xfrm>
            <a:off x="8435672" y="4973740"/>
            <a:ext cx="1025320" cy="8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3" idx="6"/>
          </p:cNvCxnSpPr>
          <p:nvPr/>
        </p:nvCxnSpPr>
        <p:spPr>
          <a:xfrm>
            <a:off x="7779696" y="3358178"/>
            <a:ext cx="431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8211612" y="3192375"/>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115" name="Rectangle 114"/>
          <p:cNvSpPr/>
          <p:nvPr/>
        </p:nvSpPr>
        <p:spPr>
          <a:xfrm>
            <a:off x="8213924" y="2186734"/>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17" name="Straight Arrow Connector 116"/>
          <p:cNvCxnSpPr>
            <a:stCxn id="73" idx="6"/>
          </p:cNvCxnSpPr>
          <p:nvPr/>
        </p:nvCxnSpPr>
        <p:spPr>
          <a:xfrm>
            <a:off x="7082658" y="1744135"/>
            <a:ext cx="2463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9050" y="23622"/>
            <a:ext cx="16181387" cy="338554"/>
          </a:xfrm>
          <a:prstGeom prst="rect">
            <a:avLst/>
          </a:prstGeom>
          <a:noFill/>
        </p:spPr>
        <p:txBody>
          <a:bodyPr wrap="square" rtlCol="0">
            <a:spAutoFit/>
          </a:bodyPr>
          <a:lstStyle/>
          <a:p>
            <a:r>
              <a:rPr lang="en-US" sz="1600" smtClean="0"/>
              <a:t>Deploy 1.1.x to production and stop support for 1.x</a:t>
            </a:r>
            <a:endParaRPr lang="en-US" sz="1600"/>
          </a:p>
        </p:txBody>
      </p:sp>
    </p:spTree>
    <p:extLst>
      <p:ext uri="{BB962C8B-B14F-4D97-AF65-F5344CB8AC3E}">
        <p14:creationId xmlns:p14="http://schemas.microsoft.com/office/powerpoint/2010/main" val="2141170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52215"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2"/>
          </p:cNvCxnSpPr>
          <p:nvPr/>
        </p:nvCxnSpPr>
        <p:spPr>
          <a:xfrm>
            <a:off x="3637946" y="3358178"/>
            <a:ext cx="514269"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86091" y="48177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1.1.x</a:t>
            </a:r>
            <a:endParaRPr lang="en-US" sz="1260" b="1">
              <a:solidFill>
                <a:schemeClr val="tx1"/>
              </a:solidFill>
            </a:endParaRPr>
          </a:p>
        </p:txBody>
      </p:sp>
      <p:cxnSp>
        <p:nvCxnSpPr>
          <p:cNvPr id="25" name="Straight Arrow Connector 24"/>
          <p:cNvCxnSpPr>
            <a:stCxn id="14" idx="4"/>
            <a:endCxn id="24" idx="0"/>
          </p:cNvCxnSpPr>
          <p:nvPr/>
        </p:nvCxnSpPr>
        <p:spPr>
          <a:xfrm>
            <a:off x="4364415" y="3517693"/>
            <a:ext cx="0" cy="130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30" idx="2"/>
          </p:cNvCxnSpPr>
          <p:nvPr/>
        </p:nvCxnSpPr>
        <p:spPr>
          <a:xfrm flipV="1">
            <a:off x="4742738" y="4983900"/>
            <a:ext cx="343145"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2"/>
          </p:cNvCxnSpPr>
          <p:nvPr/>
        </p:nvCxnSpPr>
        <p:spPr>
          <a:xfrm flipV="1">
            <a:off x="5298083" y="1915208"/>
            <a:ext cx="17436" cy="291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85883" y="48282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31" name="Rounded Rectangle 30"/>
          <p:cNvSpPr/>
          <p:nvPr/>
        </p:nvSpPr>
        <p:spPr>
          <a:xfrm>
            <a:off x="4937195" y="157306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1.1.x</a:t>
            </a:r>
            <a:endParaRPr lang="en-US" sz="1260" b="1">
              <a:solidFill>
                <a:schemeClr val="tx1"/>
              </a:solidFill>
            </a:endParaRPr>
          </a:p>
        </p:txBody>
      </p: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73" idx="2"/>
          </p:cNvCxnSpPr>
          <p:nvPr/>
        </p:nvCxnSpPr>
        <p:spPr>
          <a:xfrm>
            <a:off x="5693842" y="1744135"/>
            <a:ext cx="9644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a:endCxn id="83" idx="2"/>
          </p:cNvCxnSpPr>
          <p:nvPr/>
        </p:nvCxnSpPr>
        <p:spPr>
          <a:xfrm flipV="1">
            <a:off x="4576615" y="3358178"/>
            <a:ext cx="2689554"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115" idx="1"/>
          </p:cNvCxnSpPr>
          <p:nvPr/>
        </p:nvCxnSpPr>
        <p:spPr>
          <a:xfrm>
            <a:off x="2945182" y="2342396"/>
            <a:ext cx="5268742"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2" idx="0"/>
          </p:cNvCxnSpPr>
          <p:nvPr/>
        </p:nvCxnSpPr>
        <p:spPr>
          <a:xfrm flipV="1">
            <a:off x="6545379" y="1744135"/>
            <a:ext cx="0" cy="307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4"/>
          </p:cNvCxnSpPr>
          <p:nvPr/>
        </p:nvCxnSpPr>
        <p:spPr>
          <a:xfrm>
            <a:off x="6870458" y="1899797"/>
            <a:ext cx="0" cy="308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33179" y="48204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73" name="Oval 72"/>
          <p:cNvSpPr/>
          <p:nvPr/>
        </p:nvSpPr>
        <p:spPr>
          <a:xfrm>
            <a:off x="6658258" y="158847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76" name="Straight Arrow Connector 75"/>
          <p:cNvCxnSpPr>
            <a:stCxn id="30" idx="6"/>
            <a:endCxn id="72" idx="2"/>
          </p:cNvCxnSpPr>
          <p:nvPr/>
        </p:nvCxnSpPr>
        <p:spPr>
          <a:xfrm flipV="1">
            <a:off x="5510283" y="4976073"/>
            <a:ext cx="822896" cy="782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6"/>
            <a:endCxn id="89" idx="2"/>
          </p:cNvCxnSpPr>
          <p:nvPr/>
        </p:nvCxnSpPr>
        <p:spPr>
          <a:xfrm flipV="1">
            <a:off x="6757579" y="4973740"/>
            <a:ext cx="1253693" cy="233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266169" y="3202516"/>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FI</a:t>
            </a:r>
            <a:endParaRPr lang="en-US" sz="1049">
              <a:solidFill>
                <a:schemeClr val="tx1"/>
              </a:solidFill>
            </a:endParaRPr>
          </a:p>
        </p:txBody>
      </p:sp>
      <p:cxnSp>
        <p:nvCxnSpPr>
          <p:cNvPr id="84" name="Straight Arrow Connector 83"/>
          <p:cNvCxnSpPr>
            <a:stCxn id="83" idx="4"/>
          </p:cNvCxnSpPr>
          <p:nvPr/>
        </p:nvCxnSpPr>
        <p:spPr>
          <a:xfrm flipH="1">
            <a:off x="7522931" y="3513840"/>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854784" y="5319245"/>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1.1.0.0</a:t>
            </a:r>
            <a:endParaRPr lang="en-US" sz="1471"/>
          </a:p>
        </p:txBody>
      </p:sp>
      <p:cxnSp>
        <p:nvCxnSpPr>
          <p:cNvPr id="88" name="Straight Arrow Connector 87"/>
          <p:cNvCxnSpPr>
            <a:stCxn id="89" idx="4"/>
            <a:endCxn id="87" idx="0"/>
          </p:cNvCxnSpPr>
          <p:nvPr/>
        </p:nvCxnSpPr>
        <p:spPr>
          <a:xfrm flipH="1">
            <a:off x="8211613" y="5129402"/>
            <a:ext cx="11859" cy="18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8011272" y="481807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93" name="Straight Arrow Connector 92"/>
          <p:cNvCxnSpPr>
            <a:stCxn id="89" idx="6"/>
            <a:endCxn id="96" idx="2"/>
          </p:cNvCxnSpPr>
          <p:nvPr/>
        </p:nvCxnSpPr>
        <p:spPr>
          <a:xfrm flipV="1">
            <a:off x="8435672" y="4971408"/>
            <a:ext cx="413395" cy="2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8682943" y="599634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96" name="Oval 95"/>
          <p:cNvSpPr/>
          <p:nvPr/>
        </p:nvSpPr>
        <p:spPr>
          <a:xfrm>
            <a:off x="8849067" y="481574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98" name="Straight Arrow Connector 97"/>
          <p:cNvCxnSpPr>
            <a:stCxn id="96" idx="4"/>
            <a:endCxn id="95" idx="0"/>
          </p:cNvCxnSpPr>
          <p:nvPr/>
        </p:nvCxnSpPr>
        <p:spPr>
          <a:xfrm>
            <a:off x="9061267" y="5127070"/>
            <a:ext cx="0" cy="86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3"/>
            <a:endCxn id="104" idx="2"/>
          </p:cNvCxnSpPr>
          <p:nvPr/>
        </p:nvCxnSpPr>
        <p:spPr>
          <a:xfrm flipV="1">
            <a:off x="9439590" y="6162510"/>
            <a:ext cx="418352"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04" idx="0"/>
            <a:endCxn id="105" idx="2"/>
          </p:cNvCxnSpPr>
          <p:nvPr/>
        </p:nvCxnSpPr>
        <p:spPr>
          <a:xfrm flipH="1" flipV="1">
            <a:off x="10027090" y="736698"/>
            <a:ext cx="43052" cy="527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9857942" y="600684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05" name="Rounded Rectangle 104"/>
          <p:cNvSpPr/>
          <p:nvPr/>
        </p:nvSpPr>
        <p:spPr>
          <a:xfrm>
            <a:off x="9648766" y="39455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a:t>
            </a:r>
            <a:r>
              <a:rPr lang="en-US" sz="1260" b="1" smtClean="0">
                <a:solidFill>
                  <a:schemeClr val="tx1"/>
                </a:solidFill>
              </a:rPr>
              <a:t>.x</a:t>
            </a:r>
            <a:endParaRPr lang="en-US" sz="1260" b="1">
              <a:solidFill>
                <a:schemeClr val="tx1"/>
              </a:solidFill>
            </a:endParaRPr>
          </a:p>
        </p:txBody>
      </p:sp>
      <p:cxnSp>
        <p:nvCxnSpPr>
          <p:cNvPr id="109" name="Straight Arrow Connector 108"/>
          <p:cNvCxnSpPr>
            <a:stCxn id="83" idx="6"/>
          </p:cNvCxnSpPr>
          <p:nvPr/>
        </p:nvCxnSpPr>
        <p:spPr>
          <a:xfrm>
            <a:off x="7779696" y="3358178"/>
            <a:ext cx="431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8211612" y="3192375"/>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115" name="Rectangle 114"/>
          <p:cNvSpPr/>
          <p:nvPr/>
        </p:nvSpPr>
        <p:spPr>
          <a:xfrm>
            <a:off x="8213924" y="2186734"/>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17" name="Straight Arrow Connector 116"/>
          <p:cNvCxnSpPr>
            <a:stCxn id="73" idx="6"/>
          </p:cNvCxnSpPr>
          <p:nvPr/>
        </p:nvCxnSpPr>
        <p:spPr>
          <a:xfrm>
            <a:off x="7082658" y="1744135"/>
            <a:ext cx="5479897" cy="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6" idx="6"/>
          </p:cNvCxnSpPr>
          <p:nvPr/>
        </p:nvCxnSpPr>
        <p:spPr>
          <a:xfrm>
            <a:off x="9273467" y="4971408"/>
            <a:ext cx="3111438" cy="1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5" idx="3"/>
            <a:endCxn id="126" idx="2"/>
          </p:cNvCxnSpPr>
          <p:nvPr/>
        </p:nvCxnSpPr>
        <p:spPr>
          <a:xfrm flipV="1">
            <a:off x="10405413" y="562406"/>
            <a:ext cx="709021" cy="321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8" idx="0"/>
          </p:cNvCxnSpPr>
          <p:nvPr/>
        </p:nvCxnSpPr>
        <p:spPr>
          <a:xfrm flipH="1" flipV="1">
            <a:off x="10975272" y="586790"/>
            <a:ext cx="11792" cy="54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6" idx="4"/>
          </p:cNvCxnSpPr>
          <p:nvPr/>
        </p:nvCxnSpPr>
        <p:spPr>
          <a:xfrm>
            <a:off x="11326634" y="718068"/>
            <a:ext cx="0" cy="544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11114434" y="40674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128" name="Oval 127"/>
          <p:cNvSpPr/>
          <p:nvPr/>
        </p:nvSpPr>
        <p:spPr>
          <a:xfrm>
            <a:off x="10774864" y="600936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31" name="Straight Arrow Connector 130"/>
          <p:cNvCxnSpPr>
            <a:stCxn id="104" idx="6"/>
            <a:endCxn id="128" idx="2"/>
          </p:cNvCxnSpPr>
          <p:nvPr/>
        </p:nvCxnSpPr>
        <p:spPr>
          <a:xfrm>
            <a:off x="10282342" y="6162510"/>
            <a:ext cx="492522" cy="25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8" idx="6"/>
          </p:cNvCxnSpPr>
          <p:nvPr/>
        </p:nvCxnSpPr>
        <p:spPr>
          <a:xfrm>
            <a:off x="11199264" y="6165030"/>
            <a:ext cx="1185641" cy="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6" idx="6"/>
          </p:cNvCxnSpPr>
          <p:nvPr/>
        </p:nvCxnSpPr>
        <p:spPr>
          <a:xfrm>
            <a:off x="11538834" y="562406"/>
            <a:ext cx="1023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9050" y="23622"/>
            <a:ext cx="16181387" cy="338554"/>
          </a:xfrm>
          <a:prstGeom prst="rect">
            <a:avLst/>
          </a:prstGeom>
          <a:noFill/>
        </p:spPr>
        <p:txBody>
          <a:bodyPr wrap="square" rtlCol="0">
            <a:spAutoFit/>
          </a:bodyPr>
          <a:lstStyle/>
          <a:p>
            <a:r>
              <a:rPr lang="en-US" sz="1600" smtClean="0"/>
              <a:t>Big refactoring, architecture changes so we start a major version 2.x</a:t>
            </a:r>
            <a:endParaRPr lang="en-US" sz="1600"/>
          </a:p>
        </p:txBody>
      </p:sp>
    </p:spTree>
    <p:extLst>
      <p:ext uri="{BB962C8B-B14F-4D97-AF65-F5344CB8AC3E}">
        <p14:creationId xmlns:p14="http://schemas.microsoft.com/office/powerpoint/2010/main" val="3388859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75664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1077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857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73244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46" idx="2"/>
          </p:cNvCxnSpPr>
          <p:nvPr/>
        </p:nvCxnSpPr>
        <p:spPr>
          <a:xfrm flipV="1">
            <a:off x="1322973" y="3358300"/>
            <a:ext cx="848241" cy="37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52215"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5" name="Oval 14"/>
          <p:cNvSpPr/>
          <p:nvPr/>
        </p:nvSpPr>
        <p:spPr>
          <a:xfrm>
            <a:off x="3213546" y="320251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6" name="TextBox 15"/>
          <p:cNvSpPr txBox="1"/>
          <p:nvPr/>
        </p:nvSpPr>
        <p:spPr>
          <a:xfrm>
            <a:off x="3065807" y="3794194"/>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1.0.0.0</a:t>
            </a:r>
            <a:endParaRPr lang="en-US" sz="1471"/>
          </a:p>
        </p:txBody>
      </p:sp>
      <p:cxnSp>
        <p:nvCxnSpPr>
          <p:cNvPr id="18" name="Straight Arrow Connector 17"/>
          <p:cNvCxnSpPr>
            <a:stCxn id="15" idx="4"/>
            <a:endCxn id="16" idx="0"/>
          </p:cNvCxnSpPr>
          <p:nvPr/>
        </p:nvCxnSpPr>
        <p:spPr>
          <a:xfrm flipH="1">
            <a:off x="3422636" y="3513840"/>
            <a:ext cx="3110" cy="28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2"/>
          </p:cNvCxnSpPr>
          <p:nvPr/>
        </p:nvCxnSpPr>
        <p:spPr>
          <a:xfrm>
            <a:off x="3637946" y="3358178"/>
            <a:ext cx="514269"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86091" y="48177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1.1.x</a:t>
            </a:r>
            <a:endParaRPr lang="en-US" sz="1260" b="1">
              <a:solidFill>
                <a:schemeClr val="tx1"/>
              </a:solidFill>
            </a:endParaRPr>
          </a:p>
        </p:txBody>
      </p:sp>
      <p:cxnSp>
        <p:nvCxnSpPr>
          <p:cNvPr id="25" name="Straight Arrow Connector 24"/>
          <p:cNvCxnSpPr>
            <a:stCxn id="14" idx="4"/>
            <a:endCxn id="24" idx="0"/>
          </p:cNvCxnSpPr>
          <p:nvPr/>
        </p:nvCxnSpPr>
        <p:spPr>
          <a:xfrm>
            <a:off x="4364415" y="3517693"/>
            <a:ext cx="0" cy="130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30" idx="2"/>
          </p:cNvCxnSpPr>
          <p:nvPr/>
        </p:nvCxnSpPr>
        <p:spPr>
          <a:xfrm flipV="1">
            <a:off x="4742738" y="4983900"/>
            <a:ext cx="343145"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2"/>
          </p:cNvCxnSpPr>
          <p:nvPr/>
        </p:nvCxnSpPr>
        <p:spPr>
          <a:xfrm flipV="1">
            <a:off x="5298083" y="1915208"/>
            <a:ext cx="17436" cy="291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85883" y="48282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31" name="Rounded Rectangle 30"/>
          <p:cNvSpPr/>
          <p:nvPr/>
        </p:nvSpPr>
        <p:spPr>
          <a:xfrm>
            <a:off x="4937195" y="157306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1.1.x</a:t>
            </a:r>
            <a:endParaRPr lang="en-US" sz="1260" b="1">
              <a:solidFill>
                <a:schemeClr val="tx1"/>
              </a:solidFill>
            </a:endParaRPr>
          </a:p>
        </p:txBody>
      </p:sp>
      <p:cxnSp>
        <p:nvCxnSpPr>
          <p:cNvPr id="34" name="Straight Arrow Connector 33"/>
          <p:cNvCxnSpPr>
            <a:stCxn id="8" idx="3"/>
            <a:endCxn id="47" idx="2"/>
          </p:cNvCxnSpPr>
          <p:nvPr/>
        </p:nvCxnSpPr>
        <p:spPr>
          <a:xfrm flipV="1">
            <a:off x="1489096" y="2342396"/>
            <a:ext cx="103168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73" idx="2"/>
          </p:cNvCxnSpPr>
          <p:nvPr/>
        </p:nvCxnSpPr>
        <p:spPr>
          <a:xfrm>
            <a:off x="5693842" y="1744135"/>
            <a:ext cx="9644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a:endCxn id="83" idx="2"/>
          </p:cNvCxnSpPr>
          <p:nvPr/>
        </p:nvCxnSpPr>
        <p:spPr>
          <a:xfrm flipV="1">
            <a:off x="4576615" y="3358178"/>
            <a:ext cx="2689554" cy="385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0"/>
          </p:cNvCxnSpPr>
          <p:nvPr/>
        </p:nvCxnSpPr>
        <p:spPr>
          <a:xfrm flipV="1">
            <a:off x="2383414" y="2347306"/>
            <a:ext cx="0" cy="85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4"/>
          </p:cNvCxnSpPr>
          <p:nvPr/>
        </p:nvCxnSpPr>
        <p:spPr>
          <a:xfrm flipH="1">
            <a:off x="2724254" y="2498058"/>
            <a:ext cx="8728" cy="89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71214" y="320263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47" name="Oval 46"/>
          <p:cNvSpPr/>
          <p:nvPr/>
        </p:nvSpPr>
        <p:spPr>
          <a:xfrm>
            <a:off x="2520782" y="218673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55" name="Straight Arrow Connector 54"/>
          <p:cNvCxnSpPr>
            <a:stCxn id="46" idx="6"/>
            <a:endCxn id="15" idx="2"/>
          </p:cNvCxnSpPr>
          <p:nvPr/>
        </p:nvCxnSpPr>
        <p:spPr>
          <a:xfrm flipV="1">
            <a:off x="2595614" y="3358178"/>
            <a:ext cx="617932" cy="1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115" idx="1"/>
          </p:cNvCxnSpPr>
          <p:nvPr/>
        </p:nvCxnSpPr>
        <p:spPr>
          <a:xfrm>
            <a:off x="2945182" y="2342396"/>
            <a:ext cx="5268742"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2" idx="0"/>
          </p:cNvCxnSpPr>
          <p:nvPr/>
        </p:nvCxnSpPr>
        <p:spPr>
          <a:xfrm flipV="1">
            <a:off x="6545379" y="1744135"/>
            <a:ext cx="0" cy="307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4"/>
          </p:cNvCxnSpPr>
          <p:nvPr/>
        </p:nvCxnSpPr>
        <p:spPr>
          <a:xfrm>
            <a:off x="6870458" y="1899797"/>
            <a:ext cx="0" cy="308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33179" y="482041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sp>
        <p:nvSpPr>
          <p:cNvPr id="73" name="Oval 72"/>
          <p:cNvSpPr/>
          <p:nvPr/>
        </p:nvSpPr>
        <p:spPr>
          <a:xfrm>
            <a:off x="6658258" y="158847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76" name="Straight Arrow Connector 75"/>
          <p:cNvCxnSpPr>
            <a:stCxn id="30" idx="6"/>
            <a:endCxn id="72" idx="2"/>
          </p:cNvCxnSpPr>
          <p:nvPr/>
        </p:nvCxnSpPr>
        <p:spPr>
          <a:xfrm flipV="1">
            <a:off x="5510283" y="4976073"/>
            <a:ext cx="822896" cy="782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6"/>
            <a:endCxn id="89" idx="2"/>
          </p:cNvCxnSpPr>
          <p:nvPr/>
        </p:nvCxnSpPr>
        <p:spPr>
          <a:xfrm flipV="1">
            <a:off x="6757579" y="4973740"/>
            <a:ext cx="1253693" cy="233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266169" y="3202516"/>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FI</a:t>
            </a:r>
            <a:endParaRPr lang="en-US" sz="1049">
              <a:solidFill>
                <a:schemeClr val="tx1"/>
              </a:solidFill>
            </a:endParaRPr>
          </a:p>
        </p:txBody>
      </p:sp>
      <p:cxnSp>
        <p:nvCxnSpPr>
          <p:cNvPr id="84" name="Straight Arrow Connector 83"/>
          <p:cNvCxnSpPr>
            <a:stCxn id="83" idx="4"/>
          </p:cNvCxnSpPr>
          <p:nvPr/>
        </p:nvCxnSpPr>
        <p:spPr>
          <a:xfrm flipH="1">
            <a:off x="7522931" y="3513840"/>
            <a:ext cx="2" cy="146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854784" y="5319245"/>
            <a:ext cx="713657" cy="54502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a:t>GIB</a:t>
            </a:r>
          </a:p>
          <a:p>
            <a:pPr algn="ctr"/>
            <a:r>
              <a:rPr lang="en-US" sz="1471" smtClean="0"/>
              <a:t>1.1.0.0</a:t>
            </a:r>
            <a:endParaRPr lang="en-US" sz="1471"/>
          </a:p>
        </p:txBody>
      </p:sp>
      <p:cxnSp>
        <p:nvCxnSpPr>
          <p:cNvPr id="88" name="Straight Arrow Connector 87"/>
          <p:cNvCxnSpPr>
            <a:stCxn id="89" idx="4"/>
            <a:endCxn id="87" idx="0"/>
          </p:cNvCxnSpPr>
          <p:nvPr/>
        </p:nvCxnSpPr>
        <p:spPr>
          <a:xfrm flipH="1">
            <a:off x="8211613" y="5129402"/>
            <a:ext cx="11859" cy="18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8011272" y="481807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93" name="Straight Arrow Connector 92"/>
          <p:cNvCxnSpPr>
            <a:stCxn id="89" idx="6"/>
            <a:endCxn id="96" idx="2"/>
          </p:cNvCxnSpPr>
          <p:nvPr/>
        </p:nvCxnSpPr>
        <p:spPr>
          <a:xfrm flipV="1">
            <a:off x="8435672" y="4971408"/>
            <a:ext cx="413395" cy="23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8682943" y="599634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96" name="Oval 95"/>
          <p:cNvSpPr/>
          <p:nvPr/>
        </p:nvSpPr>
        <p:spPr>
          <a:xfrm>
            <a:off x="8849067" y="481574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98" name="Straight Arrow Connector 97"/>
          <p:cNvCxnSpPr>
            <a:stCxn id="96" idx="4"/>
            <a:endCxn id="95" idx="0"/>
          </p:cNvCxnSpPr>
          <p:nvPr/>
        </p:nvCxnSpPr>
        <p:spPr>
          <a:xfrm>
            <a:off x="9061267" y="5127070"/>
            <a:ext cx="0" cy="86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3"/>
            <a:endCxn id="104" idx="2"/>
          </p:cNvCxnSpPr>
          <p:nvPr/>
        </p:nvCxnSpPr>
        <p:spPr>
          <a:xfrm flipV="1">
            <a:off x="9439590" y="6162510"/>
            <a:ext cx="418352"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04" idx="0"/>
            <a:endCxn id="105" idx="2"/>
          </p:cNvCxnSpPr>
          <p:nvPr/>
        </p:nvCxnSpPr>
        <p:spPr>
          <a:xfrm flipH="1" flipV="1">
            <a:off x="10027090" y="736698"/>
            <a:ext cx="43052" cy="527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9857942" y="600684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105" name="Rounded Rectangle 104"/>
          <p:cNvSpPr/>
          <p:nvPr/>
        </p:nvSpPr>
        <p:spPr>
          <a:xfrm>
            <a:off x="9648766" y="394552"/>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2</a:t>
            </a:r>
            <a:r>
              <a:rPr lang="en-US" sz="1260" b="1" smtClean="0">
                <a:solidFill>
                  <a:schemeClr val="tx1"/>
                </a:solidFill>
              </a:rPr>
              <a:t>.x</a:t>
            </a:r>
            <a:endParaRPr lang="en-US" sz="1260" b="1">
              <a:solidFill>
                <a:schemeClr val="tx1"/>
              </a:solidFill>
            </a:endParaRPr>
          </a:p>
        </p:txBody>
      </p:sp>
      <p:cxnSp>
        <p:nvCxnSpPr>
          <p:cNvPr id="109" name="Straight Arrow Connector 108"/>
          <p:cNvCxnSpPr>
            <a:stCxn id="83" idx="6"/>
          </p:cNvCxnSpPr>
          <p:nvPr/>
        </p:nvCxnSpPr>
        <p:spPr>
          <a:xfrm>
            <a:off x="7779696" y="3358178"/>
            <a:ext cx="431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8211612" y="3192375"/>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sp>
        <p:nvSpPr>
          <p:cNvPr id="115" name="Rectangle 114"/>
          <p:cNvSpPr/>
          <p:nvPr/>
        </p:nvSpPr>
        <p:spPr>
          <a:xfrm>
            <a:off x="8213924" y="2186734"/>
            <a:ext cx="106084" cy="3316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endParaRPr lang="en-US" sz="1890"/>
          </a:p>
        </p:txBody>
      </p:sp>
      <p:cxnSp>
        <p:nvCxnSpPr>
          <p:cNvPr id="117" name="Straight Arrow Connector 116"/>
          <p:cNvCxnSpPr>
            <a:stCxn id="73" idx="6"/>
          </p:cNvCxnSpPr>
          <p:nvPr/>
        </p:nvCxnSpPr>
        <p:spPr>
          <a:xfrm>
            <a:off x="7082658" y="1744135"/>
            <a:ext cx="5479897" cy="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6" idx="6"/>
            <a:endCxn id="138" idx="2"/>
          </p:cNvCxnSpPr>
          <p:nvPr/>
        </p:nvCxnSpPr>
        <p:spPr>
          <a:xfrm>
            <a:off x="9273467" y="4971408"/>
            <a:ext cx="2269065"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5" idx="3"/>
            <a:endCxn id="126" idx="2"/>
          </p:cNvCxnSpPr>
          <p:nvPr/>
        </p:nvCxnSpPr>
        <p:spPr>
          <a:xfrm flipV="1">
            <a:off x="10405413" y="562406"/>
            <a:ext cx="709021" cy="321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8" idx="0"/>
          </p:cNvCxnSpPr>
          <p:nvPr/>
        </p:nvCxnSpPr>
        <p:spPr>
          <a:xfrm flipH="1" flipV="1">
            <a:off x="10975272" y="586790"/>
            <a:ext cx="11792" cy="542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6" idx="4"/>
          </p:cNvCxnSpPr>
          <p:nvPr/>
        </p:nvCxnSpPr>
        <p:spPr>
          <a:xfrm>
            <a:off x="11326634" y="718068"/>
            <a:ext cx="0" cy="544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11114434" y="40674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128" name="Oval 127"/>
          <p:cNvSpPr/>
          <p:nvPr/>
        </p:nvSpPr>
        <p:spPr>
          <a:xfrm>
            <a:off x="10774864" y="6009368"/>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FI</a:t>
            </a:r>
          </a:p>
        </p:txBody>
      </p:sp>
      <p:cxnSp>
        <p:nvCxnSpPr>
          <p:cNvPr id="131" name="Straight Arrow Connector 130"/>
          <p:cNvCxnSpPr>
            <a:stCxn id="104" idx="6"/>
            <a:endCxn id="128" idx="2"/>
          </p:cNvCxnSpPr>
          <p:nvPr/>
        </p:nvCxnSpPr>
        <p:spPr>
          <a:xfrm>
            <a:off x="10282342" y="6162510"/>
            <a:ext cx="492522" cy="25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8" idx="6"/>
          </p:cNvCxnSpPr>
          <p:nvPr/>
        </p:nvCxnSpPr>
        <p:spPr>
          <a:xfrm>
            <a:off x="11199264" y="6165030"/>
            <a:ext cx="1333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11542532" y="4815746"/>
            <a:ext cx="513527" cy="3113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FI</a:t>
            </a:r>
            <a:endParaRPr lang="en-US" sz="1049">
              <a:solidFill>
                <a:schemeClr val="tx1"/>
              </a:solidFill>
            </a:endParaRPr>
          </a:p>
        </p:txBody>
      </p:sp>
      <p:cxnSp>
        <p:nvCxnSpPr>
          <p:cNvPr id="139" name="Straight Arrow Connector 138"/>
          <p:cNvCxnSpPr>
            <a:stCxn id="138" idx="4"/>
          </p:cNvCxnSpPr>
          <p:nvPr/>
        </p:nvCxnSpPr>
        <p:spPr>
          <a:xfrm>
            <a:off x="11799296" y="5127070"/>
            <a:ext cx="2560" cy="1029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8" idx="6"/>
          </p:cNvCxnSpPr>
          <p:nvPr/>
        </p:nvCxnSpPr>
        <p:spPr>
          <a:xfrm flipV="1">
            <a:off x="12056059" y="4970415"/>
            <a:ext cx="476947" cy="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6" idx="6"/>
          </p:cNvCxnSpPr>
          <p:nvPr/>
        </p:nvCxnSpPr>
        <p:spPr>
          <a:xfrm>
            <a:off x="11538834" y="562406"/>
            <a:ext cx="994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9050" y="23622"/>
            <a:ext cx="16181387" cy="338554"/>
          </a:xfrm>
          <a:prstGeom prst="rect">
            <a:avLst/>
          </a:prstGeom>
          <a:noFill/>
        </p:spPr>
        <p:txBody>
          <a:bodyPr wrap="square" rtlCol="0">
            <a:spAutoFit/>
          </a:bodyPr>
          <a:lstStyle/>
          <a:p>
            <a:r>
              <a:rPr lang="en-US" sz="1600" smtClean="0"/>
              <a:t>Sometimes we need to merge from 1.1.x to 2.x</a:t>
            </a:r>
            <a:endParaRPr lang="en-US" sz="1600"/>
          </a:p>
        </p:txBody>
      </p:sp>
    </p:spTree>
    <p:extLst>
      <p:ext uri="{BB962C8B-B14F-4D97-AF65-F5344CB8AC3E}">
        <p14:creationId xmlns:p14="http://schemas.microsoft.com/office/powerpoint/2010/main" val="402798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48" y="2273057"/>
            <a:ext cx="13972878" cy="1391534"/>
          </a:xfrm>
        </p:spPr>
        <p:txBody>
          <a:bodyPr>
            <a:normAutofit/>
          </a:bodyPr>
          <a:lstStyle/>
          <a:p>
            <a:pPr algn="ctr"/>
            <a:r>
              <a:rPr lang="en-US" sz="8000" smtClean="0"/>
              <a:t>Ok! But still what’s the problem?</a:t>
            </a:r>
            <a:endParaRPr lang="en-US" sz="8000"/>
          </a:p>
        </p:txBody>
      </p:sp>
    </p:spTree>
    <p:extLst>
      <p:ext uri="{BB962C8B-B14F-4D97-AF65-F5344CB8AC3E}">
        <p14:creationId xmlns:p14="http://schemas.microsoft.com/office/powerpoint/2010/main" val="471099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620" y="2669297"/>
            <a:ext cx="13972878" cy="1391534"/>
          </a:xfrm>
        </p:spPr>
        <p:txBody>
          <a:bodyPr/>
          <a:lstStyle/>
          <a:p>
            <a:pPr algn="ctr"/>
            <a:r>
              <a:rPr lang="en-US" smtClean="0"/>
              <a:t>Component versioning strategy</a:t>
            </a:r>
            <a:endParaRPr lang="en-US"/>
          </a:p>
        </p:txBody>
      </p:sp>
    </p:spTree>
    <p:extLst>
      <p:ext uri="{BB962C8B-B14F-4D97-AF65-F5344CB8AC3E}">
        <p14:creationId xmlns:p14="http://schemas.microsoft.com/office/powerpoint/2010/main" val="3581846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spTree>
    <p:extLst>
      <p:ext uri="{BB962C8B-B14F-4D97-AF65-F5344CB8AC3E}">
        <p14:creationId xmlns:p14="http://schemas.microsoft.com/office/powerpoint/2010/main" val="3897873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Tree>
    <p:extLst>
      <p:ext uri="{BB962C8B-B14F-4D97-AF65-F5344CB8AC3E}">
        <p14:creationId xmlns:p14="http://schemas.microsoft.com/office/powerpoint/2010/main" val="1109656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Tree>
    <p:extLst>
      <p:ext uri="{BB962C8B-B14F-4D97-AF65-F5344CB8AC3E}">
        <p14:creationId xmlns:p14="http://schemas.microsoft.com/office/powerpoint/2010/main" val="219254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20" name="Straight Arrow Connector 119"/>
          <p:cNvCxnSpPr>
            <a:stCxn id="100" idx="6"/>
            <a:endCxn id="121" idx="2"/>
          </p:cNvCxnSpPr>
          <p:nvPr/>
        </p:nvCxnSpPr>
        <p:spPr>
          <a:xfrm flipV="1">
            <a:off x="7263949" y="3360633"/>
            <a:ext cx="262757" cy="1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526706" y="320497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3" name="Straight Arrow Connector 122"/>
          <p:cNvCxnSpPr>
            <a:stCxn id="121" idx="4"/>
          </p:cNvCxnSpPr>
          <p:nvPr/>
        </p:nvCxnSpPr>
        <p:spPr>
          <a:xfrm>
            <a:off x="7738906" y="3516295"/>
            <a:ext cx="0" cy="8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7360582" y="43281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129" name="Oval 128"/>
          <p:cNvSpPr/>
          <p:nvPr/>
        </p:nvSpPr>
        <p:spPr>
          <a:xfrm>
            <a:off x="8406813" y="434519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30" name="Straight Arrow Connector 129"/>
          <p:cNvCxnSpPr>
            <a:stCxn id="127" idx="3"/>
            <a:endCxn id="129" idx="2"/>
          </p:cNvCxnSpPr>
          <p:nvPr/>
        </p:nvCxnSpPr>
        <p:spPr>
          <a:xfrm>
            <a:off x="8117229" y="4499233"/>
            <a:ext cx="289584" cy="16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0"/>
            <a:endCxn id="133" idx="2"/>
          </p:cNvCxnSpPr>
          <p:nvPr/>
        </p:nvCxnSpPr>
        <p:spPr>
          <a:xfrm flipV="1">
            <a:off x="8619013" y="1431259"/>
            <a:ext cx="761" cy="29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241450" y="108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a:t>
            </a:r>
            <a:endParaRPr lang="en-US" sz="1260" b="1">
              <a:solidFill>
                <a:schemeClr val="tx1"/>
              </a:solidFill>
            </a:endParaRPr>
          </a:p>
        </p:txBody>
      </p:sp>
    </p:spTree>
    <p:extLst>
      <p:ext uri="{BB962C8B-B14F-4D97-AF65-F5344CB8AC3E}">
        <p14:creationId xmlns:p14="http://schemas.microsoft.com/office/powerpoint/2010/main" val="925123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20" name="Straight Arrow Connector 119"/>
          <p:cNvCxnSpPr>
            <a:stCxn id="100" idx="6"/>
            <a:endCxn id="121" idx="2"/>
          </p:cNvCxnSpPr>
          <p:nvPr/>
        </p:nvCxnSpPr>
        <p:spPr>
          <a:xfrm flipV="1">
            <a:off x="7263949" y="3360633"/>
            <a:ext cx="262757" cy="1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526706" y="320497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3" name="Straight Arrow Connector 122"/>
          <p:cNvCxnSpPr>
            <a:stCxn id="121" idx="4"/>
          </p:cNvCxnSpPr>
          <p:nvPr/>
        </p:nvCxnSpPr>
        <p:spPr>
          <a:xfrm>
            <a:off x="7738906" y="3516295"/>
            <a:ext cx="0" cy="8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7360582" y="43281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129" name="Oval 128"/>
          <p:cNvSpPr/>
          <p:nvPr/>
        </p:nvSpPr>
        <p:spPr>
          <a:xfrm>
            <a:off x="8406813" y="434519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30" name="Straight Arrow Connector 129"/>
          <p:cNvCxnSpPr>
            <a:stCxn id="127" idx="3"/>
            <a:endCxn id="129" idx="2"/>
          </p:cNvCxnSpPr>
          <p:nvPr/>
        </p:nvCxnSpPr>
        <p:spPr>
          <a:xfrm>
            <a:off x="8117229" y="4499233"/>
            <a:ext cx="289584" cy="16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0"/>
            <a:endCxn id="133" idx="2"/>
          </p:cNvCxnSpPr>
          <p:nvPr/>
        </p:nvCxnSpPr>
        <p:spPr>
          <a:xfrm flipV="1">
            <a:off x="8619013" y="1431259"/>
            <a:ext cx="761" cy="29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241450" y="108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a:t>
            </a:r>
            <a:endParaRPr lang="en-US" sz="1260" b="1">
              <a:solidFill>
                <a:schemeClr val="tx1"/>
              </a:solidFill>
            </a:endParaRPr>
          </a:p>
        </p:txBody>
      </p:sp>
      <p:cxnSp>
        <p:nvCxnSpPr>
          <p:cNvPr id="166" name="Straight Arrow Connector 165"/>
          <p:cNvCxnSpPr>
            <a:stCxn id="129" idx="6"/>
            <a:endCxn id="170" idx="2"/>
          </p:cNvCxnSpPr>
          <p:nvPr/>
        </p:nvCxnSpPr>
        <p:spPr>
          <a:xfrm flipV="1">
            <a:off x="8831213" y="4499232"/>
            <a:ext cx="2159686" cy="162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10990899" y="4130794"/>
            <a:ext cx="1226365" cy="7368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Core 2.0.0.0</a:t>
            </a:r>
          </a:p>
          <a:p>
            <a:pPr algn="ctr"/>
            <a:r>
              <a:rPr lang="en-US" sz="1049" b="1" smtClean="0">
                <a:solidFill>
                  <a:srgbClr val="FF0000"/>
                </a:solidFill>
              </a:rPr>
              <a:t>BJ 1.0.1.0</a:t>
            </a:r>
            <a:endParaRPr lang="en-US" sz="1049" b="1">
              <a:solidFill>
                <a:srgbClr val="FF0000"/>
              </a:solidFill>
            </a:endParaRPr>
          </a:p>
        </p:txBody>
      </p:sp>
      <p:sp>
        <p:nvSpPr>
          <p:cNvPr id="174" name="Rounded Rectangle 173"/>
          <p:cNvSpPr/>
          <p:nvPr/>
        </p:nvSpPr>
        <p:spPr>
          <a:xfrm>
            <a:off x="9287681" y="1057537"/>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p>
          <a:p>
            <a:pPr algn="ctr"/>
            <a:r>
              <a:rPr lang="en-US" sz="1260" b="1" smtClean="0">
                <a:solidFill>
                  <a:schemeClr val="tx1"/>
                </a:solidFill>
              </a:rPr>
              <a:t>Changes </a:t>
            </a:r>
            <a:r>
              <a:rPr lang="en-US" sz="1260" b="1" smtClean="0">
                <a:solidFill>
                  <a:schemeClr val="tx1"/>
                </a:solidFill>
              </a:rPr>
              <a:t>2..</a:t>
            </a:r>
            <a:r>
              <a:rPr lang="en-US" sz="1260" b="1" smtClean="0">
                <a:solidFill>
                  <a:schemeClr val="tx1"/>
                </a:solidFill>
              </a:rPr>
              <a:t>N</a:t>
            </a:r>
          </a:p>
        </p:txBody>
      </p:sp>
      <p:cxnSp>
        <p:nvCxnSpPr>
          <p:cNvPr id="175" name="Straight Arrow Connector 174"/>
          <p:cNvCxnSpPr>
            <a:stCxn id="133" idx="3"/>
            <a:endCxn id="174" idx="1"/>
          </p:cNvCxnSpPr>
          <p:nvPr/>
        </p:nvCxnSpPr>
        <p:spPr>
          <a:xfrm>
            <a:off x="8998097" y="1260186"/>
            <a:ext cx="289584" cy="43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4" idx="3"/>
            <a:endCxn id="181" idx="2"/>
          </p:cNvCxnSpPr>
          <p:nvPr/>
        </p:nvCxnSpPr>
        <p:spPr>
          <a:xfrm>
            <a:off x="10400612" y="1264536"/>
            <a:ext cx="172387" cy="5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81" idx="4"/>
          </p:cNvCxnSpPr>
          <p:nvPr/>
        </p:nvCxnSpPr>
        <p:spPr>
          <a:xfrm>
            <a:off x="10785199" y="1426008"/>
            <a:ext cx="25041" cy="30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10572999" y="111468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Tree>
    <p:extLst>
      <p:ext uri="{BB962C8B-B14F-4D97-AF65-F5344CB8AC3E}">
        <p14:creationId xmlns:p14="http://schemas.microsoft.com/office/powerpoint/2010/main" val="1613801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20" name="Straight Arrow Connector 119"/>
          <p:cNvCxnSpPr>
            <a:stCxn id="100" idx="6"/>
            <a:endCxn id="121" idx="2"/>
          </p:cNvCxnSpPr>
          <p:nvPr/>
        </p:nvCxnSpPr>
        <p:spPr>
          <a:xfrm flipV="1">
            <a:off x="7263949" y="3360633"/>
            <a:ext cx="262757" cy="1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526706" y="320497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3" name="Straight Arrow Connector 122"/>
          <p:cNvCxnSpPr>
            <a:stCxn id="121" idx="4"/>
          </p:cNvCxnSpPr>
          <p:nvPr/>
        </p:nvCxnSpPr>
        <p:spPr>
          <a:xfrm>
            <a:off x="7738906" y="3516295"/>
            <a:ext cx="0" cy="8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7360582" y="43281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129" name="Oval 128"/>
          <p:cNvSpPr/>
          <p:nvPr/>
        </p:nvSpPr>
        <p:spPr>
          <a:xfrm>
            <a:off x="8406813" y="434519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30" name="Straight Arrow Connector 129"/>
          <p:cNvCxnSpPr>
            <a:stCxn id="127" idx="3"/>
            <a:endCxn id="129" idx="2"/>
          </p:cNvCxnSpPr>
          <p:nvPr/>
        </p:nvCxnSpPr>
        <p:spPr>
          <a:xfrm>
            <a:off x="8117229" y="4499233"/>
            <a:ext cx="289584" cy="16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0"/>
            <a:endCxn id="133" idx="2"/>
          </p:cNvCxnSpPr>
          <p:nvPr/>
        </p:nvCxnSpPr>
        <p:spPr>
          <a:xfrm flipV="1">
            <a:off x="8619013" y="1431259"/>
            <a:ext cx="761" cy="29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241450" y="108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a:t>
            </a:r>
            <a:endParaRPr lang="en-US" sz="1260" b="1">
              <a:solidFill>
                <a:schemeClr val="tx1"/>
              </a:solidFill>
            </a:endParaRPr>
          </a:p>
        </p:txBody>
      </p:sp>
      <p:cxnSp>
        <p:nvCxnSpPr>
          <p:cNvPr id="166" name="Straight Arrow Connector 165"/>
          <p:cNvCxnSpPr>
            <a:stCxn id="129" idx="6"/>
            <a:endCxn id="170" idx="2"/>
          </p:cNvCxnSpPr>
          <p:nvPr/>
        </p:nvCxnSpPr>
        <p:spPr>
          <a:xfrm flipV="1">
            <a:off x="8831213" y="4499232"/>
            <a:ext cx="2159686" cy="162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10990899" y="4130794"/>
            <a:ext cx="1226365" cy="7368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Core 2.0.0.0</a:t>
            </a:r>
          </a:p>
          <a:p>
            <a:pPr algn="ctr"/>
            <a:r>
              <a:rPr lang="en-US" sz="1049" b="1" smtClean="0">
                <a:solidFill>
                  <a:srgbClr val="FF0000"/>
                </a:solidFill>
              </a:rPr>
              <a:t>BJ 1.0.1.0</a:t>
            </a:r>
            <a:endParaRPr lang="en-US" sz="1049" b="1">
              <a:solidFill>
                <a:srgbClr val="FF0000"/>
              </a:solidFill>
            </a:endParaRPr>
          </a:p>
        </p:txBody>
      </p:sp>
      <p:sp>
        <p:nvSpPr>
          <p:cNvPr id="174" name="Rounded Rectangle 173"/>
          <p:cNvSpPr/>
          <p:nvPr/>
        </p:nvSpPr>
        <p:spPr>
          <a:xfrm>
            <a:off x="9287681" y="1057537"/>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p>
          <a:p>
            <a:pPr algn="ctr"/>
            <a:r>
              <a:rPr lang="en-US" sz="1260" b="1" smtClean="0">
                <a:solidFill>
                  <a:schemeClr val="tx1"/>
                </a:solidFill>
              </a:rPr>
              <a:t>Changes </a:t>
            </a:r>
            <a:r>
              <a:rPr lang="en-US" sz="1260" b="1" smtClean="0">
                <a:solidFill>
                  <a:schemeClr val="tx1"/>
                </a:solidFill>
              </a:rPr>
              <a:t>2..</a:t>
            </a:r>
            <a:r>
              <a:rPr lang="en-US" sz="1260" b="1" smtClean="0">
                <a:solidFill>
                  <a:schemeClr val="tx1"/>
                </a:solidFill>
              </a:rPr>
              <a:t>N</a:t>
            </a:r>
          </a:p>
        </p:txBody>
      </p:sp>
      <p:cxnSp>
        <p:nvCxnSpPr>
          <p:cNvPr id="175" name="Straight Arrow Connector 174"/>
          <p:cNvCxnSpPr>
            <a:stCxn id="133" idx="3"/>
            <a:endCxn id="174" idx="1"/>
          </p:cNvCxnSpPr>
          <p:nvPr/>
        </p:nvCxnSpPr>
        <p:spPr>
          <a:xfrm>
            <a:off x="8998097" y="1260186"/>
            <a:ext cx="289584" cy="43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4" idx="3"/>
            <a:endCxn id="181" idx="2"/>
          </p:cNvCxnSpPr>
          <p:nvPr/>
        </p:nvCxnSpPr>
        <p:spPr>
          <a:xfrm>
            <a:off x="10400612" y="1264536"/>
            <a:ext cx="172387" cy="5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81" idx="4"/>
          </p:cNvCxnSpPr>
          <p:nvPr/>
        </p:nvCxnSpPr>
        <p:spPr>
          <a:xfrm>
            <a:off x="10785199" y="1426008"/>
            <a:ext cx="25041" cy="30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10572999" y="111468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8" name="Straight Arrow Connector 187"/>
          <p:cNvCxnSpPr>
            <a:stCxn id="170" idx="6"/>
            <a:endCxn id="197" idx="2"/>
          </p:cNvCxnSpPr>
          <p:nvPr/>
        </p:nvCxnSpPr>
        <p:spPr>
          <a:xfrm>
            <a:off x="12217264" y="4499232"/>
            <a:ext cx="15345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11580643" y="5467722"/>
            <a:ext cx="2004554" cy="7713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smtClean="0"/>
              <a:t>GIB Installer 2.0.0.0</a:t>
            </a:r>
          </a:p>
          <a:p>
            <a:pPr algn="ctr"/>
            <a:r>
              <a:rPr lang="en-US" sz="1471" smtClean="0"/>
              <a:t>Core 2.0.0.0</a:t>
            </a:r>
          </a:p>
          <a:p>
            <a:pPr algn="ctr"/>
            <a:r>
              <a:rPr lang="en-US" sz="1471" b="1" smtClean="0">
                <a:solidFill>
                  <a:srgbClr val="FF0000"/>
                </a:solidFill>
              </a:rPr>
              <a:t>BJ 1.0.1.0</a:t>
            </a:r>
            <a:endParaRPr lang="en-US" sz="1471" b="1">
              <a:solidFill>
                <a:srgbClr val="FF0000"/>
              </a:solidFill>
            </a:endParaRPr>
          </a:p>
        </p:txBody>
      </p:sp>
      <p:sp>
        <p:nvSpPr>
          <p:cNvPr id="197" name="Oval 196"/>
          <p:cNvSpPr/>
          <p:nvPr/>
        </p:nvSpPr>
        <p:spPr>
          <a:xfrm>
            <a:off x="12370720" y="434848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53" name="Straight Arrow Connector 52"/>
          <p:cNvCxnSpPr>
            <a:stCxn id="197" idx="4"/>
            <a:endCxn id="196" idx="0"/>
          </p:cNvCxnSpPr>
          <p:nvPr/>
        </p:nvCxnSpPr>
        <p:spPr>
          <a:xfrm>
            <a:off x="12582920" y="4659804"/>
            <a:ext cx="0" cy="80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854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07" name="Straight Arrow Connector 106"/>
          <p:cNvCxnSpPr>
            <a:stCxn id="106" idx="6"/>
            <a:endCxn id="140" idx="1"/>
          </p:cNvCxnSpPr>
          <p:nvPr/>
        </p:nvCxnSpPr>
        <p:spPr>
          <a:xfrm flipV="1">
            <a:off x="6062244" y="2331895"/>
            <a:ext cx="5375140" cy="647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0" idx="6"/>
            <a:endCxn id="121" idx="2"/>
          </p:cNvCxnSpPr>
          <p:nvPr/>
        </p:nvCxnSpPr>
        <p:spPr>
          <a:xfrm flipV="1">
            <a:off x="7263949" y="3360633"/>
            <a:ext cx="262757" cy="1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526706" y="320497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3" name="Straight Arrow Connector 122"/>
          <p:cNvCxnSpPr>
            <a:stCxn id="121" idx="4"/>
          </p:cNvCxnSpPr>
          <p:nvPr/>
        </p:nvCxnSpPr>
        <p:spPr>
          <a:xfrm>
            <a:off x="7738906" y="3516295"/>
            <a:ext cx="0" cy="8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7360582" y="43281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129" name="Oval 128"/>
          <p:cNvSpPr/>
          <p:nvPr/>
        </p:nvSpPr>
        <p:spPr>
          <a:xfrm>
            <a:off x="8406813" y="434519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30" name="Straight Arrow Connector 129"/>
          <p:cNvCxnSpPr>
            <a:stCxn id="127" idx="3"/>
            <a:endCxn id="129" idx="2"/>
          </p:cNvCxnSpPr>
          <p:nvPr/>
        </p:nvCxnSpPr>
        <p:spPr>
          <a:xfrm>
            <a:off x="8117229" y="4499233"/>
            <a:ext cx="289584" cy="16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0"/>
            <a:endCxn id="133" idx="2"/>
          </p:cNvCxnSpPr>
          <p:nvPr/>
        </p:nvCxnSpPr>
        <p:spPr>
          <a:xfrm flipV="1">
            <a:off x="8619013" y="1431259"/>
            <a:ext cx="761" cy="29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241450" y="108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a:t>
            </a:r>
            <a:endParaRPr lang="en-US" sz="1260" b="1">
              <a:solidFill>
                <a:schemeClr val="tx1"/>
              </a:solidFill>
            </a:endParaRPr>
          </a:p>
        </p:txBody>
      </p:sp>
      <p:sp>
        <p:nvSpPr>
          <p:cNvPr id="140" name="Rounded Rectangle 139"/>
          <p:cNvSpPr/>
          <p:nvPr/>
        </p:nvSpPr>
        <p:spPr>
          <a:xfrm>
            <a:off x="11437384" y="2124896"/>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142" name="Straight Arrow Connector 141"/>
          <p:cNvCxnSpPr>
            <a:stCxn id="140" idx="3"/>
            <a:endCxn id="150" idx="2"/>
          </p:cNvCxnSpPr>
          <p:nvPr/>
        </p:nvCxnSpPr>
        <p:spPr>
          <a:xfrm>
            <a:off x="12550315" y="2331895"/>
            <a:ext cx="157197"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1" idx="6"/>
            <a:endCxn id="154" idx="2"/>
          </p:cNvCxnSpPr>
          <p:nvPr/>
        </p:nvCxnSpPr>
        <p:spPr>
          <a:xfrm flipV="1">
            <a:off x="7951106" y="3349067"/>
            <a:ext cx="5172428" cy="115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50" idx="4"/>
          </p:cNvCxnSpPr>
          <p:nvPr/>
        </p:nvCxnSpPr>
        <p:spPr>
          <a:xfrm>
            <a:off x="12919712" y="248755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12707512" y="217623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154" name="Oval 153"/>
          <p:cNvSpPr/>
          <p:nvPr/>
        </p:nvSpPr>
        <p:spPr>
          <a:xfrm>
            <a:off x="13123534" y="3097419"/>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I3</a:t>
            </a:r>
          </a:p>
          <a:p>
            <a:pPr algn="ctr"/>
            <a:r>
              <a:rPr lang="en-US" sz="1049" smtClean="0">
                <a:solidFill>
                  <a:schemeClr val="tx1"/>
                </a:solidFill>
              </a:rPr>
              <a:t>BJ 1.0.2.0</a:t>
            </a:r>
            <a:endParaRPr lang="en-US" sz="1049">
              <a:solidFill>
                <a:schemeClr val="tx1"/>
              </a:solidFill>
            </a:endParaRPr>
          </a:p>
        </p:txBody>
      </p:sp>
      <p:cxnSp>
        <p:nvCxnSpPr>
          <p:cNvPr id="166" name="Straight Arrow Connector 165"/>
          <p:cNvCxnSpPr>
            <a:stCxn id="129" idx="6"/>
            <a:endCxn id="170" idx="2"/>
          </p:cNvCxnSpPr>
          <p:nvPr/>
        </p:nvCxnSpPr>
        <p:spPr>
          <a:xfrm flipV="1">
            <a:off x="8831213" y="4499232"/>
            <a:ext cx="2159686" cy="162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10990899" y="4130794"/>
            <a:ext cx="1226365" cy="7368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Core 2.0.0.0</a:t>
            </a:r>
          </a:p>
          <a:p>
            <a:pPr algn="ctr"/>
            <a:r>
              <a:rPr lang="en-US" sz="1049" b="1" smtClean="0">
                <a:solidFill>
                  <a:srgbClr val="FF0000"/>
                </a:solidFill>
              </a:rPr>
              <a:t>BJ 1.0.1.0</a:t>
            </a:r>
            <a:endParaRPr lang="en-US" sz="1049" b="1">
              <a:solidFill>
                <a:srgbClr val="FF0000"/>
              </a:solidFill>
            </a:endParaRPr>
          </a:p>
        </p:txBody>
      </p:sp>
      <p:sp>
        <p:nvSpPr>
          <p:cNvPr id="174" name="Rounded Rectangle 173"/>
          <p:cNvSpPr/>
          <p:nvPr/>
        </p:nvSpPr>
        <p:spPr>
          <a:xfrm>
            <a:off x="9287681" y="1057537"/>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p>
          <a:p>
            <a:pPr algn="ctr"/>
            <a:r>
              <a:rPr lang="en-US" sz="1260" b="1" smtClean="0">
                <a:solidFill>
                  <a:schemeClr val="tx1"/>
                </a:solidFill>
              </a:rPr>
              <a:t>Changes </a:t>
            </a:r>
            <a:r>
              <a:rPr lang="en-US" sz="1260" b="1" smtClean="0">
                <a:solidFill>
                  <a:schemeClr val="tx1"/>
                </a:solidFill>
              </a:rPr>
              <a:t>2..</a:t>
            </a:r>
            <a:r>
              <a:rPr lang="en-US" sz="1260" b="1" smtClean="0">
                <a:solidFill>
                  <a:schemeClr val="tx1"/>
                </a:solidFill>
              </a:rPr>
              <a:t>N</a:t>
            </a:r>
          </a:p>
        </p:txBody>
      </p:sp>
      <p:cxnSp>
        <p:nvCxnSpPr>
          <p:cNvPr id="175" name="Straight Arrow Connector 174"/>
          <p:cNvCxnSpPr>
            <a:stCxn id="133" idx="3"/>
            <a:endCxn id="174" idx="1"/>
          </p:cNvCxnSpPr>
          <p:nvPr/>
        </p:nvCxnSpPr>
        <p:spPr>
          <a:xfrm>
            <a:off x="8998097" y="1260186"/>
            <a:ext cx="289584" cy="43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4" idx="3"/>
            <a:endCxn id="181" idx="2"/>
          </p:cNvCxnSpPr>
          <p:nvPr/>
        </p:nvCxnSpPr>
        <p:spPr>
          <a:xfrm>
            <a:off x="10400612" y="1264536"/>
            <a:ext cx="172387" cy="5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81" idx="4"/>
          </p:cNvCxnSpPr>
          <p:nvPr/>
        </p:nvCxnSpPr>
        <p:spPr>
          <a:xfrm>
            <a:off x="10785199" y="1426008"/>
            <a:ext cx="25041" cy="30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10572999" y="111468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8" name="Straight Arrow Connector 187"/>
          <p:cNvCxnSpPr>
            <a:stCxn id="170" idx="6"/>
            <a:endCxn id="197" idx="2"/>
          </p:cNvCxnSpPr>
          <p:nvPr/>
        </p:nvCxnSpPr>
        <p:spPr>
          <a:xfrm>
            <a:off x="12217264" y="4499232"/>
            <a:ext cx="15345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11580643" y="5467722"/>
            <a:ext cx="2004554" cy="7713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smtClean="0"/>
              <a:t>GIB Installer 2.0.0.0</a:t>
            </a:r>
          </a:p>
          <a:p>
            <a:pPr algn="ctr"/>
            <a:r>
              <a:rPr lang="en-US" sz="1471" smtClean="0"/>
              <a:t>Core 2.0.0.0</a:t>
            </a:r>
          </a:p>
          <a:p>
            <a:pPr algn="ctr"/>
            <a:r>
              <a:rPr lang="en-US" sz="1471" b="1" smtClean="0">
                <a:solidFill>
                  <a:srgbClr val="FF0000"/>
                </a:solidFill>
              </a:rPr>
              <a:t>BJ 1.0.1.0</a:t>
            </a:r>
            <a:endParaRPr lang="en-US" sz="1471" b="1">
              <a:solidFill>
                <a:srgbClr val="FF0000"/>
              </a:solidFill>
            </a:endParaRPr>
          </a:p>
        </p:txBody>
      </p:sp>
      <p:sp>
        <p:nvSpPr>
          <p:cNvPr id="197" name="Oval 196"/>
          <p:cNvSpPr/>
          <p:nvPr/>
        </p:nvSpPr>
        <p:spPr>
          <a:xfrm>
            <a:off x="12370720" y="434848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53" name="Straight Arrow Connector 52"/>
          <p:cNvCxnSpPr>
            <a:stCxn id="197" idx="4"/>
            <a:endCxn id="196" idx="0"/>
          </p:cNvCxnSpPr>
          <p:nvPr/>
        </p:nvCxnSpPr>
        <p:spPr>
          <a:xfrm>
            <a:off x="12582920" y="4659804"/>
            <a:ext cx="0" cy="80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29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9706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49498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278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85" name="Straight Arrow Connector 84"/>
          <p:cNvCxnSpPr>
            <a:stCxn id="79" idx="6"/>
            <a:endCxn id="90" idx="1"/>
          </p:cNvCxnSpPr>
          <p:nvPr/>
        </p:nvCxnSpPr>
        <p:spPr>
          <a:xfrm flipV="1">
            <a:off x="3707182" y="2342397"/>
            <a:ext cx="477917"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BJ 1.0.0.0</a:t>
            </a:r>
            <a:endParaRPr lang="en-US" sz="1049">
              <a:solidFill>
                <a:schemeClr val="tx1"/>
              </a:solidFill>
            </a:endParaRPr>
          </a:p>
        </p:txBody>
      </p:sp>
      <p:sp>
        <p:nvSpPr>
          <p:cNvPr id="90" name="Rounded Rectangle 89"/>
          <p:cNvSpPr/>
          <p:nvPr/>
        </p:nvSpPr>
        <p:spPr>
          <a:xfrm>
            <a:off x="4185099" y="2135398"/>
            <a:ext cx="1346645"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92" name="Straight Arrow Connector 91"/>
          <p:cNvCxnSpPr>
            <a:stCxn id="90" idx="3"/>
            <a:endCxn id="106" idx="2"/>
          </p:cNvCxnSpPr>
          <p:nvPr/>
        </p:nvCxnSpPr>
        <p:spPr>
          <a:xfrm flipV="1">
            <a:off x="5531744" y="2338365"/>
            <a:ext cx="106100" cy="40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6" idx="6"/>
            <a:endCxn id="100" idx="2"/>
          </p:cNvCxnSpPr>
          <p:nvPr/>
        </p:nvCxnSpPr>
        <p:spPr>
          <a:xfrm>
            <a:off x="4766404" y="3356026"/>
            <a:ext cx="1458400" cy="60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224804" y="3110384"/>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BJ 1.0.1.0</a:t>
            </a:r>
            <a:endParaRPr lang="en-US" sz="1049">
              <a:solidFill>
                <a:schemeClr val="tx1"/>
              </a:solidFill>
            </a:endParaRPr>
          </a:p>
        </p:txBody>
      </p:sp>
      <p:cxnSp>
        <p:nvCxnSpPr>
          <p:cNvPr id="101" name="Straight Arrow Connector 100"/>
          <p:cNvCxnSpPr>
            <a:stCxn id="106" idx="4"/>
          </p:cNvCxnSpPr>
          <p:nvPr/>
        </p:nvCxnSpPr>
        <p:spPr>
          <a:xfrm>
            <a:off x="5850044" y="249402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637844" y="218270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07" name="Straight Arrow Connector 106"/>
          <p:cNvCxnSpPr>
            <a:stCxn id="106" idx="6"/>
            <a:endCxn id="140" idx="1"/>
          </p:cNvCxnSpPr>
          <p:nvPr/>
        </p:nvCxnSpPr>
        <p:spPr>
          <a:xfrm flipV="1">
            <a:off x="6062244" y="2331895"/>
            <a:ext cx="5375140" cy="647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0" idx="6"/>
            <a:endCxn id="121" idx="2"/>
          </p:cNvCxnSpPr>
          <p:nvPr/>
        </p:nvCxnSpPr>
        <p:spPr>
          <a:xfrm flipV="1">
            <a:off x="7263949" y="3360633"/>
            <a:ext cx="262757" cy="13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526706" y="3204971"/>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23" name="Straight Arrow Connector 122"/>
          <p:cNvCxnSpPr>
            <a:stCxn id="121" idx="4"/>
          </p:cNvCxnSpPr>
          <p:nvPr/>
        </p:nvCxnSpPr>
        <p:spPr>
          <a:xfrm>
            <a:off x="7738906" y="3516295"/>
            <a:ext cx="0" cy="8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7360582" y="4328160"/>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a:t>
            </a:r>
            <a:r>
              <a:rPr lang="en-US" sz="1260" b="1" smtClean="0">
                <a:solidFill>
                  <a:schemeClr val="tx1"/>
                </a:solidFill>
              </a:rPr>
              <a:t>2.x</a:t>
            </a:r>
            <a:endParaRPr lang="en-US" sz="1260" b="1">
              <a:solidFill>
                <a:schemeClr val="tx1"/>
              </a:solidFill>
            </a:endParaRPr>
          </a:p>
        </p:txBody>
      </p:sp>
      <p:sp>
        <p:nvSpPr>
          <p:cNvPr id="129" name="Oval 128"/>
          <p:cNvSpPr/>
          <p:nvPr/>
        </p:nvSpPr>
        <p:spPr>
          <a:xfrm>
            <a:off x="8406813" y="434519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130" name="Straight Arrow Connector 129"/>
          <p:cNvCxnSpPr>
            <a:stCxn id="127" idx="3"/>
            <a:endCxn id="129" idx="2"/>
          </p:cNvCxnSpPr>
          <p:nvPr/>
        </p:nvCxnSpPr>
        <p:spPr>
          <a:xfrm>
            <a:off x="8117229" y="4499233"/>
            <a:ext cx="289584" cy="16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0"/>
            <a:endCxn id="133" idx="2"/>
          </p:cNvCxnSpPr>
          <p:nvPr/>
        </p:nvCxnSpPr>
        <p:spPr>
          <a:xfrm flipV="1">
            <a:off x="8619013" y="1431259"/>
            <a:ext cx="761" cy="29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241450" y="108911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a:t>
            </a:r>
            <a:r>
              <a:rPr lang="en-US" sz="1260" b="1" smtClean="0">
                <a:solidFill>
                  <a:schemeClr val="tx1"/>
                </a:solidFill>
              </a:rPr>
              <a:t>2.x</a:t>
            </a:r>
            <a:endParaRPr lang="en-US" sz="1260" b="1">
              <a:solidFill>
                <a:schemeClr val="tx1"/>
              </a:solidFill>
            </a:endParaRPr>
          </a:p>
        </p:txBody>
      </p:sp>
      <p:sp>
        <p:nvSpPr>
          <p:cNvPr id="140" name="Rounded Rectangle 139"/>
          <p:cNvSpPr/>
          <p:nvPr/>
        </p:nvSpPr>
        <p:spPr>
          <a:xfrm>
            <a:off x="11437384" y="2124896"/>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BJ </a:t>
            </a:r>
          </a:p>
          <a:p>
            <a:pPr algn="ctr"/>
            <a:r>
              <a:rPr lang="en-US" sz="1260" b="1" smtClean="0">
                <a:solidFill>
                  <a:schemeClr val="tx1"/>
                </a:solidFill>
              </a:rPr>
              <a:t>Changes 1..N</a:t>
            </a:r>
          </a:p>
        </p:txBody>
      </p:sp>
      <p:cxnSp>
        <p:nvCxnSpPr>
          <p:cNvPr id="142" name="Straight Arrow Connector 141"/>
          <p:cNvCxnSpPr>
            <a:stCxn id="140" idx="3"/>
            <a:endCxn id="150" idx="2"/>
          </p:cNvCxnSpPr>
          <p:nvPr/>
        </p:nvCxnSpPr>
        <p:spPr>
          <a:xfrm>
            <a:off x="12550315" y="2331895"/>
            <a:ext cx="157197"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1" idx="6"/>
            <a:endCxn id="154" idx="2"/>
          </p:cNvCxnSpPr>
          <p:nvPr/>
        </p:nvCxnSpPr>
        <p:spPr>
          <a:xfrm flipV="1">
            <a:off x="7951106" y="3349067"/>
            <a:ext cx="5172428" cy="115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50" idx="4"/>
          </p:cNvCxnSpPr>
          <p:nvPr/>
        </p:nvCxnSpPr>
        <p:spPr>
          <a:xfrm>
            <a:off x="12919712" y="2487557"/>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12707512" y="217623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154" name="Oval 153"/>
          <p:cNvSpPr/>
          <p:nvPr/>
        </p:nvSpPr>
        <p:spPr>
          <a:xfrm>
            <a:off x="13123534" y="3097419"/>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I3</a:t>
            </a:r>
          </a:p>
          <a:p>
            <a:pPr algn="ctr"/>
            <a:r>
              <a:rPr lang="en-US" sz="1049" smtClean="0">
                <a:solidFill>
                  <a:schemeClr val="tx1"/>
                </a:solidFill>
              </a:rPr>
              <a:t>BJ 1.0.2.0</a:t>
            </a:r>
            <a:endParaRPr lang="en-US" sz="1049">
              <a:solidFill>
                <a:schemeClr val="tx1"/>
              </a:solidFill>
            </a:endParaRPr>
          </a:p>
        </p:txBody>
      </p:sp>
      <p:cxnSp>
        <p:nvCxnSpPr>
          <p:cNvPr id="160" name="Straight Arrow Connector 159"/>
          <p:cNvCxnSpPr>
            <a:stCxn id="154" idx="6"/>
            <a:endCxn id="164" idx="2"/>
          </p:cNvCxnSpPr>
          <p:nvPr/>
        </p:nvCxnSpPr>
        <p:spPr>
          <a:xfrm flipV="1">
            <a:off x="14162679" y="3347798"/>
            <a:ext cx="225148" cy="126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4" idx="4"/>
          </p:cNvCxnSpPr>
          <p:nvPr/>
        </p:nvCxnSpPr>
        <p:spPr>
          <a:xfrm>
            <a:off x="14600027" y="3503460"/>
            <a:ext cx="0" cy="98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14387827" y="3192136"/>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66" name="Straight Arrow Connector 165"/>
          <p:cNvCxnSpPr>
            <a:stCxn id="129" idx="6"/>
            <a:endCxn id="170" idx="2"/>
          </p:cNvCxnSpPr>
          <p:nvPr/>
        </p:nvCxnSpPr>
        <p:spPr>
          <a:xfrm flipV="1">
            <a:off x="8831213" y="4499232"/>
            <a:ext cx="2159686" cy="162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10990899" y="4130794"/>
            <a:ext cx="1226365" cy="7368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Core 2.0.0.0</a:t>
            </a:r>
          </a:p>
          <a:p>
            <a:pPr algn="ctr"/>
            <a:r>
              <a:rPr lang="en-US" sz="1049" b="1" smtClean="0">
                <a:solidFill>
                  <a:srgbClr val="FF0000"/>
                </a:solidFill>
              </a:rPr>
              <a:t>BJ 1.0.1.0</a:t>
            </a:r>
            <a:endParaRPr lang="en-US" sz="1049" b="1">
              <a:solidFill>
                <a:srgbClr val="FF0000"/>
              </a:solidFill>
            </a:endParaRPr>
          </a:p>
        </p:txBody>
      </p:sp>
      <p:sp>
        <p:nvSpPr>
          <p:cNvPr id="172" name="TextBox 171"/>
          <p:cNvSpPr txBox="1"/>
          <p:nvPr/>
        </p:nvSpPr>
        <p:spPr>
          <a:xfrm>
            <a:off x="14047776" y="3664957"/>
            <a:ext cx="1214563" cy="461665"/>
          </a:xfrm>
          <a:prstGeom prst="rect">
            <a:avLst/>
          </a:prstGeom>
          <a:noFill/>
        </p:spPr>
        <p:txBody>
          <a:bodyPr wrap="none" rtlCol="0">
            <a:spAutoFit/>
          </a:bodyPr>
          <a:lstStyle/>
          <a:p>
            <a:r>
              <a:rPr lang="en-US" sz="1200" smtClean="0"/>
              <a:t>Merge changes </a:t>
            </a:r>
          </a:p>
          <a:p>
            <a:pPr algn="ctr"/>
            <a:r>
              <a:rPr lang="en-US" sz="1200" smtClean="0"/>
              <a:t>from BJ</a:t>
            </a:r>
            <a:endParaRPr lang="en-US" sz="1200"/>
          </a:p>
        </p:txBody>
      </p:sp>
      <p:sp>
        <p:nvSpPr>
          <p:cNvPr id="174" name="Rounded Rectangle 173"/>
          <p:cNvSpPr/>
          <p:nvPr/>
        </p:nvSpPr>
        <p:spPr>
          <a:xfrm>
            <a:off x="9287681" y="1057537"/>
            <a:ext cx="1112931"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Core</a:t>
            </a:r>
          </a:p>
          <a:p>
            <a:pPr algn="ctr"/>
            <a:r>
              <a:rPr lang="en-US" sz="1260" b="1" smtClean="0">
                <a:solidFill>
                  <a:schemeClr val="tx1"/>
                </a:solidFill>
              </a:rPr>
              <a:t>Changes 1..N</a:t>
            </a:r>
          </a:p>
        </p:txBody>
      </p:sp>
      <p:cxnSp>
        <p:nvCxnSpPr>
          <p:cNvPr id="175" name="Straight Arrow Connector 174"/>
          <p:cNvCxnSpPr>
            <a:stCxn id="133" idx="3"/>
            <a:endCxn id="174" idx="1"/>
          </p:cNvCxnSpPr>
          <p:nvPr/>
        </p:nvCxnSpPr>
        <p:spPr>
          <a:xfrm>
            <a:off x="8998097" y="1260186"/>
            <a:ext cx="289584" cy="43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4" idx="3"/>
            <a:endCxn id="181" idx="2"/>
          </p:cNvCxnSpPr>
          <p:nvPr/>
        </p:nvCxnSpPr>
        <p:spPr>
          <a:xfrm>
            <a:off x="10400612" y="1264536"/>
            <a:ext cx="172387" cy="5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81" idx="4"/>
          </p:cNvCxnSpPr>
          <p:nvPr/>
        </p:nvCxnSpPr>
        <p:spPr>
          <a:xfrm>
            <a:off x="10785199" y="1426008"/>
            <a:ext cx="25041" cy="30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10572999" y="1114684"/>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188" name="Straight Arrow Connector 187"/>
          <p:cNvCxnSpPr>
            <a:stCxn id="170" idx="6"/>
            <a:endCxn id="197" idx="2"/>
          </p:cNvCxnSpPr>
          <p:nvPr/>
        </p:nvCxnSpPr>
        <p:spPr>
          <a:xfrm>
            <a:off x="12217264" y="4499232"/>
            <a:ext cx="153456"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4843810" y="4130794"/>
            <a:ext cx="1226365" cy="7368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Core 2.0.0.0</a:t>
            </a:r>
          </a:p>
          <a:p>
            <a:pPr algn="ctr"/>
            <a:r>
              <a:rPr lang="en-US" sz="1049" b="1" smtClean="0">
                <a:solidFill>
                  <a:schemeClr val="tx1"/>
                </a:solidFill>
              </a:rPr>
              <a:t>BJ 2.0.0.0</a:t>
            </a:r>
            <a:endParaRPr lang="en-US" sz="1049" b="1">
              <a:solidFill>
                <a:schemeClr val="tx1"/>
              </a:solidFill>
            </a:endParaRPr>
          </a:p>
        </p:txBody>
      </p:sp>
      <p:sp>
        <p:nvSpPr>
          <p:cNvPr id="196" name="TextBox 195"/>
          <p:cNvSpPr txBox="1"/>
          <p:nvPr/>
        </p:nvSpPr>
        <p:spPr>
          <a:xfrm>
            <a:off x="11580643" y="5467722"/>
            <a:ext cx="2004554" cy="7713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smtClean="0"/>
              <a:t>GIB Installer 2.0.0.0</a:t>
            </a:r>
          </a:p>
          <a:p>
            <a:pPr algn="ctr"/>
            <a:r>
              <a:rPr lang="en-US" sz="1471" smtClean="0"/>
              <a:t>Core 2.0.0.0</a:t>
            </a:r>
          </a:p>
          <a:p>
            <a:pPr algn="ctr"/>
            <a:r>
              <a:rPr lang="en-US" sz="1471" b="1" smtClean="0">
                <a:solidFill>
                  <a:srgbClr val="FF0000"/>
                </a:solidFill>
              </a:rPr>
              <a:t>BJ 1.0.1.0</a:t>
            </a:r>
            <a:endParaRPr lang="en-US" sz="1471" b="1">
              <a:solidFill>
                <a:srgbClr val="FF0000"/>
              </a:solidFill>
            </a:endParaRPr>
          </a:p>
        </p:txBody>
      </p:sp>
      <p:sp>
        <p:nvSpPr>
          <p:cNvPr id="197" name="Oval 196"/>
          <p:cNvSpPr/>
          <p:nvPr/>
        </p:nvSpPr>
        <p:spPr>
          <a:xfrm>
            <a:off x="12370720" y="434848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53" name="Straight Arrow Connector 52"/>
          <p:cNvCxnSpPr>
            <a:stCxn id="197" idx="4"/>
            <a:endCxn id="196" idx="0"/>
          </p:cNvCxnSpPr>
          <p:nvPr/>
        </p:nvCxnSpPr>
        <p:spPr>
          <a:xfrm>
            <a:off x="12582920" y="4659804"/>
            <a:ext cx="0" cy="80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97" idx="6"/>
            <a:endCxn id="190" idx="2"/>
          </p:cNvCxnSpPr>
          <p:nvPr/>
        </p:nvCxnSpPr>
        <p:spPr>
          <a:xfrm flipV="1">
            <a:off x="12795120" y="4499232"/>
            <a:ext cx="2048690" cy="49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flipH="1">
            <a:off x="25052" y="87683"/>
            <a:ext cx="6659751" cy="1477328"/>
          </a:xfrm>
          <a:prstGeom prst="rect">
            <a:avLst/>
          </a:prstGeom>
          <a:noFill/>
        </p:spPr>
        <p:txBody>
          <a:bodyPr wrap="square" rtlCol="0">
            <a:spAutoFit/>
          </a:bodyPr>
          <a:lstStyle/>
          <a:p>
            <a:r>
              <a:rPr lang="en-US" smtClean="0"/>
              <a:t>Major.Minor – common for all components (1.0; 1.1; 2.0)</a:t>
            </a:r>
          </a:p>
          <a:p>
            <a:endParaRPr lang="en-US" smtClean="0"/>
          </a:p>
          <a:p>
            <a:r>
              <a:rPr lang="en-US" smtClean="0"/>
              <a:t>Build.Revision – specific for each component </a:t>
            </a:r>
          </a:p>
          <a:p>
            <a:r>
              <a:rPr lang="en-US"/>
              <a:t>		</a:t>
            </a:r>
            <a:r>
              <a:rPr lang="en-US" smtClean="0"/>
              <a:t>(BJ regular builds: 0.0; 1.0; 2.0)</a:t>
            </a:r>
          </a:p>
          <a:p>
            <a:r>
              <a:rPr lang="en-US"/>
              <a:t>	</a:t>
            </a:r>
            <a:r>
              <a:rPr lang="en-US" smtClean="0"/>
              <a:t>	(BJ hot fixes (revisions): 1.1; 2.1)</a:t>
            </a:r>
            <a:endParaRPr lang="en-US"/>
          </a:p>
        </p:txBody>
      </p:sp>
    </p:spTree>
    <p:extLst>
      <p:ext uri="{BB962C8B-B14F-4D97-AF65-F5344CB8AC3E}">
        <p14:creationId xmlns:p14="http://schemas.microsoft.com/office/powerpoint/2010/main" val="3960713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620" y="2669297"/>
            <a:ext cx="13972878" cy="1391534"/>
          </a:xfrm>
        </p:spPr>
        <p:txBody>
          <a:bodyPr/>
          <a:lstStyle/>
          <a:p>
            <a:pPr algn="ctr"/>
            <a:r>
              <a:rPr lang="en-US" smtClean="0"/>
              <a:t>Games location problem</a:t>
            </a:r>
            <a:endParaRPr lang="en-US"/>
          </a:p>
        </p:txBody>
      </p:sp>
    </p:spTree>
    <p:extLst>
      <p:ext uri="{BB962C8B-B14F-4D97-AF65-F5344CB8AC3E}">
        <p14:creationId xmlns:p14="http://schemas.microsoft.com/office/powerpoint/2010/main" val="66523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787977" y="2765667"/>
            <a:ext cx="13654355"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15934" y="774592"/>
            <a:ext cx="12798440" cy="923330"/>
          </a:xfrm>
          <a:prstGeom prst="rect">
            <a:avLst/>
          </a:prstGeom>
          <a:noFill/>
        </p:spPr>
        <p:txBody>
          <a:bodyPr wrap="none" rtlCol="0">
            <a:spAutoFit/>
          </a:bodyPr>
          <a:lstStyle/>
          <a:p>
            <a:r>
              <a:rPr lang="en-US" sz="5400" smtClean="0"/>
              <a:t>Some time we need to introduce code freeze</a:t>
            </a:r>
            <a:endParaRPr lang="en-US" sz="5400"/>
          </a:p>
        </p:txBody>
      </p:sp>
      <p:sp>
        <p:nvSpPr>
          <p:cNvPr id="6" name="TextBox 5"/>
          <p:cNvSpPr txBox="1"/>
          <p:nvPr/>
        </p:nvSpPr>
        <p:spPr>
          <a:xfrm>
            <a:off x="657821" y="2725332"/>
            <a:ext cx="1009572" cy="523220"/>
          </a:xfrm>
          <a:prstGeom prst="rect">
            <a:avLst/>
          </a:prstGeom>
          <a:noFill/>
        </p:spPr>
        <p:txBody>
          <a:bodyPr wrap="none" rtlCol="0">
            <a:spAutoFit/>
          </a:bodyPr>
          <a:lstStyle/>
          <a:p>
            <a:r>
              <a:rPr lang="en-US" sz="2800" smtClean="0"/>
              <a:t>HEAD</a:t>
            </a:r>
            <a:endParaRPr lang="en-US" sz="2800"/>
          </a:p>
        </p:txBody>
      </p:sp>
      <p:cxnSp>
        <p:nvCxnSpPr>
          <p:cNvPr id="8" name="Straight Arrow Connector 7"/>
          <p:cNvCxnSpPr/>
          <p:nvPr/>
        </p:nvCxnSpPr>
        <p:spPr>
          <a:xfrm flipV="1">
            <a:off x="2404427" y="3114988"/>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7977" y="3875812"/>
            <a:ext cx="1073650" cy="369332"/>
          </a:xfrm>
          <a:prstGeom prst="rect">
            <a:avLst/>
          </a:prstGeom>
          <a:noFill/>
        </p:spPr>
        <p:txBody>
          <a:bodyPr wrap="square" rtlCol="0">
            <a:spAutoFit/>
          </a:bodyPr>
          <a:lstStyle/>
          <a:p>
            <a:r>
              <a:rPr lang="en-US" smtClean="0"/>
              <a:t>check-in</a:t>
            </a:r>
            <a:endParaRPr lang="en-US"/>
          </a:p>
        </p:txBody>
      </p:sp>
      <p:cxnSp>
        <p:nvCxnSpPr>
          <p:cNvPr id="10" name="Straight Arrow Connector 9"/>
          <p:cNvCxnSpPr/>
          <p:nvPr/>
        </p:nvCxnSpPr>
        <p:spPr>
          <a:xfrm flipV="1">
            <a:off x="3472940" y="3105251"/>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7977" y="3866075"/>
            <a:ext cx="1152163" cy="369332"/>
          </a:xfrm>
          <a:prstGeom prst="rect">
            <a:avLst/>
          </a:prstGeom>
          <a:noFill/>
        </p:spPr>
        <p:txBody>
          <a:bodyPr wrap="square" rtlCol="0">
            <a:spAutoFit/>
          </a:bodyPr>
          <a:lstStyle/>
          <a:p>
            <a:r>
              <a:rPr lang="en-US" smtClean="0"/>
              <a:t>check-in</a:t>
            </a:r>
            <a:endParaRPr lang="en-US"/>
          </a:p>
        </p:txBody>
      </p:sp>
      <p:sp>
        <p:nvSpPr>
          <p:cNvPr id="12" name="Rectangle 11"/>
          <p:cNvSpPr/>
          <p:nvPr/>
        </p:nvSpPr>
        <p:spPr>
          <a:xfrm>
            <a:off x="3731251" y="2498729"/>
            <a:ext cx="1560215"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BlackJack   v1 (TFS Label)</a:t>
            </a:r>
          </a:p>
          <a:p>
            <a:pPr algn="ctr"/>
            <a:r>
              <a:rPr lang="en-US" smtClean="0"/>
              <a:t>(deliver to QA)</a:t>
            </a:r>
            <a:endParaRPr lang="en-US"/>
          </a:p>
        </p:txBody>
      </p:sp>
      <p:cxnSp>
        <p:nvCxnSpPr>
          <p:cNvPr id="13" name="Straight Arrow Connector 12"/>
          <p:cNvCxnSpPr/>
          <p:nvPr/>
        </p:nvCxnSpPr>
        <p:spPr>
          <a:xfrm flipV="1">
            <a:off x="5593095" y="3125453"/>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07408" y="3886277"/>
            <a:ext cx="1142887" cy="369332"/>
          </a:xfrm>
          <a:prstGeom prst="rect">
            <a:avLst/>
          </a:prstGeom>
          <a:noFill/>
        </p:spPr>
        <p:txBody>
          <a:bodyPr wrap="square" rtlCol="0">
            <a:spAutoFit/>
          </a:bodyPr>
          <a:lstStyle/>
          <a:p>
            <a:r>
              <a:rPr lang="en-US" smtClean="0"/>
              <a:t>check-in</a:t>
            </a:r>
            <a:endParaRPr lang="en-US"/>
          </a:p>
        </p:txBody>
      </p:sp>
      <p:cxnSp>
        <p:nvCxnSpPr>
          <p:cNvPr id="15" name="Straight Arrow Connector 14"/>
          <p:cNvCxnSpPr/>
          <p:nvPr/>
        </p:nvCxnSpPr>
        <p:spPr>
          <a:xfrm flipV="1">
            <a:off x="6661608" y="3115716"/>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04407" y="3876540"/>
            <a:ext cx="1038873" cy="369332"/>
          </a:xfrm>
          <a:prstGeom prst="rect">
            <a:avLst/>
          </a:prstGeom>
          <a:noFill/>
        </p:spPr>
        <p:txBody>
          <a:bodyPr wrap="square" rtlCol="0">
            <a:spAutoFit/>
          </a:bodyPr>
          <a:lstStyle/>
          <a:p>
            <a:r>
              <a:rPr lang="en-US" smtClean="0"/>
              <a:t>check-in</a:t>
            </a:r>
            <a:endParaRPr lang="en-US"/>
          </a:p>
        </p:txBody>
      </p:sp>
      <p:sp>
        <p:nvSpPr>
          <p:cNvPr id="17" name="Rectangle 16"/>
          <p:cNvSpPr/>
          <p:nvPr/>
        </p:nvSpPr>
        <p:spPr>
          <a:xfrm>
            <a:off x="7159522" y="2498729"/>
            <a:ext cx="1618718"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Video Slot v2 (TFS Label)</a:t>
            </a:r>
            <a:endParaRPr lang="en-US"/>
          </a:p>
          <a:p>
            <a:pPr algn="ctr"/>
            <a:r>
              <a:rPr lang="en-US"/>
              <a:t>(deliver to QA)</a:t>
            </a:r>
          </a:p>
        </p:txBody>
      </p:sp>
      <p:sp>
        <p:nvSpPr>
          <p:cNvPr id="21" name="Rectangle 20"/>
          <p:cNvSpPr/>
          <p:nvPr/>
        </p:nvSpPr>
        <p:spPr>
          <a:xfrm>
            <a:off x="5003788" y="5447221"/>
            <a:ext cx="2589087" cy="1089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Production</a:t>
            </a:r>
            <a:endParaRPr lang="en-US"/>
          </a:p>
        </p:txBody>
      </p:sp>
      <p:cxnSp>
        <p:nvCxnSpPr>
          <p:cNvPr id="23" name="Elbow Connector 22"/>
          <p:cNvCxnSpPr>
            <a:stCxn id="12" idx="2"/>
            <a:endCxn id="21" idx="0"/>
          </p:cNvCxnSpPr>
          <p:nvPr/>
        </p:nvCxnSpPr>
        <p:spPr>
          <a:xfrm rot="16200000" flipH="1">
            <a:off x="4438979" y="3587868"/>
            <a:ext cx="1931732" cy="1786973"/>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2"/>
            <a:endCxn id="21" idx="0"/>
          </p:cNvCxnSpPr>
          <p:nvPr/>
        </p:nvCxnSpPr>
        <p:spPr>
          <a:xfrm rot="5400000">
            <a:off x="6167741" y="3646081"/>
            <a:ext cx="1931732" cy="1670549"/>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793112" y="2691446"/>
            <a:ext cx="2655176" cy="6313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Code freeze</a:t>
            </a:r>
            <a:endParaRPr lang="en-US"/>
          </a:p>
        </p:txBody>
      </p:sp>
    </p:spTree>
    <p:extLst>
      <p:ext uri="{BB962C8B-B14F-4D97-AF65-F5344CB8AC3E}">
        <p14:creationId xmlns:p14="http://schemas.microsoft.com/office/powerpoint/2010/main" val="1843074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 y="3192136"/>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QA 1.x</a:t>
            </a:r>
          </a:p>
        </p:txBody>
      </p:sp>
      <p:cxnSp>
        <p:nvCxnSpPr>
          <p:cNvPr id="5" name="Straight Arrow Connector 4"/>
          <p:cNvCxnSpPr>
            <a:endCxn id="7" idx="2"/>
          </p:cNvCxnSpPr>
          <p:nvPr/>
        </p:nvCxnSpPr>
        <p:spPr>
          <a:xfrm flipV="1">
            <a:off x="827767" y="3362031"/>
            <a:ext cx="141926" cy="1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0"/>
            <a:endCxn id="8" idx="2"/>
          </p:cNvCxnSpPr>
          <p:nvPr/>
        </p:nvCxnSpPr>
        <p:spPr>
          <a:xfrm flipV="1">
            <a:off x="1181893" y="2518379"/>
            <a:ext cx="0" cy="68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69693" y="3206369"/>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b="1">
                <a:solidFill>
                  <a:schemeClr val="tx1"/>
                </a:solidFill>
              </a:rPr>
              <a:t>B</a:t>
            </a:r>
          </a:p>
        </p:txBody>
      </p:sp>
      <p:sp>
        <p:nvSpPr>
          <p:cNvPr id="8" name="Rounded Rectangle 7"/>
          <p:cNvSpPr/>
          <p:nvPr/>
        </p:nvSpPr>
        <p:spPr>
          <a:xfrm>
            <a:off x="803569" y="2176233"/>
            <a:ext cx="756647" cy="342146"/>
          </a:xfrm>
          <a:prstGeom prst="round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a:solidFill>
                  <a:schemeClr val="tx1"/>
                </a:solidFill>
              </a:rPr>
              <a:t>Dev 1.x</a:t>
            </a:r>
          </a:p>
        </p:txBody>
      </p:sp>
      <p:cxnSp>
        <p:nvCxnSpPr>
          <p:cNvPr id="9" name="Straight Arrow Connector 8"/>
          <p:cNvCxnSpPr>
            <a:stCxn id="7" idx="6"/>
            <a:endCxn id="86" idx="2"/>
          </p:cNvCxnSpPr>
          <p:nvPr/>
        </p:nvCxnSpPr>
        <p:spPr>
          <a:xfrm flipV="1">
            <a:off x="1394093" y="3356026"/>
            <a:ext cx="2333166" cy="600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74" idx="1"/>
          </p:cNvCxnSpPr>
          <p:nvPr/>
        </p:nvCxnSpPr>
        <p:spPr>
          <a:xfrm flipV="1">
            <a:off x="1560216" y="2342397"/>
            <a:ext cx="205277" cy="490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1765493" y="2135398"/>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VIS4 </a:t>
            </a:r>
          </a:p>
          <a:p>
            <a:pPr algn="ctr"/>
            <a:r>
              <a:rPr lang="en-US" sz="1260" b="1" smtClean="0">
                <a:solidFill>
                  <a:schemeClr val="tx1"/>
                </a:solidFill>
              </a:rPr>
              <a:t>New Game1</a:t>
            </a:r>
            <a:endParaRPr lang="en-US" sz="1260" b="1">
              <a:solidFill>
                <a:schemeClr val="tx1"/>
              </a:solidFill>
            </a:endParaRPr>
          </a:p>
        </p:txBody>
      </p:sp>
      <p:cxnSp>
        <p:nvCxnSpPr>
          <p:cNvPr id="77" name="Straight Arrow Connector 76"/>
          <p:cNvCxnSpPr>
            <a:stCxn id="74" idx="3"/>
            <a:endCxn id="79" idx="2"/>
          </p:cNvCxnSpPr>
          <p:nvPr/>
        </p:nvCxnSpPr>
        <p:spPr>
          <a:xfrm>
            <a:off x="3185720" y="2342397"/>
            <a:ext cx="154212" cy="5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9" idx="4"/>
          </p:cNvCxnSpPr>
          <p:nvPr/>
        </p:nvCxnSpPr>
        <p:spPr>
          <a:xfrm>
            <a:off x="3552132" y="2498594"/>
            <a:ext cx="0" cy="86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339932"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sp>
        <p:nvSpPr>
          <p:cNvPr id="86" name="Oval 85"/>
          <p:cNvSpPr/>
          <p:nvPr/>
        </p:nvSpPr>
        <p:spPr>
          <a:xfrm>
            <a:off x="3727259"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I1</a:t>
            </a:r>
          </a:p>
          <a:p>
            <a:pPr algn="ctr"/>
            <a:r>
              <a:rPr lang="en-US" sz="1049" smtClean="0">
                <a:solidFill>
                  <a:schemeClr val="tx1"/>
                </a:solidFill>
              </a:rPr>
              <a:t>Game1</a:t>
            </a:r>
            <a:endParaRPr lang="en-US" sz="1049">
              <a:solidFill>
                <a:schemeClr val="tx1"/>
              </a:solidFill>
            </a:endParaRPr>
          </a:p>
        </p:txBody>
      </p:sp>
      <p:cxnSp>
        <p:nvCxnSpPr>
          <p:cNvPr id="14" name="Straight Arrow Connector 13"/>
          <p:cNvCxnSpPr>
            <a:stCxn id="79" idx="6"/>
            <a:endCxn id="15" idx="1"/>
          </p:cNvCxnSpPr>
          <p:nvPr/>
        </p:nvCxnSpPr>
        <p:spPr>
          <a:xfrm flipV="1">
            <a:off x="3764332" y="2339956"/>
            <a:ext cx="239536" cy="297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03868" y="2132957"/>
            <a:ext cx="1420227" cy="413997"/>
          </a:xfrm>
          <a:prstGeom prst="roundRect">
            <a:avLst/>
          </a:prstGeom>
          <a:solidFill>
            <a:srgbClr val="92D05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260" b="1" smtClean="0">
                <a:solidFill>
                  <a:schemeClr val="tx1"/>
                </a:solidFill>
              </a:rPr>
              <a:t>VIS4 </a:t>
            </a:r>
          </a:p>
          <a:p>
            <a:pPr algn="ctr"/>
            <a:r>
              <a:rPr lang="en-US" sz="1260" b="1" smtClean="0">
                <a:solidFill>
                  <a:schemeClr val="tx1"/>
                </a:solidFill>
              </a:rPr>
              <a:t>New Game2</a:t>
            </a:r>
            <a:endParaRPr lang="en-US" sz="1260" b="1">
              <a:solidFill>
                <a:schemeClr val="tx1"/>
              </a:solidFill>
            </a:endParaRPr>
          </a:p>
        </p:txBody>
      </p:sp>
      <p:cxnSp>
        <p:nvCxnSpPr>
          <p:cNvPr id="16" name="Straight Arrow Connector 15"/>
          <p:cNvCxnSpPr>
            <a:stCxn id="15" idx="3"/>
            <a:endCxn id="19" idx="2"/>
          </p:cNvCxnSpPr>
          <p:nvPr/>
        </p:nvCxnSpPr>
        <p:spPr>
          <a:xfrm>
            <a:off x="5424095" y="2339956"/>
            <a:ext cx="144511" cy="297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4"/>
          </p:cNvCxnSpPr>
          <p:nvPr/>
        </p:nvCxnSpPr>
        <p:spPr>
          <a:xfrm>
            <a:off x="5780806" y="2498594"/>
            <a:ext cx="0" cy="88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8606" y="2187270"/>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RI</a:t>
            </a:r>
          </a:p>
        </p:txBody>
      </p:sp>
      <p:cxnSp>
        <p:nvCxnSpPr>
          <p:cNvPr id="21" name="Straight Arrow Connector 20"/>
          <p:cNvCxnSpPr>
            <a:stCxn id="86" idx="6"/>
            <a:endCxn id="24" idx="2"/>
          </p:cNvCxnSpPr>
          <p:nvPr/>
        </p:nvCxnSpPr>
        <p:spPr>
          <a:xfrm>
            <a:off x="4766404" y="3356026"/>
            <a:ext cx="135732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123730" y="3104378"/>
            <a:ext cx="1039145" cy="50329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smtClean="0">
                <a:solidFill>
                  <a:schemeClr val="tx1"/>
                </a:solidFill>
              </a:rPr>
              <a:t>I2</a:t>
            </a:r>
          </a:p>
          <a:p>
            <a:pPr algn="ctr"/>
            <a:r>
              <a:rPr lang="en-US" sz="1049" smtClean="0">
                <a:solidFill>
                  <a:schemeClr val="tx1"/>
                </a:solidFill>
              </a:rPr>
              <a:t>Game1</a:t>
            </a:r>
          </a:p>
          <a:p>
            <a:pPr algn="ctr"/>
            <a:r>
              <a:rPr lang="en-US" sz="1049" smtClean="0">
                <a:solidFill>
                  <a:schemeClr val="tx1"/>
                </a:solidFill>
              </a:rPr>
              <a:t>Game2</a:t>
            </a:r>
            <a:endParaRPr lang="en-US" sz="1049">
              <a:solidFill>
                <a:schemeClr val="tx1"/>
              </a:solidFill>
            </a:endParaRPr>
          </a:p>
        </p:txBody>
      </p:sp>
      <p:cxnSp>
        <p:nvCxnSpPr>
          <p:cNvPr id="26" name="Straight Arrow Connector 25"/>
          <p:cNvCxnSpPr>
            <a:stCxn id="24" idx="6"/>
            <a:endCxn id="31" idx="2"/>
          </p:cNvCxnSpPr>
          <p:nvPr/>
        </p:nvCxnSpPr>
        <p:spPr>
          <a:xfrm flipV="1">
            <a:off x="7162875" y="3356025"/>
            <a:ext cx="57869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51493" y="4324722"/>
            <a:ext cx="2004554" cy="7713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471" smtClean="0"/>
              <a:t>GIB Installer branch</a:t>
            </a:r>
          </a:p>
          <a:p>
            <a:pPr algn="ctr"/>
            <a:r>
              <a:rPr lang="en-US" sz="1471" smtClean="0"/>
              <a:t>VIS4 Engine (Game1 + </a:t>
            </a:r>
            <a:r>
              <a:rPr lang="en-US" sz="1471" smtClean="0">
                <a:solidFill>
                  <a:srgbClr val="FF0000"/>
                </a:solidFill>
              </a:rPr>
              <a:t>Game2</a:t>
            </a:r>
            <a:r>
              <a:rPr lang="en-US" sz="1471" smtClean="0"/>
              <a:t>)</a:t>
            </a:r>
          </a:p>
        </p:txBody>
      </p:sp>
      <p:sp>
        <p:nvSpPr>
          <p:cNvPr id="31" name="Oval 30"/>
          <p:cNvSpPr/>
          <p:nvPr/>
        </p:nvSpPr>
        <p:spPr>
          <a:xfrm>
            <a:off x="7741570" y="3200363"/>
            <a:ext cx="424400" cy="311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991" tIns="47994" rIns="95991" bIns="47994" numCol="1" spcCol="0" rtlCol="0" fromWordArt="0" anchor="ctr" anchorCtr="0" forceAA="0" compatLnSpc="1">
            <a:prstTxWarp prst="textNoShape">
              <a:avLst/>
            </a:prstTxWarp>
            <a:noAutofit/>
          </a:bodyPr>
          <a:lstStyle/>
          <a:p>
            <a:pPr algn="ctr"/>
            <a:r>
              <a:rPr lang="en-US" sz="1049">
                <a:solidFill>
                  <a:schemeClr val="tx1"/>
                </a:solidFill>
              </a:rPr>
              <a:t>B</a:t>
            </a:r>
          </a:p>
        </p:txBody>
      </p:sp>
      <p:cxnSp>
        <p:nvCxnSpPr>
          <p:cNvPr id="33" name="Straight Arrow Connector 32"/>
          <p:cNvCxnSpPr>
            <a:stCxn id="31" idx="4"/>
            <a:endCxn id="30" idx="0"/>
          </p:cNvCxnSpPr>
          <p:nvPr/>
        </p:nvCxnSpPr>
        <p:spPr>
          <a:xfrm>
            <a:off x="7953770" y="3511687"/>
            <a:ext cx="0" cy="8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03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do for the build process</a:t>
            </a:r>
            <a:endParaRPr lang="en-US"/>
          </a:p>
        </p:txBody>
      </p:sp>
      <p:sp>
        <p:nvSpPr>
          <p:cNvPr id="3" name="Content Placeholder 2"/>
          <p:cNvSpPr>
            <a:spLocks noGrp="1"/>
          </p:cNvSpPr>
          <p:nvPr>
            <p:ph idx="1"/>
          </p:nvPr>
        </p:nvSpPr>
        <p:spPr/>
        <p:txBody>
          <a:bodyPr/>
          <a:lstStyle/>
          <a:p>
            <a:r>
              <a:rPr lang="en-US" smtClean="0"/>
              <a:t>One single build project per GGP branch</a:t>
            </a:r>
          </a:p>
          <a:p>
            <a:r>
              <a:rPr lang="en-US" smtClean="0"/>
              <a:t>Compile everything deliver only changed components</a:t>
            </a:r>
          </a:p>
          <a:p>
            <a:r>
              <a:rPr lang="en-US" smtClean="0"/>
              <a:t>Installers for DEV branches</a:t>
            </a:r>
          </a:p>
          <a:p>
            <a:r>
              <a:rPr lang="en-US" smtClean="0"/>
              <a:t>Use TFS builds instead of CC</a:t>
            </a:r>
            <a:endParaRPr lang="en-US"/>
          </a:p>
        </p:txBody>
      </p:sp>
    </p:spTree>
    <p:extLst>
      <p:ext uri="{BB962C8B-B14F-4D97-AF65-F5344CB8AC3E}">
        <p14:creationId xmlns:p14="http://schemas.microsoft.com/office/powerpoint/2010/main" val="310797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787977" y="2765667"/>
            <a:ext cx="13654355"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7393" y="600653"/>
            <a:ext cx="13327751" cy="923330"/>
          </a:xfrm>
          <a:prstGeom prst="rect">
            <a:avLst/>
          </a:prstGeom>
          <a:noFill/>
        </p:spPr>
        <p:txBody>
          <a:bodyPr wrap="none" rtlCol="0">
            <a:spAutoFit/>
          </a:bodyPr>
          <a:lstStyle/>
          <a:p>
            <a:r>
              <a:rPr lang="en-US" sz="5400" smtClean="0"/>
              <a:t>In some other worse cases we need to rollback</a:t>
            </a:r>
            <a:endParaRPr lang="en-US" sz="5400"/>
          </a:p>
        </p:txBody>
      </p:sp>
      <p:sp>
        <p:nvSpPr>
          <p:cNvPr id="6" name="TextBox 5"/>
          <p:cNvSpPr txBox="1"/>
          <p:nvPr/>
        </p:nvSpPr>
        <p:spPr>
          <a:xfrm>
            <a:off x="657821" y="2725332"/>
            <a:ext cx="1009572" cy="523220"/>
          </a:xfrm>
          <a:prstGeom prst="rect">
            <a:avLst/>
          </a:prstGeom>
          <a:noFill/>
        </p:spPr>
        <p:txBody>
          <a:bodyPr wrap="none" rtlCol="0">
            <a:spAutoFit/>
          </a:bodyPr>
          <a:lstStyle/>
          <a:p>
            <a:r>
              <a:rPr lang="en-US" sz="2800" smtClean="0"/>
              <a:t>HEAD</a:t>
            </a:r>
            <a:endParaRPr lang="en-US" sz="2800"/>
          </a:p>
        </p:txBody>
      </p:sp>
      <p:cxnSp>
        <p:nvCxnSpPr>
          <p:cNvPr id="8" name="Straight Arrow Connector 7"/>
          <p:cNvCxnSpPr/>
          <p:nvPr/>
        </p:nvCxnSpPr>
        <p:spPr>
          <a:xfrm flipV="1">
            <a:off x="2404427" y="3114988"/>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72364" y="3875812"/>
            <a:ext cx="989263" cy="369332"/>
          </a:xfrm>
          <a:prstGeom prst="rect">
            <a:avLst/>
          </a:prstGeom>
          <a:noFill/>
        </p:spPr>
        <p:txBody>
          <a:bodyPr wrap="square" rtlCol="0">
            <a:spAutoFit/>
          </a:bodyPr>
          <a:lstStyle/>
          <a:p>
            <a:r>
              <a:rPr lang="en-US"/>
              <a:t>check-in</a:t>
            </a:r>
            <a:endParaRPr lang="en-US"/>
          </a:p>
        </p:txBody>
      </p:sp>
      <p:cxnSp>
        <p:nvCxnSpPr>
          <p:cNvPr id="10" name="Straight Arrow Connector 9"/>
          <p:cNvCxnSpPr/>
          <p:nvPr/>
        </p:nvCxnSpPr>
        <p:spPr>
          <a:xfrm flipV="1">
            <a:off x="3472940" y="3105251"/>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15740" y="3866075"/>
            <a:ext cx="1048692" cy="369332"/>
          </a:xfrm>
          <a:prstGeom prst="rect">
            <a:avLst/>
          </a:prstGeom>
          <a:noFill/>
        </p:spPr>
        <p:txBody>
          <a:bodyPr wrap="square" rtlCol="0">
            <a:spAutoFit/>
          </a:bodyPr>
          <a:lstStyle/>
          <a:p>
            <a:r>
              <a:rPr lang="en-US"/>
              <a:t>check-in</a:t>
            </a:r>
            <a:endParaRPr lang="en-US"/>
          </a:p>
        </p:txBody>
      </p:sp>
      <p:sp>
        <p:nvSpPr>
          <p:cNvPr id="12" name="Rectangle 11"/>
          <p:cNvSpPr/>
          <p:nvPr/>
        </p:nvSpPr>
        <p:spPr>
          <a:xfrm>
            <a:off x="3731251" y="2498729"/>
            <a:ext cx="1560215"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BlackJack   v1 (TFS Label)</a:t>
            </a:r>
          </a:p>
          <a:p>
            <a:pPr algn="ctr"/>
            <a:r>
              <a:rPr lang="en-US" smtClean="0"/>
              <a:t>(deliver to QA)</a:t>
            </a:r>
            <a:endParaRPr lang="en-US"/>
          </a:p>
        </p:txBody>
      </p:sp>
      <p:cxnSp>
        <p:nvCxnSpPr>
          <p:cNvPr id="13" name="Straight Arrow Connector 12"/>
          <p:cNvCxnSpPr/>
          <p:nvPr/>
        </p:nvCxnSpPr>
        <p:spPr>
          <a:xfrm flipV="1">
            <a:off x="5593095" y="3125453"/>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38373" y="3886277"/>
            <a:ext cx="1011922" cy="369332"/>
          </a:xfrm>
          <a:prstGeom prst="rect">
            <a:avLst/>
          </a:prstGeom>
          <a:noFill/>
        </p:spPr>
        <p:txBody>
          <a:bodyPr wrap="square" rtlCol="0">
            <a:spAutoFit/>
          </a:bodyPr>
          <a:lstStyle/>
          <a:p>
            <a:r>
              <a:rPr lang="en-US"/>
              <a:t>check-in</a:t>
            </a:r>
            <a:endParaRPr lang="en-US"/>
          </a:p>
        </p:txBody>
      </p:sp>
      <p:cxnSp>
        <p:nvCxnSpPr>
          <p:cNvPr id="15" name="Straight Arrow Connector 14"/>
          <p:cNvCxnSpPr/>
          <p:nvPr/>
        </p:nvCxnSpPr>
        <p:spPr>
          <a:xfrm flipV="1">
            <a:off x="6661608" y="3115716"/>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04407" y="3876540"/>
            <a:ext cx="1028599" cy="369332"/>
          </a:xfrm>
          <a:prstGeom prst="rect">
            <a:avLst/>
          </a:prstGeom>
          <a:noFill/>
        </p:spPr>
        <p:txBody>
          <a:bodyPr wrap="square" rtlCol="0">
            <a:spAutoFit/>
          </a:bodyPr>
          <a:lstStyle/>
          <a:p>
            <a:r>
              <a:rPr lang="en-US"/>
              <a:t>check-in</a:t>
            </a:r>
            <a:endParaRPr lang="en-US"/>
          </a:p>
        </p:txBody>
      </p:sp>
      <p:sp>
        <p:nvSpPr>
          <p:cNvPr id="17" name="Rectangle 16"/>
          <p:cNvSpPr/>
          <p:nvPr/>
        </p:nvSpPr>
        <p:spPr>
          <a:xfrm>
            <a:off x="7159522" y="2498729"/>
            <a:ext cx="1618718" cy="10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Video Slot v2 (TFS Label)</a:t>
            </a:r>
            <a:endParaRPr lang="en-US"/>
          </a:p>
          <a:p>
            <a:pPr algn="ctr"/>
            <a:r>
              <a:rPr lang="en-US"/>
              <a:t>(deliver to QA)</a:t>
            </a:r>
          </a:p>
        </p:txBody>
      </p:sp>
      <p:sp>
        <p:nvSpPr>
          <p:cNvPr id="21" name="Rectangle 20"/>
          <p:cNvSpPr/>
          <p:nvPr/>
        </p:nvSpPr>
        <p:spPr>
          <a:xfrm>
            <a:off x="5003788" y="5447221"/>
            <a:ext cx="2589087" cy="1089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Production</a:t>
            </a:r>
            <a:endParaRPr lang="en-US"/>
          </a:p>
        </p:txBody>
      </p:sp>
      <p:cxnSp>
        <p:nvCxnSpPr>
          <p:cNvPr id="23" name="Elbow Connector 22"/>
          <p:cNvCxnSpPr>
            <a:stCxn id="12" idx="2"/>
            <a:endCxn id="21" idx="0"/>
          </p:cNvCxnSpPr>
          <p:nvPr/>
        </p:nvCxnSpPr>
        <p:spPr>
          <a:xfrm rot="16200000" flipH="1">
            <a:off x="4438979" y="3587868"/>
            <a:ext cx="1931732" cy="1786973"/>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2"/>
            <a:endCxn id="21" idx="0"/>
          </p:cNvCxnSpPr>
          <p:nvPr/>
        </p:nvCxnSpPr>
        <p:spPr>
          <a:xfrm rot="5400000">
            <a:off x="6167741" y="3646081"/>
            <a:ext cx="1931732" cy="1670549"/>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463335" y="3114988"/>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97420" y="3875812"/>
            <a:ext cx="1023115" cy="369332"/>
          </a:xfrm>
          <a:prstGeom prst="rect">
            <a:avLst/>
          </a:prstGeom>
          <a:noFill/>
        </p:spPr>
        <p:txBody>
          <a:bodyPr wrap="square" rtlCol="0">
            <a:spAutoFit/>
          </a:bodyPr>
          <a:lstStyle/>
          <a:p>
            <a:r>
              <a:rPr lang="en-US"/>
              <a:t>check-in</a:t>
            </a:r>
            <a:endParaRPr lang="en-US"/>
          </a:p>
        </p:txBody>
      </p:sp>
      <p:cxnSp>
        <p:nvCxnSpPr>
          <p:cNvPr id="26" name="Straight Arrow Connector 25"/>
          <p:cNvCxnSpPr/>
          <p:nvPr/>
        </p:nvCxnSpPr>
        <p:spPr>
          <a:xfrm flipV="1">
            <a:off x="10531848" y="3105251"/>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74647" y="3866075"/>
            <a:ext cx="1126733" cy="369332"/>
          </a:xfrm>
          <a:prstGeom prst="rect">
            <a:avLst/>
          </a:prstGeom>
          <a:noFill/>
        </p:spPr>
        <p:txBody>
          <a:bodyPr wrap="square" rtlCol="0">
            <a:spAutoFit/>
          </a:bodyPr>
          <a:lstStyle/>
          <a:p>
            <a:r>
              <a:rPr lang="en-US"/>
              <a:t>check-in</a:t>
            </a:r>
            <a:endParaRPr lang="en-US"/>
          </a:p>
        </p:txBody>
      </p:sp>
      <p:sp>
        <p:nvSpPr>
          <p:cNvPr id="2" name="Arc 1"/>
          <p:cNvSpPr/>
          <p:nvPr/>
        </p:nvSpPr>
        <p:spPr>
          <a:xfrm rot="20926873">
            <a:off x="6980580" y="2242966"/>
            <a:ext cx="3538553" cy="1724569"/>
          </a:xfrm>
          <a:prstGeom prst="arc">
            <a:avLst>
              <a:gd name="adj1" fmla="val 16560330"/>
              <a:gd name="adj2" fmla="val 200821"/>
            </a:avLst>
          </a:prstGeom>
          <a:ln w="508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9604229" y="1863757"/>
            <a:ext cx="1597152" cy="369332"/>
          </a:xfrm>
          <a:prstGeom prst="rect">
            <a:avLst/>
          </a:prstGeom>
          <a:noFill/>
        </p:spPr>
        <p:txBody>
          <a:bodyPr wrap="square" rtlCol="0">
            <a:spAutoFit/>
          </a:bodyPr>
          <a:lstStyle/>
          <a:p>
            <a:r>
              <a:rPr lang="en-US" smtClean="0"/>
              <a:t>Rollback</a:t>
            </a:r>
            <a:endParaRPr lang="en-US"/>
          </a:p>
        </p:txBody>
      </p:sp>
    </p:spTree>
    <p:extLst>
      <p:ext uri="{BB962C8B-B14F-4D97-AF65-F5344CB8AC3E}">
        <p14:creationId xmlns:p14="http://schemas.microsoft.com/office/powerpoint/2010/main" val="17133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787977" y="2765667"/>
            <a:ext cx="13654355"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77953" y="662408"/>
            <a:ext cx="15264384" cy="707886"/>
          </a:xfrm>
          <a:prstGeom prst="rect">
            <a:avLst/>
          </a:prstGeom>
          <a:noFill/>
        </p:spPr>
        <p:txBody>
          <a:bodyPr wrap="square" rtlCol="0">
            <a:spAutoFit/>
          </a:bodyPr>
          <a:lstStyle/>
          <a:p>
            <a:pPr algn="ctr"/>
            <a:r>
              <a:rPr lang="en-US" sz="4000" smtClean="0"/>
              <a:t>Sometime release unwanted content </a:t>
            </a:r>
          </a:p>
        </p:txBody>
      </p:sp>
      <p:sp>
        <p:nvSpPr>
          <p:cNvPr id="6" name="TextBox 5"/>
          <p:cNvSpPr txBox="1"/>
          <p:nvPr/>
        </p:nvSpPr>
        <p:spPr>
          <a:xfrm>
            <a:off x="657821" y="2725332"/>
            <a:ext cx="1009572" cy="523220"/>
          </a:xfrm>
          <a:prstGeom prst="rect">
            <a:avLst/>
          </a:prstGeom>
          <a:noFill/>
        </p:spPr>
        <p:txBody>
          <a:bodyPr wrap="none" rtlCol="0">
            <a:spAutoFit/>
          </a:bodyPr>
          <a:lstStyle/>
          <a:p>
            <a:r>
              <a:rPr lang="en-US" sz="2800" smtClean="0"/>
              <a:t>HEAD</a:t>
            </a:r>
            <a:endParaRPr lang="en-US" sz="2800"/>
          </a:p>
        </p:txBody>
      </p:sp>
      <p:cxnSp>
        <p:nvCxnSpPr>
          <p:cNvPr id="8" name="Straight Arrow Connector 7"/>
          <p:cNvCxnSpPr/>
          <p:nvPr/>
        </p:nvCxnSpPr>
        <p:spPr>
          <a:xfrm flipV="1">
            <a:off x="2896970" y="3094977"/>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24268" y="3886086"/>
            <a:ext cx="1903322" cy="923330"/>
          </a:xfrm>
          <a:prstGeom prst="rect">
            <a:avLst/>
          </a:prstGeom>
          <a:noFill/>
        </p:spPr>
        <p:txBody>
          <a:bodyPr wrap="square" rtlCol="0">
            <a:spAutoFit/>
          </a:bodyPr>
          <a:lstStyle/>
          <a:p>
            <a:pPr algn="ctr"/>
            <a:r>
              <a:rPr lang="en-US" smtClean="0"/>
              <a:t>Florin check-in some work in progress</a:t>
            </a:r>
            <a:endParaRPr lang="en-US"/>
          </a:p>
        </p:txBody>
      </p:sp>
      <p:cxnSp>
        <p:nvCxnSpPr>
          <p:cNvPr id="26" name="Straight Arrow Connector 25"/>
          <p:cNvCxnSpPr/>
          <p:nvPr/>
        </p:nvCxnSpPr>
        <p:spPr>
          <a:xfrm flipV="1">
            <a:off x="6484104" y="3125262"/>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59680" y="3906097"/>
            <a:ext cx="3035808" cy="1200329"/>
          </a:xfrm>
          <a:prstGeom prst="rect">
            <a:avLst/>
          </a:prstGeom>
          <a:noFill/>
        </p:spPr>
        <p:txBody>
          <a:bodyPr wrap="square" rtlCol="0">
            <a:spAutoFit/>
          </a:bodyPr>
          <a:lstStyle/>
          <a:p>
            <a:pPr algn="ctr"/>
            <a:r>
              <a:rPr lang="en-US" smtClean="0"/>
              <a:t>Yonatan check-in some final work and release to QA </a:t>
            </a:r>
          </a:p>
          <a:p>
            <a:pPr algn="ctr"/>
            <a:r>
              <a:rPr lang="en-US" smtClean="0"/>
              <a:t>This will include Florin’s work of which Yonatan is not aware.</a:t>
            </a:r>
            <a:endParaRPr lang="en-US"/>
          </a:p>
        </p:txBody>
      </p:sp>
    </p:spTree>
    <p:extLst>
      <p:ext uri="{BB962C8B-B14F-4D97-AF65-F5344CB8AC3E}">
        <p14:creationId xmlns:p14="http://schemas.microsoft.com/office/powerpoint/2010/main" val="68270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787977" y="2765667"/>
            <a:ext cx="13654355"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77953" y="662408"/>
            <a:ext cx="15264384" cy="707886"/>
          </a:xfrm>
          <a:prstGeom prst="rect">
            <a:avLst/>
          </a:prstGeom>
          <a:noFill/>
        </p:spPr>
        <p:txBody>
          <a:bodyPr wrap="square" rtlCol="0">
            <a:spAutoFit/>
          </a:bodyPr>
          <a:lstStyle/>
          <a:p>
            <a:pPr algn="ctr"/>
            <a:r>
              <a:rPr lang="en-US" sz="4000" smtClean="0"/>
              <a:t>Really hard to make a hot fix</a:t>
            </a:r>
            <a:endParaRPr lang="en-US" sz="4000" smtClean="0"/>
          </a:p>
        </p:txBody>
      </p:sp>
      <p:sp>
        <p:nvSpPr>
          <p:cNvPr id="6" name="TextBox 5"/>
          <p:cNvSpPr txBox="1"/>
          <p:nvPr/>
        </p:nvSpPr>
        <p:spPr>
          <a:xfrm>
            <a:off x="657821" y="2725332"/>
            <a:ext cx="1009572" cy="523220"/>
          </a:xfrm>
          <a:prstGeom prst="rect">
            <a:avLst/>
          </a:prstGeom>
          <a:noFill/>
        </p:spPr>
        <p:txBody>
          <a:bodyPr wrap="none" rtlCol="0">
            <a:spAutoFit/>
          </a:bodyPr>
          <a:lstStyle/>
          <a:p>
            <a:r>
              <a:rPr lang="en-US" sz="2800" smtClean="0"/>
              <a:t>HEAD</a:t>
            </a:r>
            <a:endParaRPr lang="en-US" sz="2800"/>
          </a:p>
        </p:txBody>
      </p:sp>
      <p:cxnSp>
        <p:nvCxnSpPr>
          <p:cNvPr id="8" name="Straight Arrow Connector 7"/>
          <p:cNvCxnSpPr/>
          <p:nvPr/>
        </p:nvCxnSpPr>
        <p:spPr>
          <a:xfrm flipV="1">
            <a:off x="2896970" y="3094977"/>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24268" y="3886086"/>
            <a:ext cx="1903322" cy="369332"/>
          </a:xfrm>
          <a:prstGeom prst="rect">
            <a:avLst/>
          </a:prstGeom>
          <a:noFill/>
        </p:spPr>
        <p:txBody>
          <a:bodyPr wrap="square" rtlCol="0">
            <a:spAutoFit/>
          </a:bodyPr>
          <a:lstStyle/>
          <a:p>
            <a:pPr algn="ctr"/>
            <a:r>
              <a:rPr lang="en-US" smtClean="0"/>
              <a:t>check-in</a:t>
            </a:r>
            <a:endParaRPr lang="en-US"/>
          </a:p>
        </p:txBody>
      </p:sp>
      <p:cxnSp>
        <p:nvCxnSpPr>
          <p:cNvPr id="26" name="Straight Arrow Connector 25"/>
          <p:cNvCxnSpPr/>
          <p:nvPr/>
        </p:nvCxnSpPr>
        <p:spPr>
          <a:xfrm flipV="1">
            <a:off x="5967656" y="3094976"/>
            <a:ext cx="10274" cy="78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59680" y="3906097"/>
            <a:ext cx="1793183" cy="369332"/>
          </a:xfrm>
          <a:prstGeom prst="rect">
            <a:avLst/>
          </a:prstGeom>
          <a:noFill/>
        </p:spPr>
        <p:txBody>
          <a:bodyPr wrap="square" rtlCol="0">
            <a:spAutoFit/>
          </a:bodyPr>
          <a:lstStyle/>
          <a:p>
            <a:pPr algn="ctr"/>
            <a:r>
              <a:rPr lang="en-US" smtClean="0"/>
              <a:t>check-in</a:t>
            </a:r>
            <a:endParaRPr lang="en-US"/>
          </a:p>
        </p:txBody>
      </p:sp>
      <p:cxnSp>
        <p:nvCxnSpPr>
          <p:cNvPr id="3" name="Straight Arrow Connector 2"/>
          <p:cNvCxnSpPr/>
          <p:nvPr/>
        </p:nvCxnSpPr>
        <p:spPr>
          <a:xfrm flipH="1">
            <a:off x="4171306" y="2229492"/>
            <a:ext cx="10276" cy="63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19979" y="1823162"/>
            <a:ext cx="2278671" cy="369332"/>
          </a:xfrm>
          <a:prstGeom prst="rect">
            <a:avLst/>
          </a:prstGeom>
          <a:noFill/>
        </p:spPr>
        <p:txBody>
          <a:bodyPr wrap="square" rtlCol="0">
            <a:spAutoFit/>
          </a:bodyPr>
          <a:lstStyle/>
          <a:p>
            <a:pPr algn="ctr"/>
            <a:r>
              <a:rPr lang="en-US" smtClean="0"/>
              <a:t>Hot fix should be here</a:t>
            </a:r>
            <a:endParaRPr lang="en-US"/>
          </a:p>
        </p:txBody>
      </p:sp>
      <p:cxnSp>
        <p:nvCxnSpPr>
          <p:cNvPr id="13" name="Straight Arrow Connector 12"/>
          <p:cNvCxnSpPr/>
          <p:nvPr/>
        </p:nvCxnSpPr>
        <p:spPr>
          <a:xfrm flipH="1">
            <a:off x="4136821" y="3134360"/>
            <a:ext cx="22494" cy="1232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2246" y="4305721"/>
            <a:ext cx="2278671" cy="923330"/>
          </a:xfrm>
          <a:prstGeom prst="rect">
            <a:avLst/>
          </a:prstGeom>
          <a:noFill/>
        </p:spPr>
        <p:txBody>
          <a:bodyPr wrap="square" rtlCol="0">
            <a:spAutoFit/>
          </a:bodyPr>
          <a:lstStyle/>
          <a:p>
            <a:pPr algn="ctr"/>
            <a:r>
              <a:rPr lang="en-US" smtClean="0"/>
              <a:t>For this we need to reproduce the code at that moment</a:t>
            </a:r>
            <a:endParaRPr lang="en-US"/>
          </a:p>
        </p:txBody>
      </p:sp>
      <p:cxnSp>
        <p:nvCxnSpPr>
          <p:cNvPr id="21" name="Straight Arrow Connector 20"/>
          <p:cNvCxnSpPr/>
          <p:nvPr/>
        </p:nvCxnSpPr>
        <p:spPr>
          <a:xfrm flipH="1">
            <a:off x="4078840" y="5166931"/>
            <a:ext cx="17118" cy="72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1608789" y="5602989"/>
            <a:ext cx="13892373" cy="12431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QA/Production related source code</a:t>
            </a:r>
            <a:r>
              <a:rPr lang="en-US" smtClean="0">
                <a:solidFill>
                  <a:srgbClr val="FF0000"/>
                </a:solidFill>
              </a:rPr>
              <a:t> - But this is hard to achive today</a:t>
            </a:r>
            <a:endParaRPr lang="en-US">
              <a:solidFill>
                <a:srgbClr val="FF0000"/>
              </a:solidFill>
            </a:endParaRPr>
          </a:p>
        </p:txBody>
      </p:sp>
    </p:spTree>
    <p:extLst>
      <p:ext uri="{BB962C8B-B14F-4D97-AF65-F5344CB8AC3E}">
        <p14:creationId xmlns:p14="http://schemas.microsoft.com/office/powerpoint/2010/main" val="357360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79" y="640151"/>
            <a:ext cx="13972878" cy="1391534"/>
          </a:xfrm>
        </p:spPr>
        <p:txBody>
          <a:bodyPr/>
          <a:lstStyle/>
          <a:p>
            <a:pPr algn="ctr"/>
            <a:r>
              <a:rPr lang="en-US" smtClean="0"/>
              <a:t>Basic strategy recomanded</a:t>
            </a:r>
            <a:endParaRPr lang="en-US"/>
          </a:p>
        </p:txBody>
      </p:sp>
      <p:pic>
        <p:nvPicPr>
          <p:cNvPr id="4" name="Picture 3"/>
          <p:cNvPicPr>
            <a:picLocks noChangeAspect="1"/>
          </p:cNvPicPr>
          <p:nvPr/>
        </p:nvPicPr>
        <p:blipFill>
          <a:blip r:embed="rId2"/>
          <a:stretch>
            <a:fillRect/>
          </a:stretch>
        </p:blipFill>
        <p:spPr>
          <a:xfrm>
            <a:off x="3713955" y="2031685"/>
            <a:ext cx="8772525" cy="2343150"/>
          </a:xfrm>
          <a:prstGeom prst="rect">
            <a:avLst/>
          </a:prstGeom>
        </p:spPr>
      </p:pic>
      <p:sp>
        <p:nvSpPr>
          <p:cNvPr id="5" name="TextBox 4"/>
          <p:cNvSpPr txBox="1"/>
          <p:nvPr/>
        </p:nvSpPr>
        <p:spPr>
          <a:xfrm>
            <a:off x="4181856" y="5581703"/>
            <a:ext cx="7179658" cy="369332"/>
          </a:xfrm>
          <a:prstGeom prst="rect">
            <a:avLst/>
          </a:prstGeom>
          <a:noFill/>
        </p:spPr>
        <p:txBody>
          <a:bodyPr wrap="none" rtlCol="0">
            <a:spAutoFit/>
          </a:bodyPr>
          <a:lstStyle/>
          <a:p>
            <a:r>
              <a:rPr lang="en-US"/>
              <a:t>https://blog.codinghorror.com/software-branching-and-parallel-universes/</a:t>
            </a:r>
          </a:p>
        </p:txBody>
      </p:sp>
    </p:spTree>
    <p:extLst>
      <p:ext uri="{BB962C8B-B14F-4D97-AF65-F5344CB8AC3E}">
        <p14:creationId xmlns:p14="http://schemas.microsoft.com/office/powerpoint/2010/main" val="2411994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2601</TotalTime>
  <Words>1891</Words>
  <Application>Microsoft Office PowerPoint</Application>
  <PresentationFormat>Custom</PresentationFormat>
  <Paragraphs>836</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So! What’s the problem ?</vt:lpstr>
      <vt:lpstr>PowerPoint Presentation</vt:lpstr>
      <vt:lpstr>Realy, realy, realy hard to reproduce the QA/Production source code in a functional  Visual Studio solution</vt:lpstr>
      <vt:lpstr>Ok! But still what’s the problem?</vt:lpstr>
      <vt:lpstr>PowerPoint Presentation</vt:lpstr>
      <vt:lpstr>PowerPoint Presentation</vt:lpstr>
      <vt:lpstr>PowerPoint Presentation</vt:lpstr>
      <vt:lpstr>PowerPoint Presentation</vt:lpstr>
      <vt:lpstr>Basic strategy recomanded</vt:lpstr>
      <vt:lpstr>Why basic is not enough</vt:lpstr>
      <vt:lpstr>Because we don’t have a single product</vt:lpstr>
      <vt:lpstr>Even more complicated we have multiple head &amp; dev branches</vt:lpstr>
      <vt:lpstr>The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 versioning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Games location problem</vt:lpstr>
      <vt:lpstr>PowerPoint Presentation</vt:lpstr>
      <vt:lpstr>To do for the build process</vt:lpstr>
    </vt:vector>
  </TitlesOfParts>
  <Company>888Holdings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Florin Iacob</dc:creator>
  <cp:lastModifiedBy>Florin Iacob</cp:lastModifiedBy>
  <cp:revision>143</cp:revision>
  <dcterms:created xsi:type="dcterms:W3CDTF">2016-02-25T07:59:47Z</dcterms:created>
  <dcterms:modified xsi:type="dcterms:W3CDTF">2016-10-12T08:22:43Z</dcterms:modified>
</cp:coreProperties>
</file>