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
      <p:font typeface="EB Garamon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22" Type="http://schemas.openxmlformats.org/officeDocument/2006/relationships/font" Target="fonts/EBGaramond-bold.fntdata"/><Relationship Id="rId10" Type="http://schemas.openxmlformats.org/officeDocument/2006/relationships/slide" Target="slides/slide5.xml"/><Relationship Id="rId21" Type="http://schemas.openxmlformats.org/officeDocument/2006/relationships/font" Target="fonts/EBGaramond-regular.fntdata"/><Relationship Id="rId13" Type="http://schemas.openxmlformats.org/officeDocument/2006/relationships/font" Target="fonts/Montserrat-regular.fntdata"/><Relationship Id="rId24" Type="http://schemas.openxmlformats.org/officeDocument/2006/relationships/font" Target="fonts/EBGaramond-boldItalic.fntdata"/><Relationship Id="rId12" Type="http://schemas.openxmlformats.org/officeDocument/2006/relationships/slide" Target="slides/slide7.xml"/><Relationship Id="rId23" Type="http://schemas.openxmlformats.org/officeDocument/2006/relationships/font" Target="fonts/EBGaramon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c62b70d6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62b70d6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98268cb01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98268cb0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98268cb0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98268cb0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c62b70d6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c62b70d6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c62b70d6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c62b70d6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c62b70d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c62b70d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c62b70d6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c62b70d6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ted.com/talks/joy_buolamwini_how_i_m_fighting_bias_in_algorithms?language=en#t-186474" TargetMode="External"/><Relationship Id="rId4" Type="http://schemas.openxmlformats.org/officeDocument/2006/relationships/image" Target="../media/image2.jpg"/><Relationship Id="rId5"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74650" y="1034675"/>
            <a:ext cx="5017500" cy="18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B Garamond"/>
                <a:ea typeface="EB Garamond"/>
                <a:cs typeface="EB Garamond"/>
                <a:sym typeface="EB Garamond"/>
              </a:rPr>
              <a:t>Interpretability &amp; Ethics in topics of Artificial Intelligence</a:t>
            </a:r>
            <a:endParaRPr b="1">
              <a:latin typeface="EB Garamond"/>
              <a:ea typeface="EB Garamond"/>
              <a:cs typeface="EB Garamond"/>
              <a:sym typeface="EB Garamond"/>
            </a:endParaRPr>
          </a:p>
        </p:txBody>
      </p:sp>
      <p:sp>
        <p:nvSpPr>
          <p:cNvPr id="135" name="Google Shape;135;p13"/>
          <p:cNvSpPr txBox="1"/>
          <p:nvPr>
            <p:ph idx="1" type="subTitle"/>
          </p:nvPr>
        </p:nvSpPr>
        <p:spPr>
          <a:xfrm>
            <a:off x="6548250" y="4050150"/>
            <a:ext cx="34707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EB Garamond"/>
                <a:ea typeface="EB Garamond"/>
                <a:cs typeface="EB Garamond"/>
                <a:sym typeface="EB Garamond"/>
              </a:rPr>
              <a:t>Jack Ogilvie-Richards</a:t>
            </a:r>
            <a:endParaRPr sz="1500">
              <a:latin typeface="EB Garamond"/>
              <a:ea typeface="EB Garamond"/>
              <a:cs typeface="EB Garamond"/>
              <a:sym typeface="EB Garamond"/>
            </a:endParaRPr>
          </a:p>
          <a:p>
            <a:pPr indent="0" lvl="0" marL="0" rtl="0" algn="l">
              <a:spcBef>
                <a:spcPts val="0"/>
              </a:spcBef>
              <a:spcAft>
                <a:spcPts val="0"/>
              </a:spcAft>
              <a:buNone/>
            </a:pPr>
            <a:r>
              <a:rPr lang="en" sz="1500">
                <a:latin typeface="EB Garamond"/>
                <a:ea typeface="EB Garamond"/>
                <a:cs typeface="EB Garamond"/>
                <a:sym typeface="EB Garamond"/>
              </a:rPr>
              <a:t>D4 Cohort</a:t>
            </a:r>
            <a:endParaRPr sz="1500">
              <a:latin typeface="EB Garamond"/>
              <a:ea typeface="EB Garamond"/>
              <a:cs typeface="EB Garamond"/>
              <a:sym typeface="EB Garamond"/>
            </a:endParaRPr>
          </a:p>
        </p:txBody>
      </p:sp>
      <p:pic>
        <p:nvPicPr>
          <p:cNvPr descr="Digital Skills &amp; Coding Academy - Edinburgh, Glasgow &amp; Inverness - CodeClan" id="136" name="Google Shape;136;p13"/>
          <p:cNvPicPr preferRelativeResize="0"/>
          <p:nvPr/>
        </p:nvPicPr>
        <p:blipFill>
          <a:blip r:embed="rId3">
            <a:alphaModFix/>
          </a:blip>
          <a:stretch>
            <a:fillRect/>
          </a:stretch>
        </p:blipFill>
        <p:spPr>
          <a:xfrm>
            <a:off x="6548250" y="3341250"/>
            <a:ext cx="2224025" cy="7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B Garamond"/>
                <a:ea typeface="EB Garamond"/>
                <a:cs typeface="EB Garamond"/>
                <a:sym typeface="EB Garamond"/>
              </a:rPr>
              <a:t>What is Interpretability?</a:t>
            </a:r>
            <a:endParaRPr b="1">
              <a:latin typeface="EB Garamond"/>
              <a:ea typeface="EB Garamond"/>
              <a:cs typeface="EB Garamond"/>
              <a:sym typeface="EB Garamond"/>
            </a:endParaRPr>
          </a:p>
          <a:p>
            <a:pPr indent="0" lvl="0" marL="0" rtl="0" algn="l">
              <a:spcBef>
                <a:spcPts val="0"/>
              </a:spcBef>
              <a:spcAft>
                <a:spcPts val="0"/>
              </a:spcAft>
              <a:buNone/>
            </a:pPr>
            <a:r>
              <a:t/>
            </a:r>
            <a:endParaRPr>
              <a:latin typeface="EB Garamond"/>
              <a:ea typeface="EB Garamond"/>
              <a:cs typeface="EB Garamond"/>
              <a:sym typeface="EB Garamond"/>
            </a:endParaRPr>
          </a:p>
        </p:txBody>
      </p:sp>
      <p:sp>
        <p:nvSpPr>
          <p:cNvPr id="142" name="Google Shape;142;p14"/>
          <p:cNvSpPr txBox="1"/>
          <p:nvPr>
            <p:ph idx="1" type="body"/>
          </p:nvPr>
        </p:nvSpPr>
        <p:spPr>
          <a:xfrm>
            <a:off x="1297500" y="1307850"/>
            <a:ext cx="7038900" cy="34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EB Garamond"/>
                <a:ea typeface="EB Garamond"/>
                <a:cs typeface="EB Garamond"/>
                <a:sym typeface="EB Garamond"/>
              </a:rPr>
              <a:t>“ I</a:t>
            </a:r>
            <a:r>
              <a:rPr lang="en" sz="1700">
                <a:latin typeface="EB Garamond"/>
                <a:ea typeface="EB Garamond"/>
                <a:cs typeface="EB Garamond"/>
                <a:sym typeface="EB Garamond"/>
              </a:rPr>
              <a:t>nterpretability is about the extent to which a cause and effect can be observed within a system. Or, to put it another way, it is the extent to which you are able to predict what is going to happen, given a change in input or algorithmic parameters. It’s being able to look at an algorithm and go yep, I can see what’s happening here. ” (Richard Gall)</a:t>
            </a:r>
            <a:endParaRPr sz="1700">
              <a:latin typeface="EB Garamond"/>
              <a:ea typeface="EB Garamond"/>
              <a:cs typeface="EB Garamond"/>
              <a:sym typeface="EB Garamond"/>
            </a:endParaRPr>
          </a:p>
          <a:p>
            <a:pPr indent="0" lvl="0" marL="0" rtl="0" algn="l">
              <a:spcBef>
                <a:spcPts val="1600"/>
              </a:spcBef>
              <a:spcAft>
                <a:spcPts val="0"/>
              </a:spcAft>
              <a:buNone/>
            </a:pPr>
            <a:r>
              <a:rPr lang="en" sz="1800">
                <a:latin typeface="EB Garamond"/>
                <a:ea typeface="EB Garamond"/>
                <a:cs typeface="EB Garamond"/>
                <a:sym typeface="EB Garamond"/>
              </a:rPr>
              <a:t>Learning Outcomes:</a:t>
            </a:r>
            <a:endParaRPr sz="1800">
              <a:latin typeface="EB Garamond"/>
              <a:ea typeface="EB Garamond"/>
              <a:cs typeface="EB Garamond"/>
              <a:sym typeface="EB Garamond"/>
            </a:endParaRPr>
          </a:p>
          <a:p>
            <a:pPr indent="-336550" lvl="0" marL="457200" rtl="0" algn="l">
              <a:spcBef>
                <a:spcPts val="1600"/>
              </a:spcBef>
              <a:spcAft>
                <a:spcPts val="0"/>
              </a:spcAft>
              <a:buSzPts val="1700"/>
              <a:buFont typeface="EB Garamond"/>
              <a:buChar char="●"/>
            </a:pPr>
            <a:r>
              <a:rPr lang="en" sz="1700">
                <a:latin typeface="EB Garamond"/>
                <a:ea typeface="EB Garamond"/>
                <a:cs typeface="EB Garamond"/>
                <a:sym typeface="EB Garamond"/>
              </a:rPr>
              <a:t>To see the problems and solutions of ethical issues with AI interpretability</a:t>
            </a:r>
            <a:endParaRPr sz="1700">
              <a:latin typeface="EB Garamond"/>
              <a:ea typeface="EB Garamond"/>
              <a:cs typeface="EB Garamond"/>
              <a:sym typeface="EB Garamond"/>
            </a:endParaRPr>
          </a:p>
          <a:p>
            <a:pPr indent="-336550" lvl="0" marL="457200" rtl="0" algn="l">
              <a:spcBef>
                <a:spcPts val="0"/>
              </a:spcBef>
              <a:spcAft>
                <a:spcPts val="0"/>
              </a:spcAft>
              <a:buSzPts val="1700"/>
              <a:buFont typeface="EB Garamond"/>
              <a:buChar char="●"/>
            </a:pPr>
            <a:r>
              <a:rPr lang="en" sz="1700">
                <a:latin typeface="EB Garamond"/>
                <a:ea typeface="EB Garamond"/>
                <a:cs typeface="EB Garamond"/>
                <a:sym typeface="EB Garamond"/>
              </a:rPr>
              <a:t>To understand how a model’s interpretability depends on ethical principles</a:t>
            </a:r>
            <a:endParaRPr sz="1700">
              <a:latin typeface="EB Garamond"/>
              <a:ea typeface="EB Garamond"/>
              <a:cs typeface="EB Garamond"/>
              <a:sym typeface="EB Garamond"/>
            </a:endParaRPr>
          </a:p>
          <a:p>
            <a:pPr indent="-336550" lvl="0" marL="457200" rtl="0" algn="l">
              <a:spcBef>
                <a:spcPts val="0"/>
              </a:spcBef>
              <a:spcAft>
                <a:spcPts val="0"/>
              </a:spcAft>
              <a:buSzPts val="1700"/>
              <a:buFont typeface="EB Garamond"/>
              <a:buChar char="●"/>
            </a:pPr>
            <a:r>
              <a:rPr lang="en" sz="1700">
                <a:latin typeface="EB Garamond"/>
                <a:ea typeface="EB Garamond"/>
                <a:cs typeface="EB Garamond"/>
                <a:sym typeface="EB Garamond"/>
              </a:rPr>
              <a:t>To learn something new!</a:t>
            </a:r>
            <a:endParaRPr sz="1700">
              <a:latin typeface="EB Garamond"/>
              <a:ea typeface="EB Garamond"/>
              <a:cs typeface="EB Garamond"/>
              <a:sym typeface="EB Garamond"/>
            </a:endParaRPr>
          </a:p>
        </p:txBody>
      </p:sp>
      <p:pic>
        <p:nvPicPr>
          <p:cNvPr descr="Should AI explain itself? or should we design Explainable AI so that it  doesn't have to | by Prajwal Paudyal | Towards Data Science" id="143" name="Google Shape;143;p14"/>
          <p:cNvPicPr preferRelativeResize="0"/>
          <p:nvPr/>
        </p:nvPicPr>
        <p:blipFill>
          <a:blip r:embed="rId3">
            <a:alphaModFix/>
          </a:blip>
          <a:stretch>
            <a:fillRect/>
          </a:stretch>
        </p:blipFill>
        <p:spPr>
          <a:xfrm>
            <a:off x="6235850" y="124625"/>
            <a:ext cx="2100551" cy="1183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048750" y="366975"/>
            <a:ext cx="7743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EB Garamond"/>
                <a:ea typeface="EB Garamond"/>
                <a:cs typeface="EB Garamond"/>
                <a:sym typeface="EB Garamond"/>
              </a:rPr>
              <a:t>Types of Interpretation and the ethical issues surrounding them: </a:t>
            </a:r>
            <a:endParaRPr b="1" sz="2200">
              <a:latin typeface="EB Garamond"/>
              <a:ea typeface="EB Garamond"/>
              <a:cs typeface="EB Garamond"/>
              <a:sym typeface="EB Garamond"/>
            </a:endParaRPr>
          </a:p>
        </p:txBody>
      </p:sp>
      <p:sp>
        <p:nvSpPr>
          <p:cNvPr id="149" name="Google Shape;149;p15"/>
          <p:cNvSpPr txBox="1"/>
          <p:nvPr/>
        </p:nvSpPr>
        <p:spPr>
          <a:xfrm>
            <a:off x="1810750" y="954275"/>
            <a:ext cx="6981000" cy="3925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Interpretation, without too much detail, is a part of the pre-model, the modelling and the post hoc in any development of an ‘A.I.’ feature or technology. </a:t>
            </a:r>
            <a:endParaRPr sz="1600">
              <a:solidFill>
                <a:srgbClr val="FFFFFF"/>
              </a:solidFill>
              <a:latin typeface="EB Garamond"/>
              <a:ea typeface="EB Garamond"/>
              <a:cs typeface="EB Garamond"/>
              <a:sym typeface="EB Garamond"/>
            </a:endParaRPr>
          </a:p>
          <a:p>
            <a:pPr indent="-330200" lvl="0" marL="4572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A common issue ethically is that models often struggle to have a coherent in-out interpretation - this is especially important when the relation between the in-out functionality of the A.I. often has negative ethical outcomes. </a:t>
            </a:r>
            <a:endParaRPr sz="1600">
              <a:solidFill>
                <a:srgbClr val="FFFFFF"/>
              </a:solidFill>
              <a:latin typeface="EB Garamond"/>
              <a:ea typeface="EB Garamond"/>
              <a:cs typeface="EB Garamond"/>
              <a:sym typeface="EB Garamond"/>
            </a:endParaRPr>
          </a:p>
          <a:p>
            <a:pPr indent="-330200" lvl="0" marL="4572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Examples: </a:t>
            </a:r>
            <a:endParaRPr sz="1600">
              <a:solidFill>
                <a:srgbClr val="FFFFFF"/>
              </a:solidFill>
              <a:latin typeface="EB Garamond"/>
              <a:ea typeface="EB Garamond"/>
              <a:cs typeface="EB Garamond"/>
              <a:sym typeface="EB Garamond"/>
            </a:endParaRPr>
          </a:p>
          <a:p>
            <a:pPr indent="-330200" lvl="1" marL="9144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Without interpretability, population data could present racist/sexist/discriminatory conclusions in systems used for policing technologies and military operations of the future. 	</a:t>
            </a:r>
            <a:endParaRPr sz="1600">
              <a:solidFill>
                <a:srgbClr val="FFFFFF"/>
              </a:solidFill>
              <a:latin typeface="EB Garamond"/>
              <a:ea typeface="EB Garamond"/>
              <a:cs typeface="EB Garamond"/>
              <a:sym typeface="EB Garamond"/>
            </a:endParaRPr>
          </a:p>
          <a:p>
            <a:pPr indent="-330200" lvl="1" marL="9144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Databases for facial documentation are not impartial to misrepresentative trends - models trained using such data run risks of false assumptions and bias predictions. </a:t>
            </a:r>
            <a:endParaRPr sz="1600">
              <a:solidFill>
                <a:srgbClr val="FFFFFF"/>
              </a:solidFill>
              <a:latin typeface="EB Garamond"/>
              <a:ea typeface="EB Garamond"/>
              <a:cs typeface="EB Garamond"/>
              <a:sym typeface="EB Garamond"/>
            </a:endParaRPr>
          </a:p>
          <a:p>
            <a:pPr indent="-330200" lvl="1" marL="9144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Formal use of uninterpretable A.I. is still common, with people falling in line without doubt over the accuracy and decision-making of these products. </a:t>
            </a:r>
            <a:endParaRPr sz="1600">
              <a:solidFill>
                <a:srgbClr val="FFFFFF"/>
              </a:solidFill>
              <a:latin typeface="EB Garamond"/>
              <a:ea typeface="EB Garamond"/>
              <a:cs typeface="EB Garamond"/>
              <a:sym typeface="EB Garamond"/>
            </a:endParaRPr>
          </a:p>
        </p:txBody>
      </p:sp>
      <p:pic>
        <p:nvPicPr>
          <p:cNvPr descr="The Coronavirus Is Exposing Our Racial Divides - The Atlantic" id="150" name="Google Shape;150;p15"/>
          <p:cNvPicPr preferRelativeResize="0"/>
          <p:nvPr/>
        </p:nvPicPr>
        <p:blipFill>
          <a:blip r:embed="rId3">
            <a:alphaModFix/>
          </a:blip>
          <a:stretch>
            <a:fillRect/>
          </a:stretch>
        </p:blipFill>
        <p:spPr>
          <a:xfrm rot="-5400000">
            <a:off x="-581713" y="2487312"/>
            <a:ext cx="3146251" cy="163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nvSpPr>
        <p:spPr>
          <a:xfrm>
            <a:off x="0" y="122900"/>
            <a:ext cx="6989100" cy="46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FFFF"/>
                </a:solidFill>
                <a:latin typeface="EB Garamond"/>
                <a:ea typeface="EB Garamond"/>
                <a:cs typeface="EB Garamond"/>
                <a:sym typeface="EB Garamond"/>
              </a:rPr>
              <a:t>Example of Focus - clarifai military involvement</a:t>
            </a:r>
            <a:endParaRPr b="1" sz="2100">
              <a:solidFill>
                <a:srgbClr val="FFFFFF"/>
              </a:solidFill>
              <a:latin typeface="EB Garamond"/>
              <a:ea typeface="EB Garamond"/>
              <a:cs typeface="EB Garamond"/>
              <a:sym typeface="EB Garamond"/>
            </a:endParaRPr>
          </a:p>
          <a:p>
            <a:pPr indent="0" lvl="0" marL="0" rtl="0" algn="l">
              <a:spcBef>
                <a:spcPts val="0"/>
              </a:spcBef>
              <a:spcAft>
                <a:spcPts val="0"/>
              </a:spcAft>
              <a:buNone/>
            </a:pPr>
            <a:r>
              <a:rPr lang="en" sz="1600">
                <a:solidFill>
                  <a:srgbClr val="FFFFFF"/>
                </a:solidFill>
                <a:latin typeface="EB Garamond"/>
                <a:ea typeface="EB Garamond"/>
                <a:cs typeface="EB Garamond"/>
                <a:sym typeface="EB Garamond"/>
              </a:rPr>
              <a:t>A young tech startup, ‘Clarifai’, working in facial recognition software announced a fringe team ‘Neural Network One’ (public sector) and general company focus to switch entirely to military projects (‘Project Maven’, border control, automated warfare, etc.) in 2018. </a:t>
            </a:r>
            <a:endParaRPr sz="1600">
              <a:solidFill>
                <a:srgbClr val="FFFFFF"/>
              </a:solidFill>
              <a:latin typeface="EB Garamond"/>
              <a:ea typeface="EB Garamond"/>
              <a:cs typeface="EB Garamond"/>
              <a:sym typeface="EB Garamond"/>
            </a:endParaRPr>
          </a:p>
          <a:p>
            <a:pPr indent="-330200" lvl="0" marL="4572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Facial recognition software was implemented into drone object detection, causing larger companies like Google to drop the military contract after protests within the staff. In Clarifai, there was a suspicious 20% drop in staff with mixed employee reviews, which has continued. </a:t>
            </a:r>
            <a:endParaRPr sz="1600">
              <a:solidFill>
                <a:srgbClr val="FFFFFF"/>
              </a:solidFill>
              <a:latin typeface="EB Garamond"/>
              <a:ea typeface="EB Garamond"/>
              <a:cs typeface="EB Garamond"/>
              <a:sym typeface="EB Garamond"/>
            </a:endParaRPr>
          </a:p>
          <a:p>
            <a:pPr indent="-330200" lvl="0" marL="4572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Project Maven is a Pentagon effort to infuse A.I. within military tech:</a:t>
            </a:r>
            <a:endParaRPr sz="1600">
              <a:solidFill>
                <a:srgbClr val="FFFFFF"/>
              </a:solidFill>
              <a:latin typeface="EB Garamond"/>
              <a:ea typeface="EB Garamond"/>
              <a:cs typeface="EB Garamond"/>
              <a:sym typeface="EB Garamond"/>
            </a:endParaRPr>
          </a:p>
          <a:p>
            <a:pPr indent="-330200" lvl="1" marL="9144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Many, like the Google employees, argue there are major ethical issues with the application of the algorithms for military use;</a:t>
            </a:r>
            <a:endParaRPr sz="1600">
              <a:solidFill>
                <a:srgbClr val="FFFFFF"/>
              </a:solidFill>
              <a:latin typeface="EB Garamond"/>
              <a:ea typeface="EB Garamond"/>
              <a:cs typeface="EB Garamond"/>
              <a:sym typeface="EB Garamond"/>
            </a:endParaRPr>
          </a:p>
          <a:p>
            <a:pPr indent="-330200" lvl="1" marL="914400" rtl="0" algn="l">
              <a:spcBef>
                <a:spcPts val="0"/>
              </a:spcBef>
              <a:spcAft>
                <a:spcPts val="0"/>
              </a:spcAft>
              <a:buClr>
                <a:srgbClr val="FFFFFF"/>
              </a:buClr>
              <a:buSzPts val="1600"/>
              <a:buFont typeface="EB Garamond"/>
              <a:buChar char="○"/>
            </a:pPr>
            <a:r>
              <a:rPr lang="en" sz="1600">
                <a:solidFill>
                  <a:srgbClr val="FFFFFF"/>
                </a:solidFill>
                <a:latin typeface="EB Garamond"/>
                <a:ea typeface="EB Garamond"/>
                <a:cs typeface="EB Garamond"/>
                <a:sym typeface="EB Garamond"/>
              </a:rPr>
              <a:t>Liu, an employee present for and fired after a major breach, now suing the company said: </a:t>
            </a:r>
            <a:endParaRPr sz="1600">
              <a:solidFill>
                <a:srgbClr val="FFFFFF"/>
              </a:solidFill>
              <a:latin typeface="EB Garamond"/>
              <a:ea typeface="EB Garamond"/>
              <a:cs typeface="EB Garamond"/>
              <a:sym typeface="EB Garamond"/>
            </a:endParaRPr>
          </a:p>
          <a:p>
            <a:pPr indent="-323850" lvl="1" marL="914400" rtl="0" algn="l">
              <a:spcBef>
                <a:spcPts val="0"/>
              </a:spcBef>
              <a:spcAft>
                <a:spcPts val="0"/>
              </a:spcAft>
              <a:buClr>
                <a:srgbClr val="FFFFFF"/>
              </a:buClr>
              <a:buSzPts val="1500"/>
              <a:buFont typeface="EB Garamond"/>
              <a:buChar char="○"/>
            </a:pPr>
            <a:r>
              <a:rPr lang="en" sz="1500">
                <a:solidFill>
                  <a:srgbClr val="FFFFFF"/>
                </a:solidFill>
                <a:latin typeface="EB Garamond"/>
                <a:ea typeface="EB Garamond"/>
                <a:cs typeface="EB Garamond"/>
                <a:sym typeface="EB Garamond"/>
              </a:rPr>
              <a:t>‘...She also says that the lack of transparency and poor security she witnessed at Clarifai made it an unsuitable place to help with that. “If now Google’s out of the running, and all they have left is companies like Clarifai, that’s sad and scary.”</a:t>
            </a:r>
            <a:endParaRPr sz="1600">
              <a:solidFill>
                <a:srgbClr val="FFFFFF"/>
              </a:solidFill>
              <a:latin typeface="EB Garamond"/>
              <a:ea typeface="EB Garamond"/>
              <a:cs typeface="EB Garamond"/>
              <a:sym typeface="EB Garamond"/>
            </a:endParaRPr>
          </a:p>
          <a:p>
            <a:pPr indent="-323850" lvl="0" marL="457200" rtl="0" algn="l">
              <a:spcBef>
                <a:spcPts val="0"/>
              </a:spcBef>
              <a:spcAft>
                <a:spcPts val="0"/>
              </a:spcAft>
              <a:buClr>
                <a:srgbClr val="FFFFFF"/>
              </a:buClr>
              <a:buSzPts val="1500"/>
              <a:buFont typeface="EB Garamond"/>
              <a:buChar char="●"/>
            </a:pPr>
            <a:r>
              <a:rPr lang="en" sz="1600">
                <a:solidFill>
                  <a:srgbClr val="FFFFFF"/>
                </a:solidFill>
                <a:latin typeface="EB Garamond"/>
                <a:ea typeface="EB Garamond"/>
                <a:cs typeface="EB Garamond"/>
                <a:sym typeface="EB Garamond"/>
              </a:rPr>
              <a:t>Now faces a lawsuit over use of scrapped OkCupid profile databases in training the algorithms. </a:t>
            </a:r>
            <a:endParaRPr sz="1600">
              <a:solidFill>
                <a:srgbClr val="FFFFFF"/>
              </a:solidFill>
              <a:latin typeface="EB Garamond"/>
              <a:ea typeface="EB Garamond"/>
              <a:cs typeface="EB Garamond"/>
              <a:sym typeface="EB Garamond"/>
            </a:endParaRPr>
          </a:p>
          <a:p>
            <a:pPr indent="0" lvl="0" marL="0" rtl="0" algn="l">
              <a:spcBef>
                <a:spcPts val="0"/>
              </a:spcBef>
              <a:spcAft>
                <a:spcPts val="0"/>
              </a:spcAft>
              <a:buNone/>
            </a:pPr>
            <a:r>
              <a:t/>
            </a:r>
            <a:endParaRPr sz="1600">
              <a:solidFill>
                <a:srgbClr val="FFFFFF"/>
              </a:solidFill>
              <a:latin typeface="EB Garamond"/>
              <a:ea typeface="EB Garamond"/>
              <a:cs typeface="EB Garamond"/>
              <a:sym typeface="EB Garamond"/>
            </a:endParaRPr>
          </a:p>
        </p:txBody>
      </p:sp>
      <p:pic>
        <p:nvPicPr>
          <p:cNvPr descr="Image may contain Airport Airfield Transportation Vehicle Aircraft and Airplane" id="156" name="Google Shape;156;p16"/>
          <p:cNvPicPr preferRelativeResize="0"/>
          <p:nvPr/>
        </p:nvPicPr>
        <p:blipFill rotWithShape="1">
          <a:blip r:embed="rId3">
            <a:alphaModFix/>
          </a:blip>
          <a:srcRect b="0" l="0" r="0" t="0"/>
          <a:stretch/>
        </p:blipFill>
        <p:spPr>
          <a:xfrm>
            <a:off x="7118675" y="2886150"/>
            <a:ext cx="1745050" cy="1308851"/>
          </a:xfrm>
          <a:prstGeom prst="rect">
            <a:avLst/>
          </a:prstGeom>
          <a:noFill/>
          <a:ln>
            <a:noFill/>
          </a:ln>
        </p:spPr>
      </p:pic>
      <p:pic>
        <p:nvPicPr>
          <p:cNvPr descr="Clarifai Logo FC Web.png" id="157" name="Google Shape;157;p16"/>
          <p:cNvPicPr preferRelativeResize="0"/>
          <p:nvPr/>
        </p:nvPicPr>
        <p:blipFill rotWithShape="1">
          <a:blip r:embed="rId4">
            <a:alphaModFix/>
          </a:blip>
          <a:srcRect b="0" l="5186" r="0" t="0"/>
          <a:stretch/>
        </p:blipFill>
        <p:spPr>
          <a:xfrm>
            <a:off x="6649950" y="221225"/>
            <a:ext cx="2294200" cy="494975"/>
          </a:xfrm>
          <a:prstGeom prst="rect">
            <a:avLst/>
          </a:prstGeom>
          <a:noFill/>
          <a:ln>
            <a:noFill/>
          </a:ln>
        </p:spPr>
      </p:pic>
      <p:pic>
        <p:nvPicPr>
          <p:cNvPr descr="Each letter of &quot;Google&quot; is colored (from left to right) in blue, red, yellow, blue, green, and red." id="158" name="Google Shape;158;p16"/>
          <p:cNvPicPr preferRelativeResize="0"/>
          <p:nvPr/>
        </p:nvPicPr>
        <p:blipFill>
          <a:blip r:embed="rId5">
            <a:alphaModFix/>
          </a:blip>
          <a:stretch>
            <a:fillRect/>
          </a:stretch>
        </p:blipFill>
        <p:spPr>
          <a:xfrm>
            <a:off x="7079225" y="787600"/>
            <a:ext cx="1823950" cy="620150"/>
          </a:xfrm>
          <a:prstGeom prst="rect">
            <a:avLst/>
          </a:prstGeom>
          <a:noFill/>
          <a:ln>
            <a:noFill/>
          </a:ln>
        </p:spPr>
      </p:pic>
      <p:pic>
        <p:nvPicPr>
          <p:cNvPr descr="OkCupid | Media Kit" id="159" name="Google Shape;159;p16"/>
          <p:cNvPicPr preferRelativeResize="0"/>
          <p:nvPr/>
        </p:nvPicPr>
        <p:blipFill>
          <a:blip r:embed="rId6">
            <a:alphaModFix/>
          </a:blip>
          <a:stretch>
            <a:fillRect/>
          </a:stretch>
        </p:blipFill>
        <p:spPr>
          <a:xfrm>
            <a:off x="7096988" y="1479149"/>
            <a:ext cx="1788424" cy="577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106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EB Garamond"/>
                <a:ea typeface="EB Garamond"/>
                <a:cs typeface="EB Garamond"/>
                <a:sym typeface="EB Garamond"/>
              </a:rPr>
              <a:t>Ethical solutions and approaches:</a:t>
            </a:r>
            <a:endParaRPr b="1">
              <a:latin typeface="EB Garamond"/>
              <a:ea typeface="EB Garamond"/>
              <a:cs typeface="EB Garamond"/>
              <a:sym typeface="EB Garamond"/>
            </a:endParaRPr>
          </a:p>
        </p:txBody>
      </p:sp>
      <p:sp>
        <p:nvSpPr>
          <p:cNvPr id="165" name="Google Shape;165;p17"/>
          <p:cNvSpPr txBox="1"/>
          <p:nvPr>
            <p:ph idx="1" type="body"/>
          </p:nvPr>
        </p:nvSpPr>
        <p:spPr>
          <a:xfrm>
            <a:off x="1297500" y="737400"/>
            <a:ext cx="5675100" cy="37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EB Garamond"/>
                <a:ea typeface="EB Garamond"/>
                <a:cs typeface="EB Garamond"/>
                <a:sym typeface="EB Garamond"/>
              </a:rPr>
              <a:t>Joy Buolamwini - one of many genuine faces of hope for ethical bias in models, algorithms and fighting what she calls ‘the coded gaze’. I’ll leave a link for her TED talk here &amp; Slack: </a:t>
            </a:r>
            <a:r>
              <a:rPr lang="en" sz="1100" u="sng">
                <a:solidFill>
                  <a:schemeClr val="hlink"/>
                </a:solidFill>
                <a:latin typeface="Arial"/>
                <a:ea typeface="Arial"/>
                <a:cs typeface="Arial"/>
                <a:sym typeface="Arial"/>
                <a:hlinkClick r:id="rId3"/>
              </a:rPr>
              <a:t>https://www.ted.com/talks/joy_buolamwini_how_i_m_fighting_bias_in_algorithms?language=en#t-186474</a:t>
            </a:r>
            <a:endParaRPr sz="1400">
              <a:latin typeface="EB Garamond"/>
              <a:ea typeface="EB Garamond"/>
              <a:cs typeface="EB Garamond"/>
              <a:sym typeface="EB Garamond"/>
            </a:endParaRPr>
          </a:p>
          <a:p>
            <a:pPr indent="0" lvl="0" marL="0" rtl="0" algn="l">
              <a:spcBef>
                <a:spcPts val="1600"/>
              </a:spcBef>
              <a:spcAft>
                <a:spcPts val="0"/>
              </a:spcAft>
              <a:buNone/>
            </a:pPr>
            <a:r>
              <a:rPr lang="en" sz="1400">
                <a:latin typeface="EB Garamond"/>
                <a:ea typeface="EB Garamond"/>
                <a:cs typeface="EB Garamond"/>
                <a:sym typeface="EB Garamond"/>
              </a:rPr>
              <a:t>She has created two films (‘Code4Rights’ and ‘Algorithmic Justice League: Unmasking Bias’), appeared in high-profile features (Times 100 Next, Forbes Top 50 Women in Tech) and is cited by Google, Microsoft and IBM as an influence to addressing gender and race bias in their products. </a:t>
            </a:r>
            <a:endParaRPr sz="1400">
              <a:latin typeface="EB Garamond"/>
              <a:ea typeface="EB Garamond"/>
              <a:cs typeface="EB Garamond"/>
              <a:sym typeface="EB Garamond"/>
            </a:endParaRPr>
          </a:p>
          <a:p>
            <a:pPr indent="0" lvl="0" marL="0" rtl="0" algn="l">
              <a:spcBef>
                <a:spcPts val="1600"/>
              </a:spcBef>
              <a:spcAft>
                <a:spcPts val="1600"/>
              </a:spcAft>
              <a:buNone/>
            </a:pPr>
            <a:r>
              <a:rPr lang="en" sz="1400">
                <a:latin typeface="EB Garamond"/>
                <a:ea typeface="EB Garamond"/>
                <a:cs typeface="EB Garamond"/>
                <a:sym typeface="EB Garamond"/>
              </a:rPr>
              <a:t>Further organisations: Safe Face Pledge, Ford Foundation, The Perpetual Line Up, and many more. </a:t>
            </a:r>
            <a:endParaRPr sz="1400">
              <a:latin typeface="EB Garamond"/>
              <a:ea typeface="EB Garamond"/>
              <a:cs typeface="EB Garamond"/>
              <a:sym typeface="EB Garamond"/>
            </a:endParaRPr>
          </a:p>
        </p:txBody>
      </p:sp>
      <p:pic>
        <p:nvPicPr>
          <p:cNvPr descr="Speaker Joy Buolamwini: How I'm Fighting Bias in Algorithms | NikitasVeritas" id="166" name="Google Shape;166;p17"/>
          <p:cNvPicPr preferRelativeResize="0"/>
          <p:nvPr/>
        </p:nvPicPr>
        <p:blipFill>
          <a:blip r:embed="rId4">
            <a:alphaModFix/>
          </a:blip>
          <a:stretch>
            <a:fillRect/>
          </a:stretch>
        </p:blipFill>
        <p:spPr>
          <a:xfrm>
            <a:off x="6972600" y="218125"/>
            <a:ext cx="2092125" cy="3138175"/>
          </a:xfrm>
          <a:prstGeom prst="rect">
            <a:avLst/>
          </a:prstGeom>
          <a:noFill/>
          <a:ln>
            <a:noFill/>
          </a:ln>
        </p:spPr>
      </p:pic>
      <p:pic>
        <p:nvPicPr>
          <p:cNvPr descr="MIT's Joy Buolamwini on biases and ethics of facial recognition AI -  Business Insider" id="167" name="Google Shape;167;p17"/>
          <p:cNvPicPr preferRelativeResize="0"/>
          <p:nvPr/>
        </p:nvPicPr>
        <p:blipFill>
          <a:blip r:embed="rId5">
            <a:alphaModFix/>
          </a:blip>
          <a:stretch>
            <a:fillRect/>
          </a:stretch>
        </p:blipFill>
        <p:spPr>
          <a:xfrm>
            <a:off x="6972600" y="3356300"/>
            <a:ext cx="2092126" cy="156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218075" y="866775"/>
            <a:ext cx="56235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EB Garamond"/>
                <a:ea typeface="EB Garamond"/>
                <a:cs typeface="EB Garamond"/>
                <a:sym typeface="EB Garamond"/>
              </a:rPr>
              <a:t>“Back in the era of pulp science fiction, magazine covers occasionally depicted a sentient monstrous alien—colloquially known as a bug-eyed monster (BEM)—carrying off an attractive human female in a torn dress. It would seem the artist believed that a nonhumanoid alien, with a wholly different evolutionary history, would sexually desire human females … Probably the artist did not ask whether a giant bug perceives human females as attractive. Rather, a human female in a torn dress is sexy—inherently so, as an intrinsic property. They who made this mistake did not think about the insectoid’s mind: they focused on the woman’s torn dress. If the dress were not torn, the woman would be less sexy; the BEM does not enter into it.” (Yudkowsky 2008)</a:t>
            </a:r>
            <a:endParaRPr sz="1600">
              <a:latin typeface="EB Garamond"/>
              <a:ea typeface="EB Garamond"/>
              <a:cs typeface="EB Garamond"/>
              <a:sym typeface="EB Garamond"/>
            </a:endParaRPr>
          </a:p>
        </p:txBody>
      </p:sp>
      <p:pic>
        <p:nvPicPr>
          <p:cNvPr descr="ZAP! 27 Vintage Sci Fi Damsels In Distress | Urbanist" id="173" name="Google Shape;173;p18"/>
          <p:cNvPicPr preferRelativeResize="0"/>
          <p:nvPr/>
        </p:nvPicPr>
        <p:blipFill>
          <a:blip r:embed="rId3">
            <a:alphaModFix/>
          </a:blip>
          <a:stretch>
            <a:fillRect/>
          </a:stretch>
        </p:blipFill>
        <p:spPr>
          <a:xfrm>
            <a:off x="5841575" y="924125"/>
            <a:ext cx="3162350" cy="316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descr="Interpreting AI Is More Than Black And White" id="178" name="Google Shape;178;p19"/>
          <p:cNvPicPr preferRelativeResize="0"/>
          <p:nvPr/>
        </p:nvPicPr>
        <p:blipFill rotWithShape="1">
          <a:blip r:embed="rId3">
            <a:alphaModFix/>
          </a:blip>
          <a:srcRect b="0" l="0" r="0" t="0"/>
          <a:stretch/>
        </p:blipFill>
        <p:spPr>
          <a:xfrm>
            <a:off x="-325" y="-944975"/>
            <a:ext cx="9144325" cy="6088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