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1" r:id="rId7"/>
    <p:sldId id="259" r:id="rId8"/>
    <p:sldId id="260" r:id="rId9"/>
    <p:sldId id="262"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2000" dirty="0"/>
            <a:t>Part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2400" dirty="0"/>
            <a:t>Why Reddit Moderation Matters</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2000" dirty="0"/>
            <a:t>Part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2400" dirty="0"/>
            <a:t>Modeling to Catch Political Posts</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2000" dirty="0"/>
            <a:t>Part 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2400" dirty="0"/>
            <a:t>Results</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F47592-F0A1-4FCB-8753-F7806E5CA08B}" type="doc">
      <dgm:prSet loTypeId="urn:microsoft.com/office/officeart/2016/7/layout/LinearBlockProcessNumbered" loCatId="process" qsTypeId="urn:microsoft.com/office/officeart/2005/8/quickstyle/simple1" qsCatId="simple" csTypeId="urn:microsoft.com/office/officeart/2005/8/colors/accent1_2" csCatId="accent1" phldr="1"/>
      <dgm:spPr/>
    </dgm:pt>
    <dgm:pt modelId="{AF5FF6DB-F776-4C68-9F67-5176CABEFE24}">
      <dgm:prSet phldrT="[Text]"/>
      <dgm:spPr/>
      <dgm:t>
        <a:bodyPr/>
        <a:lstStyle/>
        <a:p>
          <a:r>
            <a:rPr lang="en-US"/>
            <a:t>Count Words in Post Titles</a:t>
          </a:r>
        </a:p>
      </dgm:t>
    </dgm:pt>
    <dgm:pt modelId="{F9F388AB-CFB9-409D-8307-4457D9067F0E}" type="parTrans" cxnId="{E4764040-1FF4-466E-AFA9-B0404525DAE9}">
      <dgm:prSet/>
      <dgm:spPr/>
      <dgm:t>
        <a:bodyPr/>
        <a:lstStyle/>
        <a:p>
          <a:endParaRPr lang="en-US"/>
        </a:p>
      </dgm:t>
    </dgm:pt>
    <dgm:pt modelId="{5CF87DCE-1652-476F-BCBA-617D579136D0}" type="sibTrans" cxnId="{E4764040-1FF4-466E-AFA9-B0404525DAE9}">
      <dgm:prSet phldrT="1"/>
      <dgm:spPr/>
      <dgm:t>
        <a:bodyPr/>
        <a:lstStyle/>
        <a:p>
          <a:r>
            <a:rPr lang="en-US"/>
            <a:t>1</a:t>
          </a:r>
        </a:p>
      </dgm:t>
    </dgm:pt>
    <dgm:pt modelId="{E15F454B-F775-49DA-8570-CD4201F3083D}">
      <dgm:prSet phldrT="[Text]"/>
      <dgm:spPr/>
      <dgm:t>
        <a:bodyPr/>
        <a:lstStyle/>
        <a:p>
          <a:r>
            <a:rPr lang="en-US"/>
            <a:t>Measure How Common Words are in Each Subreddit</a:t>
          </a:r>
        </a:p>
      </dgm:t>
    </dgm:pt>
    <dgm:pt modelId="{4456755D-ECF6-4DFF-BAB2-CBA47F0E0D8F}" type="parTrans" cxnId="{377E0DCE-3BA3-40B9-8F44-806419311DD0}">
      <dgm:prSet/>
      <dgm:spPr/>
      <dgm:t>
        <a:bodyPr/>
        <a:lstStyle/>
        <a:p>
          <a:endParaRPr lang="en-US"/>
        </a:p>
      </dgm:t>
    </dgm:pt>
    <dgm:pt modelId="{8EF05B99-1108-45C1-A1EE-A404AA51D2CB}" type="sibTrans" cxnId="{377E0DCE-3BA3-40B9-8F44-806419311DD0}">
      <dgm:prSet phldrT="2"/>
      <dgm:spPr/>
      <dgm:t>
        <a:bodyPr/>
        <a:lstStyle/>
        <a:p>
          <a:r>
            <a:rPr lang="en-US"/>
            <a:t>2</a:t>
          </a:r>
        </a:p>
      </dgm:t>
    </dgm:pt>
    <dgm:pt modelId="{D8370FC3-5BA0-4A99-BF7E-28AB32B84087}">
      <dgm:prSet phldrT="[Text]"/>
      <dgm:spPr/>
      <dgm:t>
        <a:bodyPr/>
        <a:lstStyle/>
        <a:p>
          <a:r>
            <a:rPr lang="en-US"/>
            <a:t>Predict Where a Post Originated Based On Title</a:t>
          </a:r>
        </a:p>
      </dgm:t>
    </dgm:pt>
    <dgm:pt modelId="{B64C68EA-FA3C-4650-8C1B-4993D785579B}" type="parTrans" cxnId="{DC0E5A75-2FA8-4BB3-8012-DA8BC7EF5DF1}">
      <dgm:prSet/>
      <dgm:spPr/>
      <dgm:t>
        <a:bodyPr/>
        <a:lstStyle/>
        <a:p>
          <a:endParaRPr lang="en-US"/>
        </a:p>
      </dgm:t>
    </dgm:pt>
    <dgm:pt modelId="{D820D585-50C8-4FB9-9CA9-D415D1A5E492}" type="sibTrans" cxnId="{DC0E5A75-2FA8-4BB3-8012-DA8BC7EF5DF1}">
      <dgm:prSet phldrT="3"/>
      <dgm:spPr/>
      <dgm:t>
        <a:bodyPr/>
        <a:lstStyle/>
        <a:p>
          <a:r>
            <a:rPr lang="en-US"/>
            <a:t>3</a:t>
          </a:r>
        </a:p>
      </dgm:t>
    </dgm:pt>
    <dgm:pt modelId="{E90478FC-8E90-4038-BDB6-EADD90EE3008}" type="pres">
      <dgm:prSet presAssocID="{98F47592-F0A1-4FCB-8753-F7806E5CA08B}" presName="Name0" presStyleCnt="0">
        <dgm:presLayoutVars>
          <dgm:animLvl val="lvl"/>
          <dgm:resizeHandles val="exact"/>
        </dgm:presLayoutVars>
      </dgm:prSet>
      <dgm:spPr/>
    </dgm:pt>
    <dgm:pt modelId="{858E95F2-3972-4C54-BD89-7E033A4D9C20}" type="pres">
      <dgm:prSet presAssocID="{AF5FF6DB-F776-4C68-9F67-5176CABEFE24}" presName="compositeNode" presStyleCnt="0">
        <dgm:presLayoutVars>
          <dgm:bulletEnabled val="1"/>
        </dgm:presLayoutVars>
      </dgm:prSet>
      <dgm:spPr/>
    </dgm:pt>
    <dgm:pt modelId="{6611D172-0D1B-4485-8039-5BB7873C1CEB}" type="pres">
      <dgm:prSet presAssocID="{AF5FF6DB-F776-4C68-9F67-5176CABEFE24}" presName="bgRect" presStyleLbl="alignNode1" presStyleIdx="0" presStyleCnt="3"/>
      <dgm:spPr/>
    </dgm:pt>
    <dgm:pt modelId="{B5067315-0227-4982-9B32-BB25E8CA1140}" type="pres">
      <dgm:prSet presAssocID="{5CF87DCE-1652-476F-BCBA-617D579136D0}" presName="sibTransNodeRect" presStyleLbl="alignNode1" presStyleIdx="0" presStyleCnt="3">
        <dgm:presLayoutVars>
          <dgm:chMax val="0"/>
          <dgm:bulletEnabled val="1"/>
        </dgm:presLayoutVars>
      </dgm:prSet>
      <dgm:spPr/>
    </dgm:pt>
    <dgm:pt modelId="{0EC55156-410D-48CD-BF4A-553A482FD9AB}" type="pres">
      <dgm:prSet presAssocID="{AF5FF6DB-F776-4C68-9F67-5176CABEFE24}" presName="nodeRect" presStyleLbl="alignNode1" presStyleIdx="0" presStyleCnt="3">
        <dgm:presLayoutVars>
          <dgm:bulletEnabled val="1"/>
        </dgm:presLayoutVars>
      </dgm:prSet>
      <dgm:spPr/>
    </dgm:pt>
    <dgm:pt modelId="{04E95CA5-ABCE-4380-8133-027F9F8C4DE6}" type="pres">
      <dgm:prSet presAssocID="{5CF87DCE-1652-476F-BCBA-617D579136D0}" presName="sibTrans" presStyleCnt="0"/>
      <dgm:spPr/>
    </dgm:pt>
    <dgm:pt modelId="{05D0666C-D198-4B9F-B936-32859C5BE727}" type="pres">
      <dgm:prSet presAssocID="{E15F454B-F775-49DA-8570-CD4201F3083D}" presName="compositeNode" presStyleCnt="0">
        <dgm:presLayoutVars>
          <dgm:bulletEnabled val="1"/>
        </dgm:presLayoutVars>
      </dgm:prSet>
      <dgm:spPr/>
    </dgm:pt>
    <dgm:pt modelId="{F85360A3-88EF-4460-8020-A0EDD70930D4}" type="pres">
      <dgm:prSet presAssocID="{E15F454B-F775-49DA-8570-CD4201F3083D}" presName="bgRect" presStyleLbl="alignNode1" presStyleIdx="1" presStyleCnt="3"/>
      <dgm:spPr/>
    </dgm:pt>
    <dgm:pt modelId="{D34BF009-F6A9-4E4B-8172-8089AD994CB4}" type="pres">
      <dgm:prSet presAssocID="{8EF05B99-1108-45C1-A1EE-A404AA51D2CB}" presName="sibTransNodeRect" presStyleLbl="alignNode1" presStyleIdx="1" presStyleCnt="3">
        <dgm:presLayoutVars>
          <dgm:chMax val="0"/>
          <dgm:bulletEnabled val="1"/>
        </dgm:presLayoutVars>
      </dgm:prSet>
      <dgm:spPr/>
    </dgm:pt>
    <dgm:pt modelId="{0360E7ED-3CAF-4616-9BE4-B1D5A1B00267}" type="pres">
      <dgm:prSet presAssocID="{E15F454B-F775-49DA-8570-CD4201F3083D}" presName="nodeRect" presStyleLbl="alignNode1" presStyleIdx="1" presStyleCnt="3">
        <dgm:presLayoutVars>
          <dgm:bulletEnabled val="1"/>
        </dgm:presLayoutVars>
      </dgm:prSet>
      <dgm:spPr/>
    </dgm:pt>
    <dgm:pt modelId="{47C3FEF7-0CAA-4268-A2F4-CF824E774C80}" type="pres">
      <dgm:prSet presAssocID="{8EF05B99-1108-45C1-A1EE-A404AA51D2CB}" presName="sibTrans" presStyleCnt="0"/>
      <dgm:spPr/>
    </dgm:pt>
    <dgm:pt modelId="{B3FB199B-3ECA-446B-9A87-47395884270D}" type="pres">
      <dgm:prSet presAssocID="{D8370FC3-5BA0-4A99-BF7E-28AB32B84087}" presName="compositeNode" presStyleCnt="0">
        <dgm:presLayoutVars>
          <dgm:bulletEnabled val="1"/>
        </dgm:presLayoutVars>
      </dgm:prSet>
      <dgm:spPr/>
    </dgm:pt>
    <dgm:pt modelId="{9C6AFD29-9596-4435-AA29-734512087440}" type="pres">
      <dgm:prSet presAssocID="{D8370FC3-5BA0-4A99-BF7E-28AB32B84087}" presName="bgRect" presStyleLbl="alignNode1" presStyleIdx="2" presStyleCnt="3"/>
      <dgm:spPr/>
    </dgm:pt>
    <dgm:pt modelId="{F9DE9DAE-0AC6-4704-A1CB-C276687581B3}" type="pres">
      <dgm:prSet presAssocID="{D820D585-50C8-4FB9-9CA9-D415D1A5E492}" presName="sibTransNodeRect" presStyleLbl="alignNode1" presStyleIdx="2" presStyleCnt="3">
        <dgm:presLayoutVars>
          <dgm:chMax val="0"/>
          <dgm:bulletEnabled val="1"/>
        </dgm:presLayoutVars>
      </dgm:prSet>
      <dgm:spPr/>
    </dgm:pt>
    <dgm:pt modelId="{AE3D405F-8FFA-40AE-ABEE-E31BB24D0B10}" type="pres">
      <dgm:prSet presAssocID="{D8370FC3-5BA0-4A99-BF7E-28AB32B84087}" presName="nodeRect" presStyleLbl="alignNode1" presStyleIdx="2" presStyleCnt="3">
        <dgm:presLayoutVars>
          <dgm:bulletEnabled val="1"/>
        </dgm:presLayoutVars>
      </dgm:prSet>
      <dgm:spPr/>
    </dgm:pt>
  </dgm:ptLst>
  <dgm:cxnLst>
    <dgm:cxn modelId="{EE60432B-C447-4187-B92D-DCEEC41C3EE4}" type="presOf" srcId="{E15F454B-F775-49DA-8570-CD4201F3083D}" destId="{F85360A3-88EF-4460-8020-A0EDD70930D4}" srcOrd="0" destOrd="0" presId="urn:microsoft.com/office/officeart/2016/7/layout/LinearBlockProcessNumbered"/>
    <dgm:cxn modelId="{E4764040-1FF4-466E-AFA9-B0404525DAE9}" srcId="{98F47592-F0A1-4FCB-8753-F7806E5CA08B}" destId="{AF5FF6DB-F776-4C68-9F67-5176CABEFE24}" srcOrd="0" destOrd="0" parTransId="{F9F388AB-CFB9-409D-8307-4457D9067F0E}" sibTransId="{5CF87DCE-1652-476F-BCBA-617D579136D0}"/>
    <dgm:cxn modelId="{DC0E5A75-2FA8-4BB3-8012-DA8BC7EF5DF1}" srcId="{98F47592-F0A1-4FCB-8753-F7806E5CA08B}" destId="{D8370FC3-5BA0-4A99-BF7E-28AB32B84087}" srcOrd="2" destOrd="0" parTransId="{B64C68EA-FA3C-4650-8C1B-4993D785579B}" sibTransId="{D820D585-50C8-4FB9-9CA9-D415D1A5E492}"/>
    <dgm:cxn modelId="{66EE6389-86DF-4CA7-B3F3-B000A964B120}" type="presOf" srcId="{E15F454B-F775-49DA-8570-CD4201F3083D}" destId="{0360E7ED-3CAF-4616-9BE4-B1D5A1B00267}" srcOrd="1" destOrd="0" presId="urn:microsoft.com/office/officeart/2016/7/layout/LinearBlockProcessNumbered"/>
    <dgm:cxn modelId="{5707D497-EF72-4491-9B46-5A74483BD958}" type="presOf" srcId="{8EF05B99-1108-45C1-A1EE-A404AA51D2CB}" destId="{D34BF009-F6A9-4E4B-8172-8089AD994CB4}" srcOrd="0" destOrd="0" presId="urn:microsoft.com/office/officeart/2016/7/layout/LinearBlockProcessNumbered"/>
    <dgm:cxn modelId="{CB83A69B-5803-4BC2-937C-1A90818A99A4}" type="presOf" srcId="{5CF87DCE-1652-476F-BCBA-617D579136D0}" destId="{B5067315-0227-4982-9B32-BB25E8CA1140}" srcOrd="0" destOrd="0" presId="urn:microsoft.com/office/officeart/2016/7/layout/LinearBlockProcessNumbered"/>
    <dgm:cxn modelId="{77A41AAE-302E-41D1-A264-A23F7F891CCA}" type="presOf" srcId="{AF5FF6DB-F776-4C68-9F67-5176CABEFE24}" destId="{6611D172-0D1B-4485-8039-5BB7873C1CEB}" srcOrd="0" destOrd="0" presId="urn:microsoft.com/office/officeart/2016/7/layout/LinearBlockProcessNumbered"/>
    <dgm:cxn modelId="{4AC033BA-BDD9-46BF-904B-D751634EA75B}" type="presOf" srcId="{D8370FC3-5BA0-4A99-BF7E-28AB32B84087}" destId="{9C6AFD29-9596-4435-AA29-734512087440}" srcOrd="0" destOrd="0" presId="urn:microsoft.com/office/officeart/2016/7/layout/LinearBlockProcessNumbered"/>
    <dgm:cxn modelId="{13FD5CBD-B6E3-403F-BC0B-B300CC765778}" type="presOf" srcId="{AF5FF6DB-F776-4C68-9F67-5176CABEFE24}" destId="{0EC55156-410D-48CD-BF4A-553A482FD9AB}" srcOrd="1" destOrd="0" presId="urn:microsoft.com/office/officeart/2016/7/layout/LinearBlockProcessNumbered"/>
    <dgm:cxn modelId="{943BC7C0-6D32-450A-AD8B-FD46D4BCAA28}" type="presOf" srcId="{98F47592-F0A1-4FCB-8753-F7806E5CA08B}" destId="{E90478FC-8E90-4038-BDB6-EADD90EE3008}" srcOrd="0" destOrd="0" presId="urn:microsoft.com/office/officeart/2016/7/layout/LinearBlockProcessNumbered"/>
    <dgm:cxn modelId="{377E0DCE-3BA3-40B9-8F44-806419311DD0}" srcId="{98F47592-F0A1-4FCB-8753-F7806E5CA08B}" destId="{E15F454B-F775-49DA-8570-CD4201F3083D}" srcOrd="1" destOrd="0" parTransId="{4456755D-ECF6-4DFF-BAB2-CBA47F0E0D8F}" sibTransId="{8EF05B99-1108-45C1-A1EE-A404AA51D2CB}"/>
    <dgm:cxn modelId="{A8AB83E4-9F4A-46EF-ADC4-6EE8EC226BF2}" type="presOf" srcId="{D8370FC3-5BA0-4A99-BF7E-28AB32B84087}" destId="{AE3D405F-8FFA-40AE-ABEE-E31BB24D0B10}" srcOrd="1" destOrd="0" presId="urn:microsoft.com/office/officeart/2016/7/layout/LinearBlockProcessNumbered"/>
    <dgm:cxn modelId="{38143FEC-28BA-400C-AFC2-E179B0632B8D}" type="presOf" srcId="{D820D585-50C8-4FB9-9CA9-D415D1A5E492}" destId="{F9DE9DAE-0AC6-4704-A1CB-C276687581B3}" srcOrd="0" destOrd="0" presId="urn:microsoft.com/office/officeart/2016/7/layout/LinearBlockProcessNumbered"/>
    <dgm:cxn modelId="{ABCAD260-EF7E-4E4E-9C1A-1DDC4A15EC29}" type="presParOf" srcId="{E90478FC-8E90-4038-BDB6-EADD90EE3008}" destId="{858E95F2-3972-4C54-BD89-7E033A4D9C20}" srcOrd="0" destOrd="0" presId="urn:microsoft.com/office/officeart/2016/7/layout/LinearBlockProcessNumbered"/>
    <dgm:cxn modelId="{BBC1EA29-F4C3-4FE0-99BF-0F47F86842C1}" type="presParOf" srcId="{858E95F2-3972-4C54-BD89-7E033A4D9C20}" destId="{6611D172-0D1B-4485-8039-5BB7873C1CEB}" srcOrd="0" destOrd="0" presId="urn:microsoft.com/office/officeart/2016/7/layout/LinearBlockProcessNumbered"/>
    <dgm:cxn modelId="{E564A1B9-477B-45E7-A250-E44C689C2C51}" type="presParOf" srcId="{858E95F2-3972-4C54-BD89-7E033A4D9C20}" destId="{B5067315-0227-4982-9B32-BB25E8CA1140}" srcOrd="1" destOrd="0" presId="urn:microsoft.com/office/officeart/2016/7/layout/LinearBlockProcessNumbered"/>
    <dgm:cxn modelId="{FC198683-CBFC-42ED-BFCB-70CC03973032}" type="presParOf" srcId="{858E95F2-3972-4C54-BD89-7E033A4D9C20}" destId="{0EC55156-410D-48CD-BF4A-553A482FD9AB}" srcOrd="2" destOrd="0" presId="urn:microsoft.com/office/officeart/2016/7/layout/LinearBlockProcessNumbered"/>
    <dgm:cxn modelId="{4779582F-92E7-47FE-A4E3-5C5208E82F9C}" type="presParOf" srcId="{E90478FC-8E90-4038-BDB6-EADD90EE3008}" destId="{04E95CA5-ABCE-4380-8133-027F9F8C4DE6}" srcOrd="1" destOrd="0" presId="urn:microsoft.com/office/officeart/2016/7/layout/LinearBlockProcessNumbered"/>
    <dgm:cxn modelId="{FD86BFA3-6B8E-42DB-B972-1B28AFB85FC3}" type="presParOf" srcId="{E90478FC-8E90-4038-BDB6-EADD90EE3008}" destId="{05D0666C-D198-4B9F-B936-32859C5BE727}" srcOrd="2" destOrd="0" presId="urn:microsoft.com/office/officeart/2016/7/layout/LinearBlockProcessNumbered"/>
    <dgm:cxn modelId="{C0D7183C-619C-4ABC-8D9A-7468BA144FA8}" type="presParOf" srcId="{05D0666C-D198-4B9F-B936-32859C5BE727}" destId="{F85360A3-88EF-4460-8020-A0EDD70930D4}" srcOrd="0" destOrd="0" presId="urn:microsoft.com/office/officeart/2016/7/layout/LinearBlockProcessNumbered"/>
    <dgm:cxn modelId="{C01CE571-B01A-4363-82DC-49CA88B6BB4D}" type="presParOf" srcId="{05D0666C-D198-4B9F-B936-32859C5BE727}" destId="{D34BF009-F6A9-4E4B-8172-8089AD994CB4}" srcOrd="1" destOrd="0" presId="urn:microsoft.com/office/officeart/2016/7/layout/LinearBlockProcessNumbered"/>
    <dgm:cxn modelId="{CED69058-216B-4AC0-8160-48134D768B39}" type="presParOf" srcId="{05D0666C-D198-4B9F-B936-32859C5BE727}" destId="{0360E7ED-3CAF-4616-9BE4-B1D5A1B00267}" srcOrd="2" destOrd="0" presId="urn:microsoft.com/office/officeart/2016/7/layout/LinearBlockProcessNumbered"/>
    <dgm:cxn modelId="{38254F1C-E322-4C9D-875D-AE3282B987E7}" type="presParOf" srcId="{E90478FC-8E90-4038-BDB6-EADD90EE3008}" destId="{47C3FEF7-0CAA-4268-A2F4-CF824E774C80}" srcOrd="3" destOrd="0" presId="urn:microsoft.com/office/officeart/2016/7/layout/LinearBlockProcessNumbered"/>
    <dgm:cxn modelId="{59DD9C13-95B5-45B3-A490-B53FC1565D1C}" type="presParOf" srcId="{E90478FC-8E90-4038-BDB6-EADD90EE3008}" destId="{B3FB199B-3ECA-446B-9A87-47395884270D}" srcOrd="4" destOrd="0" presId="urn:microsoft.com/office/officeart/2016/7/layout/LinearBlockProcessNumbered"/>
    <dgm:cxn modelId="{214DEFA0-D6B2-4BE9-B584-CA472EEFFB63}" type="presParOf" srcId="{B3FB199B-3ECA-446B-9A87-47395884270D}" destId="{9C6AFD29-9596-4435-AA29-734512087440}" srcOrd="0" destOrd="0" presId="urn:microsoft.com/office/officeart/2016/7/layout/LinearBlockProcessNumbered"/>
    <dgm:cxn modelId="{5ABB771B-854C-478A-9ADA-62E966080D5C}" type="presParOf" srcId="{B3FB199B-3ECA-446B-9A87-47395884270D}" destId="{F9DE9DAE-0AC6-4704-A1CB-C276687581B3}" srcOrd="1" destOrd="0" presId="urn:microsoft.com/office/officeart/2016/7/layout/LinearBlockProcessNumbered"/>
    <dgm:cxn modelId="{D7B9AC39-8F8D-4423-A3E5-C72B448CC1C4}" type="presParOf" srcId="{B3FB199B-3ECA-446B-9A87-47395884270D}" destId="{AE3D405F-8FFA-40AE-ABEE-E31BB24D0B1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Part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anchor="b" anchorCtr="1">
          <a:noAutofit/>
        </a:bodyPr>
        <a:lstStyle/>
        <a:p>
          <a:pPr marL="0" lvl="0" indent="0" algn="ctr" defTabSz="1066800">
            <a:lnSpc>
              <a:spcPct val="90000"/>
            </a:lnSpc>
            <a:spcBef>
              <a:spcPct val="0"/>
            </a:spcBef>
            <a:spcAft>
              <a:spcPct val="35000"/>
            </a:spcAft>
            <a:buNone/>
          </a:pPr>
          <a:r>
            <a:rPr lang="en-US" sz="2400" kern="1200" dirty="0"/>
            <a:t>Why Reddit Moderation Matters</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Part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0" numCol="1" spcCol="1270" anchor="t" anchorCtr="1">
          <a:noAutofit/>
        </a:bodyPr>
        <a:lstStyle/>
        <a:p>
          <a:pPr marL="0" lvl="0" indent="0" algn="ctr" defTabSz="1066800">
            <a:lnSpc>
              <a:spcPct val="90000"/>
            </a:lnSpc>
            <a:spcBef>
              <a:spcPct val="0"/>
            </a:spcBef>
            <a:spcAft>
              <a:spcPct val="35000"/>
            </a:spcAft>
            <a:buNone/>
          </a:pPr>
          <a:r>
            <a:rPr lang="en-US" sz="2400" kern="1200" dirty="0"/>
            <a:t>Modeling to Catch Political Posts</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Part 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anchor="b" anchorCtr="1">
          <a:noAutofit/>
        </a:bodyPr>
        <a:lstStyle/>
        <a:p>
          <a:pPr marL="0" lvl="0" indent="0" algn="ctr" defTabSz="1066800">
            <a:lnSpc>
              <a:spcPct val="90000"/>
            </a:lnSpc>
            <a:spcBef>
              <a:spcPct val="0"/>
            </a:spcBef>
            <a:spcAft>
              <a:spcPct val="35000"/>
            </a:spcAft>
            <a:buNone/>
          </a:pPr>
          <a:r>
            <a:rPr lang="en-US" sz="2400" kern="1200" dirty="0"/>
            <a:t>Results</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1D172-0D1B-4485-8039-5BB7873C1CEB}">
      <dsp:nvSpPr>
        <dsp:cNvPr id="0" name=""/>
        <dsp:cNvSpPr/>
      </dsp:nvSpPr>
      <dsp:spPr>
        <a:xfrm>
          <a:off x="553" y="1081898"/>
          <a:ext cx="2241854" cy="269022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45" tIns="0" rIns="221445" bIns="330200" numCol="1" spcCol="1270" anchor="t" anchorCtr="0">
          <a:noAutofit/>
        </a:bodyPr>
        <a:lstStyle/>
        <a:p>
          <a:pPr marL="0" lvl="0" indent="0" algn="l" defTabSz="933450">
            <a:lnSpc>
              <a:spcPct val="90000"/>
            </a:lnSpc>
            <a:spcBef>
              <a:spcPct val="0"/>
            </a:spcBef>
            <a:spcAft>
              <a:spcPct val="35000"/>
            </a:spcAft>
            <a:buNone/>
          </a:pPr>
          <a:r>
            <a:rPr lang="en-US" sz="2100" kern="1200"/>
            <a:t>Count Words in Post Titles</a:t>
          </a:r>
        </a:p>
      </dsp:txBody>
      <dsp:txXfrm>
        <a:off x="553" y="2157988"/>
        <a:ext cx="2241854" cy="1614135"/>
      </dsp:txXfrm>
    </dsp:sp>
    <dsp:sp modelId="{B5067315-0227-4982-9B32-BB25E8CA1140}">
      <dsp:nvSpPr>
        <dsp:cNvPr id="0" name=""/>
        <dsp:cNvSpPr/>
      </dsp:nvSpPr>
      <dsp:spPr>
        <a:xfrm>
          <a:off x="553" y="1081898"/>
          <a:ext cx="2241854" cy="1076090"/>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445" tIns="165100" rIns="221445" bIns="165100" numCol="1" spcCol="1270" anchor="ctr" anchorCtr="0">
          <a:noAutofit/>
        </a:bodyPr>
        <a:lstStyle/>
        <a:p>
          <a:pPr marL="0" lvl="0" indent="0" algn="l" defTabSz="2533650">
            <a:lnSpc>
              <a:spcPct val="90000"/>
            </a:lnSpc>
            <a:spcBef>
              <a:spcPct val="0"/>
            </a:spcBef>
            <a:spcAft>
              <a:spcPct val="35000"/>
            </a:spcAft>
            <a:buNone/>
          </a:pPr>
          <a:r>
            <a:rPr lang="en-US" sz="5700" kern="1200"/>
            <a:t>1</a:t>
          </a:r>
        </a:p>
      </dsp:txBody>
      <dsp:txXfrm>
        <a:off x="553" y="1081898"/>
        <a:ext cx="2241854" cy="1076090"/>
      </dsp:txXfrm>
    </dsp:sp>
    <dsp:sp modelId="{F85360A3-88EF-4460-8020-A0EDD70930D4}">
      <dsp:nvSpPr>
        <dsp:cNvPr id="0" name=""/>
        <dsp:cNvSpPr/>
      </dsp:nvSpPr>
      <dsp:spPr>
        <a:xfrm>
          <a:off x="2421756" y="1081898"/>
          <a:ext cx="2241854" cy="269022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45" tIns="0" rIns="221445" bIns="330200" numCol="1" spcCol="1270" anchor="t" anchorCtr="0">
          <a:noAutofit/>
        </a:bodyPr>
        <a:lstStyle/>
        <a:p>
          <a:pPr marL="0" lvl="0" indent="0" algn="l" defTabSz="933450">
            <a:lnSpc>
              <a:spcPct val="90000"/>
            </a:lnSpc>
            <a:spcBef>
              <a:spcPct val="0"/>
            </a:spcBef>
            <a:spcAft>
              <a:spcPct val="35000"/>
            </a:spcAft>
            <a:buNone/>
          </a:pPr>
          <a:r>
            <a:rPr lang="en-US" sz="2100" kern="1200"/>
            <a:t>Measure How Common Words are in Each Subreddit</a:t>
          </a:r>
        </a:p>
      </dsp:txBody>
      <dsp:txXfrm>
        <a:off x="2421756" y="2157988"/>
        <a:ext cx="2241854" cy="1614135"/>
      </dsp:txXfrm>
    </dsp:sp>
    <dsp:sp modelId="{D34BF009-F6A9-4E4B-8172-8089AD994CB4}">
      <dsp:nvSpPr>
        <dsp:cNvPr id="0" name=""/>
        <dsp:cNvSpPr/>
      </dsp:nvSpPr>
      <dsp:spPr>
        <a:xfrm>
          <a:off x="2421756" y="1081898"/>
          <a:ext cx="2241854" cy="1076090"/>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445" tIns="165100" rIns="221445" bIns="165100" numCol="1" spcCol="1270" anchor="ctr" anchorCtr="0">
          <a:noAutofit/>
        </a:bodyPr>
        <a:lstStyle/>
        <a:p>
          <a:pPr marL="0" lvl="0" indent="0" algn="l" defTabSz="2533650">
            <a:lnSpc>
              <a:spcPct val="90000"/>
            </a:lnSpc>
            <a:spcBef>
              <a:spcPct val="0"/>
            </a:spcBef>
            <a:spcAft>
              <a:spcPct val="35000"/>
            </a:spcAft>
            <a:buNone/>
          </a:pPr>
          <a:r>
            <a:rPr lang="en-US" sz="5700" kern="1200"/>
            <a:t>2</a:t>
          </a:r>
        </a:p>
      </dsp:txBody>
      <dsp:txXfrm>
        <a:off x="2421756" y="1081898"/>
        <a:ext cx="2241854" cy="1076090"/>
      </dsp:txXfrm>
    </dsp:sp>
    <dsp:sp modelId="{9C6AFD29-9596-4435-AA29-734512087440}">
      <dsp:nvSpPr>
        <dsp:cNvPr id="0" name=""/>
        <dsp:cNvSpPr/>
      </dsp:nvSpPr>
      <dsp:spPr>
        <a:xfrm>
          <a:off x="4842959" y="1081898"/>
          <a:ext cx="2241854" cy="269022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45" tIns="0" rIns="221445" bIns="330200" numCol="1" spcCol="1270" anchor="t" anchorCtr="0">
          <a:noAutofit/>
        </a:bodyPr>
        <a:lstStyle/>
        <a:p>
          <a:pPr marL="0" lvl="0" indent="0" algn="l" defTabSz="933450">
            <a:lnSpc>
              <a:spcPct val="90000"/>
            </a:lnSpc>
            <a:spcBef>
              <a:spcPct val="0"/>
            </a:spcBef>
            <a:spcAft>
              <a:spcPct val="35000"/>
            </a:spcAft>
            <a:buNone/>
          </a:pPr>
          <a:r>
            <a:rPr lang="en-US" sz="2100" kern="1200"/>
            <a:t>Predict Where a Post Originated Based On Title</a:t>
          </a:r>
        </a:p>
      </dsp:txBody>
      <dsp:txXfrm>
        <a:off x="4842959" y="2157988"/>
        <a:ext cx="2241854" cy="1614135"/>
      </dsp:txXfrm>
    </dsp:sp>
    <dsp:sp modelId="{F9DE9DAE-0AC6-4704-A1CB-C276687581B3}">
      <dsp:nvSpPr>
        <dsp:cNvPr id="0" name=""/>
        <dsp:cNvSpPr/>
      </dsp:nvSpPr>
      <dsp:spPr>
        <a:xfrm>
          <a:off x="4842959" y="1081898"/>
          <a:ext cx="2241854" cy="1076090"/>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445" tIns="165100" rIns="221445" bIns="165100" numCol="1" spcCol="1270" anchor="ctr" anchorCtr="0">
          <a:noAutofit/>
        </a:bodyPr>
        <a:lstStyle/>
        <a:p>
          <a:pPr marL="0" lvl="0" indent="0" algn="l" defTabSz="2533650">
            <a:lnSpc>
              <a:spcPct val="90000"/>
            </a:lnSpc>
            <a:spcBef>
              <a:spcPct val="0"/>
            </a:spcBef>
            <a:spcAft>
              <a:spcPct val="35000"/>
            </a:spcAft>
            <a:buNone/>
          </a:pPr>
          <a:r>
            <a:rPr lang="en-US" sz="5700" kern="1200"/>
            <a:t>3</a:t>
          </a:r>
        </a:p>
      </dsp:txBody>
      <dsp:txXfrm>
        <a:off x="4842959" y="1081898"/>
        <a:ext cx="2241854" cy="1076090"/>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2T20:22:26.8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0,'15'1,"-1"1,1 0,18 6,7 1,70 13,-53-9,84 8,-110-17,-1 1,44 13,-44-9,1-2,37 4,-35-8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2T20:32:03.5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0 162,'2232'0,"-2200"-1,57-11,14 0,-84 10,-1-1,0-1,0 0,25-10,-24 7,1 1,0 1,31-4,279 6,-169 5,-65 0,108-4,-114-11,-57 8,33-2,3 5,-41 3,1-1,-1-2,0-1,52-13,-43 6,0 2,0 1,67-3,116 11,-89 2,2763-3,-2735 13,-25-1,110 5,-126-7,175-8,-140-4,-130 2,14-1,0 2,0 1,-1 2,49 11,-37-4,0-2,1-2,52 1,150-9,-97-1,1094 2,-1211 1,59 12,-56-7,45 2,560-7,-309-3,-297 4,56 9,-52-4,45 0,-43-6,6-2,-1 3,92 16,-72-4,0-4,87 2,142-13,-111-2,-116 2,133 18,-157-11,-30-4,0 1,0 0,0 1,28 10,-27-6,0-2,0-1,1 0,0-1,30 2,102-6,-97-2,63 7,588 17,-539-23,-119 4,0 1,62 15,58 7,-32-14,81 4,-184-16,1 1,-1 2,65 13,-46-4,0-3,1-2,0-2,54-3,-42 1,122 22,-53-4,-117-19,527 57,5-39,-446-19,-47 1,70-8,-96 1,-1-2,37-12,-5 0,-17 5,42-19,-56 20,0 1,1 1,59-11,-54 17,-1-2,0-1,54-20,-56 17,0 1,66-9,-11 2,-18-7,-54 17,-1 2,1-1,25-4,180-20,-178 20,-2-2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businessofapps.com/data/reddit-statistics/"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npr.org/2020/06/29/884819923/reddit-bans-the_donald-forum-of-nearly-800-000-trump-fans-over-abusive-pos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Using NLP to Flag Political Reddit Posts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Jack Olson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0C39B-2906-4A46-8ABB-31221D700BF0}"/>
              </a:ext>
            </a:extLst>
          </p:cNvPr>
          <p:cNvSpPr>
            <a:spLocks noGrp="1"/>
          </p:cNvSpPr>
          <p:nvPr>
            <p:ph type="title"/>
          </p:nvPr>
        </p:nvSpPr>
        <p:spPr>
          <a:xfrm>
            <a:off x="581192" y="800930"/>
            <a:ext cx="3568661" cy="2256390"/>
          </a:xfrm>
        </p:spPr>
        <p:txBody>
          <a:bodyPr anchor="ctr">
            <a:normAutofit/>
          </a:bodyPr>
          <a:lstStyle/>
          <a:p>
            <a:r>
              <a:rPr lang="en-US"/>
              <a:t>Moderator reviews flagged posts for political content</a:t>
            </a:r>
            <a:endParaRPr lang="en-US" dirty="0"/>
          </a:p>
        </p:txBody>
      </p:sp>
      <p:sp>
        <p:nvSpPr>
          <p:cNvPr id="14" name="Rectangle 13">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Content Placeholder 8">
            <a:extLst>
              <a:ext uri="{FF2B5EF4-FFF2-40B4-BE49-F238E27FC236}">
                <a16:creationId xmlns:a16="http://schemas.microsoft.com/office/drawing/2014/main" id="{43847C6E-82AF-4EBD-A809-7E870D8F7BFE}"/>
              </a:ext>
            </a:extLst>
          </p:cNvPr>
          <p:cNvSpPr>
            <a:spLocks noGrp="1"/>
          </p:cNvSpPr>
          <p:nvPr>
            <p:ph idx="1"/>
          </p:nvPr>
        </p:nvSpPr>
        <p:spPr>
          <a:xfrm>
            <a:off x="4561870" y="800930"/>
            <a:ext cx="7183597" cy="2256390"/>
          </a:xfrm>
        </p:spPr>
        <p:txBody>
          <a:bodyPr>
            <a:normAutofit/>
          </a:bodyPr>
          <a:lstStyle/>
          <a:p>
            <a:r>
              <a:rPr lang="en-US" dirty="0"/>
              <a:t>Below is an excerpt from the flagged posts of model #3</a:t>
            </a:r>
          </a:p>
          <a:p>
            <a:r>
              <a:rPr lang="en-US" dirty="0"/>
              <a:t>The moderator would read through these flagged posts to look for political content</a:t>
            </a:r>
          </a:p>
          <a:p>
            <a:r>
              <a:rPr lang="en-US" dirty="0"/>
              <a:t>The only way to know if a flagged post is truly political is to read them</a:t>
            </a:r>
          </a:p>
        </p:txBody>
      </p:sp>
      <p:pic>
        <p:nvPicPr>
          <p:cNvPr id="5" name="Content Placeholder 4">
            <a:extLst>
              <a:ext uri="{FF2B5EF4-FFF2-40B4-BE49-F238E27FC236}">
                <a16:creationId xmlns:a16="http://schemas.microsoft.com/office/drawing/2014/main" id="{7008F5F5-9FBD-483A-AD1E-285CFA9CB409}"/>
              </a:ext>
            </a:extLst>
          </p:cNvPr>
          <p:cNvPicPr>
            <a:picLocks noChangeAspect="1"/>
          </p:cNvPicPr>
          <p:nvPr/>
        </p:nvPicPr>
        <p:blipFill>
          <a:blip r:embed="rId2"/>
          <a:stretch>
            <a:fillRect/>
          </a:stretch>
        </p:blipFill>
        <p:spPr>
          <a:xfrm>
            <a:off x="447998" y="3514295"/>
            <a:ext cx="11297469" cy="2541931"/>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803E6DF6-6964-4273-9263-42F94023A24D}"/>
                  </a:ext>
                </a:extLst>
              </p14:cNvPr>
              <p14:cNvContentPartPr/>
              <p14:nvPr/>
            </p14:nvContentPartPr>
            <p14:xfrm>
              <a:off x="380700" y="4703970"/>
              <a:ext cx="6996600" cy="212400"/>
            </p14:xfrm>
          </p:contentPart>
        </mc:Choice>
        <mc:Fallback>
          <p:pic>
            <p:nvPicPr>
              <p:cNvPr id="8" name="Ink 7">
                <a:extLst>
                  <a:ext uri="{FF2B5EF4-FFF2-40B4-BE49-F238E27FC236}">
                    <a16:creationId xmlns:a16="http://schemas.microsoft.com/office/drawing/2014/main" id="{803E6DF6-6964-4273-9263-42F94023A24D}"/>
                  </a:ext>
                </a:extLst>
              </p:cNvPr>
              <p:cNvPicPr/>
              <p:nvPr/>
            </p:nvPicPr>
            <p:blipFill>
              <a:blip r:embed="rId4"/>
              <a:stretch>
                <a:fillRect/>
              </a:stretch>
            </p:blipFill>
            <p:spPr>
              <a:xfrm>
                <a:off x="326700" y="4595970"/>
                <a:ext cx="7104240" cy="428040"/>
              </a:xfrm>
              <a:prstGeom prst="rect">
                <a:avLst/>
              </a:prstGeom>
            </p:spPr>
          </p:pic>
        </mc:Fallback>
      </mc:AlternateContent>
    </p:spTree>
    <p:extLst>
      <p:ext uri="{BB962C8B-B14F-4D97-AF65-F5344CB8AC3E}">
        <p14:creationId xmlns:p14="http://schemas.microsoft.com/office/powerpoint/2010/main" val="195200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1FC54CA-A36A-4114-A3A8-29427B172233}"/>
              </a:ext>
            </a:extLst>
          </p:cNvPr>
          <p:cNvSpPr>
            <a:spLocks noGrp="1"/>
          </p:cNvSpPr>
          <p:nvPr>
            <p:ph type="ctrTitle"/>
          </p:nvPr>
        </p:nvSpPr>
        <p:spPr>
          <a:xfrm>
            <a:off x="1893715" y="708498"/>
            <a:ext cx="7574507" cy="3330055"/>
          </a:xfrm>
        </p:spPr>
        <p:txBody>
          <a:bodyPr anchor="ctr">
            <a:normAutofit/>
          </a:bodyPr>
          <a:lstStyle/>
          <a:p>
            <a:r>
              <a:rPr lang="en-US" sz="6000" dirty="0">
                <a:solidFill>
                  <a:srgbClr val="FFFFFF"/>
                </a:solidFill>
              </a:rPr>
              <a:t>Results</a:t>
            </a:r>
          </a:p>
        </p:txBody>
      </p:sp>
      <p:sp>
        <p:nvSpPr>
          <p:cNvPr id="14" name="Rectangle 13">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598688B5-479B-434A-A153-37C7C65889BB}"/>
              </a:ext>
            </a:extLst>
          </p:cNvPr>
          <p:cNvSpPr>
            <a:spLocks noGrp="1"/>
          </p:cNvSpPr>
          <p:nvPr>
            <p:ph type="subTitle" idx="1"/>
          </p:nvPr>
        </p:nvSpPr>
        <p:spPr>
          <a:xfrm>
            <a:off x="1893715" y="4502576"/>
            <a:ext cx="7574507" cy="1640983"/>
          </a:xfrm>
        </p:spPr>
        <p:txBody>
          <a:bodyPr anchor="t">
            <a:normAutofit/>
          </a:bodyPr>
          <a:lstStyle/>
          <a:p>
            <a:r>
              <a:rPr lang="en-US" sz="3200" dirty="0">
                <a:solidFill>
                  <a:srgbClr val="FFFFFF"/>
                </a:solidFill>
              </a:rPr>
              <a:t>Part 3</a:t>
            </a:r>
          </a:p>
        </p:txBody>
      </p:sp>
    </p:spTree>
    <p:extLst>
      <p:ext uri="{BB962C8B-B14F-4D97-AF65-F5344CB8AC3E}">
        <p14:creationId xmlns:p14="http://schemas.microsoft.com/office/powerpoint/2010/main" val="197825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C7C4B-5236-443F-A8DA-529867B61EAE}"/>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sz="2800" dirty="0">
                <a:solidFill>
                  <a:schemeClr val="tx1">
                    <a:lumMod val="75000"/>
                    <a:lumOff val="25000"/>
                  </a:schemeClr>
                </a:solidFill>
              </a:rPr>
              <a:t>Modeling results</a:t>
            </a:r>
          </a:p>
        </p:txBody>
      </p:sp>
      <p:sp>
        <p:nvSpPr>
          <p:cNvPr id="19" name="Rectangle 1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88A15EB-F026-49A6-B03B-DF8F0CED0A92}"/>
              </a:ext>
            </a:extLst>
          </p:cNvPr>
          <p:cNvSpPr>
            <a:spLocks noGrp="1"/>
          </p:cNvSpPr>
          <p:nvPr>
            <p:ph type="body" sz="half" idx="2"/>
          </p:nvPr>
        </p:nvSpPr>
        <p:spPr>
          <a:xfrm>
            <a:off x="4561870" y="800930"/>
            <a:ext cx="7183597" cy="2256390"/>
          </a:xfrm>
        </p:spPr>
        <p:txBody>
          <a:bodyPr vert="horz" lIns="91440" tIns="45720" rIns="91440" bIns="45720" rtlCol="0" anchor="ctr">
            <a:normAutofit/>
          </a:bodyPr>
          <a:lstStyle/>
          <a:p>
            <a:pPr>
              <a:buFont typeface="Wingdings 2" panose="05020102010507070707" pitchFamily="18" charset="2"/>
              <a:buChar char=""/>
            </a:pPr>
            <a:r>
              <a:rPr lang="en-US" dirty="0">
                <a:solidFill>
                  <a:schemeClr val="tx1">
                    <a:lumMod val="75000"/>
                    <a:lumOff val="25000"/>
                  </a:schemeClr>
                </a:solidFill>
              </a:rPr>
              <a:t>Model #1 had the highest testing score, meaning it was the best for predicting where a post originated</a:t>
            </a:r>
          </a:p>
          <a:p>
            <a:pPr>
              <a:buFont typeface="Wingdings 2" panose="05020102010507070707" pitchFamily="18" charset="2"/>
              <a:buChar char=""/>
            </a:pPr>
            <a:r>
              <a:rPr lang="en-US" dirty="0">
                <a:solidFill>
                  <a:schemeClr val="tx1">
                    <a:lumMod val="75000"/>
                    <a:lumOff val="25000"/>
                  </a:schemeClr>
                </a:solidFill>
              </a:rPr>
              <a:t>Model #1 had the highest correct flag rate. Of the 29 posts flagged, 31% were actually political</a:t>
            </a:r>
          </a:p>
          <a:p>
            <a:pPr>
              <a:buFont typeface="Wingdings 2" panose="05020102010507070707" pitchFamily="18" charset="2"/>
              <a:buChar char=""/>
            </a:pPr>
            <a:r>
              <a:rPr lang="en-US" dirty="0">
                <a:solidFill>
                  <a:schemeClr val="tx1">
                    <a:lumMod val="75000"/>
                    <a:lumOff val="25000"/>
                  </a:schemeClr>
                </a:solidFill>
              </a:rPr>
              <a:t>Model #3 flagged the most posts. Its correct flag rate was thee lowest of the three</a:t>
            </a:r>
          </a:p>
        </p:txBody>
      </p:sp>
      <p:pic>
        <p:nvPicPr>
          <p:cNvPr id="6" name="Content Placeholder 5">
            <a:extLst>
              <a:ext uri="{FF2B5EF4-FFF2-40B4-BE49-F238E27FC236}">
                <a16:creationId xmlns:a16="http://schemas.microsoft.com/office/drawing/2014/main" id="{31B36562-5B1E-4EFE-B095-9269B6CEBA45}"/>
              </a:ext>
            </a:extLst>
          </p:cNvPr>
          <p:cNvPicPr>
            <a:picLocks noGrp="1" noChangeAspect="1"/>
          </p:cNvPicPr>
          <p:nvPr>
            <p:ph idx="1"/>
          </p:nvPr>
        </p:nvPicPr>
        <p:blipFill>
          <a:blip r:embed="rId2"/>
          <a:stretch>
            <a:fillRect/>
          </a:stretch>
        </p:blipFill>
        <p:spPr>
          <a:xfrm>
            <a:off x="447998" y="3740246"/>
            <a:ext cx="11297469" cy="2090030"/>
          </a:xfrm>
          <a:prstGeom prst="rect">
            <a:avLst/>
          </a:prstGeom>
        </p:spPr>
      </p:pic>
    </p:spTree>
    <p:extLst>
      <p:ext uri="{BB962C8B-B14F-4D97-AF65-F5344CB8AC3E}">
        <p14:creationId xmlns:p14="http://schemas.microsoft.com/office/powerpoint/2010/main" val="405831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B7BA-EDE2-4709-A060-D121F2726E63}"/>
              </a:ext>
            </a:extLst>
          </p:cNvPr>
          <p:cNvSpPr>
            <a:spLocks noGrp="1"/>
          </p:cNvSpPr>
          <p:nvPr>
            <p:ph type="title"/>
          </p:nvPr>
        </p:nvSpPr>
        <p:spPr/>
        <p:txBody>
          <a:bodyPr/>
          <a:lstStyle/>
          <a:p>
            <a:r>
              <a:rPr lang="en-US" dirty="0"/>
              <a:t>Successes &amp; Areas for Improvement</a:t>
            </a:r>
          </a:p>
        </p:txBody>
      </p:sp>
      <p:sp>
        <p:nvSpPr>
          <p:cNvPr id="3" name="Text Placeholder 2">
            <a:extLst>
              <a:ext uri="{FF2B5EF4-FFF2-40B4-BE49-F238E27FC236}">
                <a16:creationId xmlns:a16="http://schemas.microsoft.com/office/drawing/2014/main" id="{18FFFE8A-9EEA-4756-8DAB-EDD613FBC25B}"/>
              </a:ext>
            </a:extLst>
          </p:cNvPr>
          <p:cNvSpPr>
            <a:spLocks noGrp="1"/>
          </p:cNvSpPr>
          <p:nvPr>
            <p:ph type="body" idx="1"/>
          </p:nvPr>
        </p:nvSpPr>
        <p:spPr/>
        <p:txBody>
          <a:bodyPr/>
          <a:lstStyle/>
          <a:p>
            <a:r>
              <a:rPr lang="en-US" sz="2800" cap="all" dirty="0">
                <a:latin typeface="+mj-lt"/>
                <a:ea typeface="+mj-ea"/>
                <a:cs typeface="+mj-cs"/>
              </a:rPr>
              <a:t>Successes</a:t>
            </a:r>
          </a:p>
        </p:txBody>
      </p:sp>
      <p:sp>
        <p:nvSpPr>
          <p:cNvPr id="4" name="Content Placeholder 3">
            <a:extLst>
              <a:ext uri="{FF2B5EF4-FFF2-40B4-BE49-F238E27FC236}">
                <a16:creationId xmlns:a16="http://schemas.microsoft.com/office/drawing/2014/main" id="{4EE6CE0F-4B3F-4D39-821B-725D48377545}"/>
              </a:ext>
            </a:extLst>
          </p:cNvPr>
          <p:cNvSpPr>
            <a:spLocks noGrp="1"/>
          </p:cNvSpPr>
          <p:nvPr>
            <p:ph sz="half" idx="2"/>
          </p:nvPr>
        </p:nvSpPr>
        <p:spPr/>
        <p:txBody>
          <a:bodyPr/>
          <a:lstStyle/>
          <a:p>
            <a:r>
              <a:rPr lang="en-US" dirty="0"/>
              <a:t>High testing scores. All three models were good at predicting where a post originated</a:t>
            </a:r>
          </a:p>
        </p:txBody>
      </p:sp>
      <p:sp>
        <p:nvSpPr>
          <p:cNvPr id="5" name="Text Placeholder 4">
            <a:extLst>
              <a:ext uri="{FF2B5EF4-FFF2-40B4-BE49-F238E27FC236}">
                <a16:creationId xmlns:a16="http://schemas.microsoft.com/office/drawing/2014/main" id="{DD63A744-0B74-46F0-859A-FCF37486494C}"/>
              </a:ext>
            </a:extLst>
          </p:cNvPr>
          <p:cNvSpPr>
            <a:spLocks noGrp="1"/>
          </p:cNvSpPr>
          <p:nvPr>
            <p:ph type="body" sz="quarter" idx="3"/>
          </p:nvPr>
        </p:nvSpPr>
        <p:spPr/>
        <p:txBody>
          <a:bodyPr/>
          <a:lstStyle/>
          <a:p>
            <a:r>
              <a:rPr lang="en-US" sz="2800" cap="all" dirty="0">
                <a:latin typeface="+mj-lt"/>
                <a:ea typeface="+mj-ea"/>
                <a:cs typeface="+mj-cs"/>
              </a:rPr>
              <a:t>Areas for improvement</a:t>
            </a:r>
          </a:p>
        </p:txBody>
      </p:sp>
      <p:sp>
        <p:nvSpPr>
          <p:cNvPr id="6" name="Content Placeholder 5">
            <a:extLst>
              <a:ext uri="{FF2B5EF4-FFF2-40B4-BE49-F238E27FC236}">
                <a16:creationId xmlns:a16="http://schemas.microsoft.com/office/drawing/2014/main" id="{E7275EFC-4BFE-4280-987D-88EDF302F8C3}"/>
              </a:ext>
            </a:extLst>
          </p:cNvPr>
          <p:cNvSpPr>
            <a:spLocks noGrp="1"/>
          </p:cNvSpPr>
          <p:nvPr>
            <p:ph sz="quarter" idx="4"/>
          </p:nvPr>
        </p:nvSpPr>
        <p:spPr/>
        <p:txBody>
          <a:bodyPr>
            <a:normAutofit/>
          </a:bodyPr>
          <a:lstStyle/>
          <a:p>
            <a:r>
              <a:rPr lang="en-US" dirty="0"/>
              <a:t>Only run posts with 50+ upvotes through the models. Focus on posts likely to get visibility</a:t>
            </a:r>
          </a:p>
          <a:p>
            <a:r>
              <a:rPr lang="en-US" dirty="0"/>
              <a:t>Sort output list of flagged posts by the probability it is political</a:t>
            </a:r>
          </a:p>
          <a:p>
            <a:r>
              <a:rPr lang="en-US" dirty="0"/>
              <a:t>Put more features into the model other than just the titles</a:t>
            </a:r>
          </a:p>
          <a:p>
            <a:r>
              <a:rPr lang="en-US" dirty="0"/>
              <a:t>Find a scalable way to know the true number of political </a:t>
            </a:r>
            <a:r>
              <a:rPr lang="en-US" dirty="0" err="1"/>
              <a:t>askreddit</a:t>
            </a:r>
            <a:r>
              <a:rPr lang="en-US" dirty="0"/>
              <a:t> posts</a:t>
            </a:r>
          </a:p>
        </p:txBody>
      </p:sp>
    </p:spTree>
    <p:extLst>
      <p:ext uri="{BB962C8B-B14F-4D97-AF65-F5344CB8AC3E}">
        <p14:creationId xmlns:p14="http://schemas.microsoft.com/office/powerpoint/2010/main" val="228229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8299CB-BB58-432F-9411-887F01364F5A}"/>
              </a:ext>
            </a:extLst>
          </p:cNvPr>
          <p:cNvSpPr>
            <a:spLocks noGrp="1"/>
          </p:cNvSpPr>
          <p:nvPr>
            <p:ph type="title"/>
          </p:nvPr>
        </p:nvSpPr>
        <p:spPr>
          <a:xfrm>
            <a:off x="4602822" y="938022"/>
            <a:ext cx="6658013" cy="1188720"/>
          </a:xfrm>
        </p:spPr>
        <p:txBody>
          <a:bodyPr vert="horz" lIns="91440" tIns="45720" rIns="91440" bIns="45720" rtlCol="0" anchor="b">
            <a:normAutofit/>
          </a:bodyPr>
          <a:lstStyle/>
          <a:p>
            <a:r>
              <a:rPr lang="en-US" sz="2800"/>
              <a:t>Conclusion</a:t>
            </a:r>
          </a:p>
        </p:txBody>
      </p:sp>
      <p:sp>
        <p:nvSpPr>
          <p:cNvPr id="51" name="Rectangle 50">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Logo&#10;&#10;Description automatically generated">
            <a:extLst>
              <a:ext uri="{FF2B5EF4-FFF2-40B4-BE49-F238E27FC236}">
                <a16:creationId xmlns:a16="http://schemas.microsoft.com/office/drawing/2014/main" id="{1137D3AD-CA24-41E8-A40E-55F0E160AF98}"/>
              </a:ext>
            </a:extLst>
          </p:cNvPr>
          <p:cNvPicPr>
            <a:picLocks noGrp="1" noChangeAspect="1"/>
          </p:cNvPicPr>
          <p:nvPr>
            <p:ph idx="1"/>
          </p:nvPr>
        </p:nvPicPr>
        <p:blipFill>
          <a:blip r:embed="rId2"/>
          <a:stretch>
            <a:fillRect/>
          </a:stretch>
        </p:blipFill>
        <p:spPr>
          <a:xfrm>
            <a:off x="774700" y="2717036"/>
            <a:ext cx="3053422" cy="1718058"/>
          </a:xfrm>
          <a:prstGeom prst="rect">
            <a:avLst/>
          </a:prstGeom>
        </p:spPr>
      </p:pic>
      <p:sp>
        <p:nvSpPr>
          <p:cNvPr id="4" name="Text Placeholder 3">
            <a:extLst>
              <a:ext uri="{FF2B5EF4-FFF2-40B4-BE49-F238E27FC236}">
                <a16:creationId xmlns:a16="http://schemas.microsoft.com/office/drawing/2014/main" id="{4C941C6D-4499-4E78-836F-859F593D5CEB}"/>
              </a:ext>
            </a:extLst>
          </p:cNvPr>
          <p:cNvSpPr>
            <a:spLocks noGrp="1"/>
          </p:cNvSpPr>
          <p:nvPr>
            <p:ph type="body" sz="half" idx="2"/>
          </p:nvPr>
        </p:nvSpPr>
        <p:spPr>
          <a:xfrm>
            <a:off x="4602822" y="2340864"/>
            <a:ext cx="6658013" cy="3793237"/>
          </a:xfrm>
        </p:spPr>
        <p:txBody>
          <a:bodyPr vert="horz" lIns="91440" tIns="45720" rIns="91440" bIns="45720" rtlCol="0" anchor="ctr">
            <a:normAutofit/>
          </a:bodyPr>
          <a:lstStyle/>
          <a:p>
            <a:pPr marL="285750" indent="-285750">
              <a:buFont typeface="Wingdings 2" panose="05020102010507070707" pitchFamily="18" charset="2"/>
              <a:buChar char=""/>
            </a:pPr>
            <a:r>
              <a:rPr lang="en-US" dirty="0"/>
              <a:t>Reddit’s need for dedicated moderation has grown. Political posts need special attention</a:t>
            </a:r>
          </a:p>
          <a:p>
            <a:pPr marL="285750" indent="-285750">
              <a:buFont typeface="Wingdings 2" panose="05020102010507070707" pitchFamily="18" charset="2"/>
              <a:buChar char=""/>
            </a:pPr>
            <a:r>
              <a:rPr lang="en-US" dirty="0"/>
              <a:t>Our goal was to identify </a:t>
            </a:r>
            <a:r>
              <a:rPr lang="en-US" dirty="0" err="1"/>
              <a:t>AskReddit</a:t>
            </a:r>
            <a:r>
              <a:rPr lang="en-US" dirty="0"/>
              <a:t> posts with political content</a:t>
            </a:r>
          </a:p>
          <a:p>
            <a:pPr marL="285750" indent="-285750">
              <a:buFont typeface="Wingdings 2" panose="05020102010507070707" pitchFamily="18" charset="2"/>
              <a:buChar char=""/>
            </a:pPr>
            <a:r>
              <a:rPr lang="en-US" dirty="0"/>
              <a:t>These models are one tool moderators could use to flag and monitor political posts</a:t>
            </a:r>
          </a:p>
          <a:p>
            <a:pPr marL="285750" indent="-285750">
              <a:buFont typeface="Wingdings 2" panose="05020102010507070707" pitchFamily="18" charset="2"/>
              <a:buChar char=""/>
            </a:pPr>
            <a:endParaRPr lang="en-US" dirty="0"/>
          </a:p>
        </p:txBody>
      </p:sp>
    </p:spTree>
    <p:extLst>
      <p:ext uri="{BB962C8B-B14F-4D97-AF65-F5344CB8AC3E}">
        <p14:creationId xmlns:p14="http://schemas.microsoft.com/office/powerpoint/2010/main" val="13043263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Summary</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59320298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1FC54CA-A36A-4114-A3A8-29427B172233}"/>
              </a:ext>
            </a:extLst>
          </p:cNvPr>
          <p:cNvSpPr>
            <a:spLocks noGrp="1"/>
          </p:cNvSpPr>
          <p:nvPr>
            <p:ph type="ctrTitle"/>
          </p:nvPr>
        </p:nvSpPr>
        <p:spPr>
          <a:xfrm>
            <a:off x="1893715" y="708498"/>
            <a:ext cx="7574507" cy="3330055"/>
          </a:xfrm>
        </p:spPr>
        <p:txBody>
          <a:bodyPr anchor="ctr">
            <a:normAutofit/>
          </a:bodyPr>
          <a:lstStyle/>
          <a:p>
            <a:r>
              <a:rPr lang="en-US" sz="6000">
                <a:solidFill>
                  <a:srgbClr val="FFFFFF"/>
                </a:solidFill>
              </a:rPr>
              <a:t>Why reddit moderation matters</a:t>
            </a:r>
          </a:p>
        </p:txBody>
      </p:sp>
      <p:sp>
        <p:nvSpPr>
          <p:cNvPr id="14" name="Rectangle 13">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598688B5-479B-434A-A153-37C7C65889BB}"/>
              </a:ext>
            </a:extLst>
          </p:cNvPr>
          <p:cNvSpPr>
            <a:spLocks noGrp="1"/>
          </p:cNvSpPr>
          <p:nvPr>
            <p:ph type="subTitle" idx="1"/>
          </p:nvPr>
        </p:nvSpPr>
        <p:spPr>
          <a:xfrm>
            <a:off x="1893715" y="4502576"/>
            <a:ext cx="7574507" cy="1640983"/>
          </a:xfrm>
        </p:spPr>
        <p:txBody>
          <a:bodyPr anchor="t">
            <a:normAutofit/>
          </a:bodyPr>
          <a:lstStyle/>
          <a:p>
            <a:r>
              <a:rPr lang="en-US" sz="3200">
                <a:solidFill>
                  <a:srgbClr val="FFFFFF"/>
                </a:solidFill>
              </a:rPr>
              <a:t>Part 1</a:t>
            </a:r>
          </a:p>
        </p:txBody>
      </p:sp>
    </p:spTree>
    <p:extLst>
      <p:ext uri="{BB962C8B-B14F-4D97-AF65-F5344CB8AC3E}">
        <p14:creationId xmlns:p14="http://schemas.microsoft.com/office/powerpoint/2010/main" val="19699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Shape, arrow&#10;&#10;Description automatically generated">
            <a:extLst>
              <a:ext uri="{FF2B5EF4-FFF2-40B4-BE49-F238E27FC236}">
                <a16:creationId xmlns:a16="http://schemas.microsoft.com/office/drawing/2014/main" id="{B09AE1CE-E511-49C2-A639-83A294D42FCA}"/>
              </a:ext>
            </a:extLst>
          </p:cNvPr>
          <p:cNvPicPr>
            <a:picLocks noGrp="1" noChangeAspect="1"/>
          </p:cNvPicPr>
          <p:nvPr>
            <p:ph idx="1"/>
          </p:nvPr>
        </p:nvPicPr>
        <p:blipFill>
          <a:blip r:embed="rId2"/>
          <a:stretch>
            <a:fillRect/>
          </a:stretch>
        </p:blipFill>
        <p:spPr>
          <a:xfrm>
            <a:off x="2368201" y="447234"/>
            <a:ext cx="7460049" cy="3450273"/>
          </a:xfrm>
          <a:prstGeom prst="rect">
            <a:avLst/>
          </a:prstGeom>
        </p:spPr>
      </p:pic>
      <p:sp>
        <p:nvSpPr>
          <p:cNvPr id="43" name="Rectangle 42">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428573-0598-4955-A3CF-05D34F0BEE9C}"/>
              </a:ext>
            </a:extLst>
          </p:cNvPr>
          <p:cNvSpPr>
            <a:spLocks noGrp="1"/>
          </p:cNvSpPr>
          <p:nvPr>
            <p:ph type="title"/>
          </p:nvPr>
        </p:nvSpPr>
        <p:spPr>
          <a:xfrm>
            <a:off x="679600" y="4596992"/>
            <a:ext cx="3353432" cy="1607013"/>
          </a:xfrm>
        </p:spPr>
        <p:txBody>
          <a:bodyPr vert="horz" lIns="91440" tIns="45720" rIns="91440" bIns="45720" rtlCol="0" anchor="ctr">
            <a:normAutofit/>
          </a:bodyPr>
          <a:lstStyle/>
          <a:p>
            <a:r>
              <a:rPr lang="en-US" sz="2800"/>
              <a:t>What is reddit?</a:t>
            </a:r>
          </a:p>
        </p:txBody>
      </p:sp>
      <p:sp>
        <p:nvSpPr>
          <p:cNvPr id="9" name="Text Placeholder 8">
            <a:extLst>
              <a:ext uri="{FF2B5EF4-FFF2-40B4-BE49-F238E27FC236}">
                <a16:creationId xmlns:a16="http://schemas.microsoft.com/office/drawing/2014/main" id="{DBF9C708-1265-4786-9473-911CAFB5ED14}"/>
              </a:ext>
            </a:extLst>
          </p:cNvPr>
          <p:cNvSpPr>
            <a:spLocks noGrp="1"/>
          </p:cNvSpPr>
          <p:nvPr>
            <p:ph type="body" sz="half" idx="2"/>
          </p:nvPr>
        </p:nvSpPr>
        <p:spPr>
          <a:xfrm>
            <a:off x="4271491" y="4596992"/>
            <a:ext cx="7240909" cy="1607012"/>
          </a:xfrm>
        </p:spPr>
        <p:txBody>
          <a:bodyPr vert="horz" lIns="91440" tIns="45720" rIns="91440" bIns="45720" rtlCol="0" anchor="ctr">
            <a:normAutofit/>
          </a:bodyPr>
          <a:lstStyle/>
          <a:p>
            <a:pPr marL="285750" indent="-285750">
              <a:buFont typeface="Wingdings 2" panose="05020102010507070707" pitchFamily="18" charset="2"/>
              <a:buChar char=""/>
            </a:pPr>
            <a:r>
              <a:rPr lang="en-US" dirty="0"/>
              <a:t>Reddit.com is an aggregation website for a wide variety of forums, called subreddits</a:t>
            </a:r>
          </a:p>
          <a:p>
            <a:pPr marL="285750" indent="-285750">
              <a:buFont typeface="Wingdings 2" panose="05020102010507070707" pitchFamily="18" charset="2"/>
              <a:buChar char=""/>
            </a:pPr>
            <a:r>
              <a:rPr lang="en-US" dirty="0"/>
              <a:t>One of the most popular aspects of Reddit is its upvote/downvote system</a:t>
            </a:r>
          </a:p>
          <a:p>
            <a:pPr marL="285750" indent="-285750">
              <a:buFont typeface="Wingdings 2" panose="05020102010507070707" pitchFamily="18" charset="2"/>
              <a:buChar char=""/>
            </a:pPr>
            <a:r>
              <a:rPr lang="en-US" dirty="0"/>
              <a:t>This voting system allows the community to self-moderate</a:t>
            </a:r>
          </a:p>
        </p:txBody>
      </p:sp>
    </p:spTree>
    <p:extLst>
      <p:ext uri="{BB962C8B-B14F-4D97-AF65-F5344CB8AC3E}">
        <p14:creationId xmlns:p14="http://schemas.microsoft.com/office/powerpoint/2010/main" val="9742433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448F-E271-45F1-BBD3-7B11E4DA2600}"/>
              </a:ext>
            </a:extLst>
          </p:cNvPr>
          <p:cNvSpPr>
            <a:spLocks noGrp="1"/>
          </p:cNvSpPr>
          <p:nvPr>
            <p:ph type="title"/>
          </p:nvPr>
        </p:nvSpPr>
        <p:spPr/>
        <p:txBody>
          <a:bodyPr/>
          <a:lstStyle/>
          <a:p>
            <a:r>
              <a:rPr lang="en-US" dirty="0"/>
              <a:t>Reddit’s Growth</a:t>
            </a:r>
          </a:p>
        </p:txBody>
      </p:sp>
      <p:pic>
        <p:nvPicPr>
          <p:cNvPr id="12" name="Picture 11">
            <a:extLst>
              <a:ext uri="{FF2B5EF4-FFF2-40B4-BE49-F238E27FC236}">
                <a16:creationId xmlns:a16="http://schemas.microsoft.com/office/drawing/2014/main" id="{1FE5DC60-99D2-4FFB-A3A9-2A35E58B083C}"/>
              </a:ext>
            </a:extLst>
          </p:cNvPr>
          <p:cNvPicPr>
            <a:picLocks noChangeAspect="1"/>
          </p:cNvPicPr>
          <p:nvPr/>
        </p:nvPicPr>
        <p:blipFill>
          <a:blip r:embed="rId2"/>
          <a:stretch>
            <a:fillRect/>
          </a:stretch>
        </p:blipFill>
        <p:spPr>
          <a:xfrm>
            <a:off x="6416039" y="2286000"/>
            <a:ext cx="5370285" cy="3063959"/>
          </a:xfrm>
          <a:prstGeom prst="rect">
            <a:avLst/>
          </a:prstGeom>
        </p:spPr>
      </p:pic>
      <p:sp>
        <p:nvSpPr>
          <p:cNvPr id="13" name="TextBox 12">
            <a:extLst>
              <a:ext uri="{FF2B5EF4-FFF2-40B4-BE49-F238E27FC236}">
                <a16:creationId xmlns:a16="http://schemas.microsoft.com/office/drawing/2014/main" id="{EC9F4A85-227A-41DA-832D-CBE268727817}"/>
              </a:ext>
            </a:extLst>
          </p:cNvPr>
          <p:cNvSpPr txBox="1"/>
          <p:nvPr/>
        </p:nvSpPr>
        <p:spPr>
          <a:xfrm>
            <a:off x="581193" y="6184358"/>
            <a:ext cx="860877" cy="369332"/>
          </a:xfrm>
          <a:prstGeom prst="rect">
            <a:avLst/>
          </a:prstGeom>
          <a:noFill/>
        </p:spPr>
        <p:txBody>
          <a:bodyPr wrap="none" rtlCol="0">
            <a:spAutoFit/>
          </a:bodyPr>
          <a:lstStyle/>
          <a:p>
            <a:r>
              <a:rPr lang="en-US" dirty="0">
                <a:hlinkClick r:id="rId3"/>
              </a:rPr>
              <a:t>Source</a:t>
            </a:r>
            <a:endParaRPr lang="en-US" dirty="0"/>
          </a:p>
        </p:txBody>
      </p:sp>
      <p:pic>
        <p:nvPicPr>
          <p:cNvPr id="17" name="Picture 16">
            <a:extLst>
              <a:ext uri="{FF2B5EF4-FFF2-40B4-BE49-F238E27FC236}">
                <a16:creationId xmlns:a16="http://schemas.microsoft.com/office/drawing/2014/main" id="{D2E70C8B-37F1-4B31-9993-4C00D87D912D}"/>
              </a:ext>
            </a:extLst>
          </p:cNvPr>
          <p:cNvPicPr>
            <a:picLocks noChangeAspect="1"/>
          </p:cNvPicPr>
          <p:nvPr/>
        </p:nvPicPr>
        <p:blipFill>
          <a:blip r:embed="rId4"/>
          <a:stretch>
            <a:fillRect/>
          </a:stretch>
        </p:blipFill>
        <p:spPr>
          <a:xfrm>
            <a:off x="297050" y="2286000"/>
            <a:ext cx="6118989" cy="2632191"/>
          </a:xfrm>
          <a:prstGeom prst="rect">
            <a:avLst/>
          </a:prstGeom>
        </p:spPr>
      </p:pic>
    </p:spTree>
    <p:extLst>
      <p:ext uri="{BB962C8B-B14F-4D97-AF65-F5344CB8AC3E}">
        <p14:creationId xmlns:p14="http://schemas.microsoft.com/office/powerpoint/2010/main" val="308142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426E-AED0-4864-9501-D26AB44F2B34}"/>
              </a:ext>
            </a:extLst>
          </p:cNvPr>
          <p:cNvSpPr>
            <a:spLocks noGrp="1"/>
          </p:cNvSpPr>
          <p:nvPr>
            <p:ph type="title"/>
          </p:nvPr>
        </p:nvSpPr>
        <p:spPr/>
        <p:txBody>
          <a:bodyPr/>
          <a:lstStyle/>
          <a:p>
            <a:r>
              <a:rPr lang="en-US" dirty="0"/>
              <a:t>Why Political posts need more moderation</a:t>
            </a:r>
          </a:p>
        </p:txBody>
      </p:sp>
      <p:pic>
        <p:nvPicPr>
          <p:cNvPr id="7" name="Content Placeholder 6">
            <a:extLst>
              <a:ext uri="{FF2B5EF4-FFF2-40B4-BE49-F238E27FC236}">
                <a16:creationId xmlns:a16="http://schemas.microsoft.com/office/drawing/2014/main" id="{AF56A0E2-ED83-4622-8208-77B312E8375C}"/>
              </a:ext>
            </a:extLst>
          </p:cNvPr>
          <p:cNvPicPr>
            <a:picLocks noGrp="1" noChangeAspect="1"/>
          </p:cNvPicPr>
          <p:nvPr>
            <p:ph sz="half" idx="1"/>
          </p:nvPr>
        </p:nvPicPr>
        <p:blipFill>
          <a:blip r:embed="rId2"/>
          <a:stretch>
            <a:fillRect/>
          </a:stretch>
        </p:blipFill>
        <p:spPr>
          <a:xfrm>
            <a:off x="398228" y="2565741"/>
            <a:ext cx="3625288" cy="2708275"/>
          </a:xfrm>
        </p:spPr>
      </p:pic>
      <p:pic>
        <p:nvPicPr>
          <p:cNvPr id="9" name="Content Placeholder 8">
            <a:extLst>
              <a:ext uri="{FF2B5EF4-FFF2-40B4-BE49-F238E27FC236}">
                <a16:creationId xmlns:a16="http://schemas.microsoft.com/office/drawing/2014/main" id="{4CB36E8B-6BAD-4502-95DC-081CB3DCA5A4}"/>
              </a:ext>
            </a:extLst>
          </p:cNvPr>
          <p:cNvPicPr>
            <a:picLocks noGrp="1" noChangeAspect="1"/>
          </p:cNvPicPr>
          <p:nvPr>
            <p:ph sz="half" idx="2"/>
          </p:nvPr>
        </p:nvPicPr>
        <p:blipFill>
          <a:blip r:embed="rId3"/>
          <a:stretch>
            <a:fillRect/>
          </a:stretch>
        </p:blipFill>
        <p:spPr>
          <a:xfrm>
            <a:off x="4152900" y="2739423"/>
            <a:ext cx="7828518" cy="2400588"/>
          </a:xfrm>
        </p:spPr>
      </p:pic>
      <p:sp>
        <p:nvSpPr>
          <p:cNvPr id="11" name="TextBox 10">
            <a:extLst>
              <a:ext uri="{FF2B5EF4-FFF2-40B4-BE49-F238E27FC236}">
                <a16:creationId xmlns:a16="http://schemas.microsoft.com/office/drawing/2014/main" id="{4EF084CA-CBC4-4DA9-867E-2D2A6DA6236B}"/>
              </a:ext>
            </a:extLst>
          </p:cNvPr>
          <p:cNvSpPr txBox="1"/>
          <p:nvPr/>
        </p:nvSpPr>
        <p:spPr>
          <a:xfrm>
            <a:off x="398228" y="6128342"/>
            <a:ext cx="1652440" cy="369332"/>
          </a:xfrm>
          <a:prstGeom prst="rect">
            <a:avLst/>
          </a:prstGeom>
          <a:noFill/>
        </p:spPr>
        <p:txBody>
          <a:bodyPr wrap="none" rtlCol="0">
            <a:spAutoFit/>
          </a:bodyPr>
          <a:lstStyle/>
          <a:p>
            <a:r>
              <a:rPr lang="en-US" dirty="0">
                <a:hlinkClick r:id="rId4"/>
              </a:rPr>
              <a:t>Source: npr.org</a:t>
            </a:r>
            <a:endParaRPr lang="en-US" dirty="0"/>
          </a:p>
        </p:txBody>
      </p:sp>
    </p:spTree>
    <p:extLst>
      <p:ext uri="{BB962C8B-B14F-4D97-AF65-F5344CB8AC3E}">
        <p14:creationId xmlns:p14="http://schemas.microsoft.com/office/powerpoint/2010/main" val="41351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1FC54CA-A36A-4114-A3A8-29427B172233}"/>
              </a:ext>
            </a:extLst>
          </p:cNvPr>
          <p:cNvSpPr>
            <a:spLocks noGrp="1"/>
          </p:cNvSpPr>
          <p:nvPr>
            <p:ph type="ctrTitle"/>
          </p:nvPr>
        </p:nvSpPr>
        <p:spPr>
          <a:xfrm>
            <a:off x="1893715" y="708498"/>
            <a:ext cx="7574507" cy="3330055"/>
          </a:xfrm>
        </p:spPr>
        <p:txBody>
          <a:bodyPr anchor="ctr">
            <a:normAutofit/>
          </a:bodyPr>
          <a:lstStyle/>
          <a:p>
            <a:r>
              <a:rPr lang="en-US" sz="6000" dirty="0">
                <a:solidFill>
                  <a:srgbClr val="FFFFFF"/>
                </a:solidFill>
              </a:rPr>
              <a:t>Modeling to Catch political posts</a:t>
            </a:r>
          </a:p>
        </p:txBody>
      </p:sp>
      <p:sp>
        <p:nvSpPr>
          <p:cNvPr id="14" name="Rectangle 13">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598688B5-479B-434A-A153-37C7C65889BB}"/>
              </a:ext>
            </a:extLst>
          </p:cNvPr>
          <p:cNvSpPr>
            <a:spLocks noGrp="1"/>
          </p:cNvSpPr>
          <p:nvPr>
            <p:ph type="subTitle" idx="1"/>
          </p:nvPr>
        </p:nvSpPr>
        <p:spPr>
          <a:xfrm>
            <a:off x="1893715" y="4502576"/>
            <a:ext cx="7574507" cy="1640983"/>
          </a:xfrm>
        </p:spPr>
        <p:txBody>
          <a:bodyPr anchor="t">
            <a:normAutofit/>
          </a:bodyPr>
          <a:lstStyle/>
          <a:p>
            <a:r>
              <a:rPr lang="en-US" sz="3200" dirty="0">
                <a:solidFill>
                  <a:srgbClr val="FFFFFF"/>
                </a:solidFill>
              </a:rPr>
              <a:t>Part 2</a:t>
            </a:r>
          </a:p>
        </p:txBody>
      </p:sp>
    </p:spTree>
    <p:extLst>
      <p:ext uri="{BB962C8B-B14F-4D97-AF65-F5344CB8AC3E}">
        <p14:creationId xmlns:p14="http://schemas.microsoft.com/office/powerpoint/2010/main" val="165165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A8E827-3ABD-4AB1-ABA1-BC827EE253F5}"/>
              </a:ext>
            </a:extLst>
          </p:cNvPr>
          <p:cNvSpPr>
            <a:spLocks noGrp="1"/>
          </p:cNvSpPr>
          <p:nvPr>
            <p:ph type="title"/>
          </p:nvPr>
        </p:nvSpPr>
        <p:spPr>
          <a:xfrm>
            <a:off x="679600" y="4596992"/>
            <a:ext cx="3353432" cy="1607013"/>
          </a:xfrm>
        </p:spPr>
        <p:txBody>
          <a:bodyPr vert="horz" lIns="91440" tIns="45720" rIns="91440" bIns="45720" rtlCol="0" anchor="ctr">
            <a:normAutofit/>
          </a:bodyPr>
          <a:lstStyle/>
          <a:p>
            <a:r>
              <a:rPr lang="en-US" sz="2800"/>
              <a:t>NLP using Post titles</a:t>
            </a:r>
          </a:p>
        </p:txBody>
      </p:sp>
      <p:sp>
        <p:nvSpPr>
          <p:cNvPr id="4" name="Text Placeholder 3">
            <a:extLst>
              <a:ext uri="{FF2B5EF4-FFF2-40B4-BE49-F238E27FC236}">
                <a16:creationId xmlns:a16="http://schemas.microsoft.com/office/drawing/2014/main" id="{04ECDD60-14BA-4EDE-B7A8-3CCC5233A47C}"/>
              </a:ext>
            </a:extLst>
          </p:cNvPr>
          <p:cNvSpPr>
            <a:spLocks noGrp="1"/>
          </p:cNvSpPr>
          <p:nvPr>
            <p:ph type="body" sz="half" idx="2"/>
          </p:nvPr>
        </p:nvSpPr>
        <p:spPr>
          <a:xfrm>
            <a:off x="4271491" y="4596992"/>
            <a:ext cx="7240909" cy="1607012"/>
          </a:xfrm>
        </p:spPr>
        <p:txBody>
          <a:bodyPr vert="horz" lIns="91440" tIns="45720" rIns="91440" bIns="45720" rtlCol="0" anchor="ctr">
            <a:normAutofit/>
          </a:bodyPr>
          <a:lstStyle/>
          <a:p>
            <a:pPr marL="285750" indent="-285750">
              <a:buFont typeface="Wingdings 2" panose="05020102010507070707" pitchFamily="18" charset="2"/>
              <a:buChar char=""/>
            </a:pPr>
            <a:r>
              <a:rPr lang="en-US" dirty="0"/>
              <a:t>I collected 3000 recent posts from both r/</a:t>
            </a:r>
            <a:r>
              <a:rPr lang="en-US" dirty="0" err="1"/>
              <a:t>AskReddit</a:t>
            </a:r>
            <a:r>
              <a:rPr lang="en-US" dirty="0"/>
              <a:t> and r/politics</a:t>
            </a:r>
          </a:p>
          <a:p>
            <a:pPr marL="285750" indent="-285750">
              <a:buFont typeface="Wingdings 2" panose="05020102010507070707" pitchFamily="18" charset="2"/>
              <a:buChar char=""/>
            </a:pPr>
            <a:r>
              <a:rPr lang="en-US" dirty="0"/>
              <a:t>I built three models, all of them can be simplified to the three steps above</a:t>
            </a:r>
          </a:p>
          <a:p>
            <a:pPr marL="285750" indent="-285750">
              <a:buFont typeface="Wingdings 2" panose="05020102010507070707" pitchFamily="18" charset="2"/>
              <a:buChar char=""/>
            </a:pPr>
            <a:endParaRPr lang="en-US" dirty="0"/>
          </a:p>
          <a:p>
            <a:pPr marL="285750" indent="-285750">
              <a:buFont typeface="Wingdings 2" panose="05020102010507070707" pitchFamily="18" charset="2"/>
              <a:buChar char=""/>
            </a:pPr>
            <a:endParaRPr lang="en-US" dirty="0"/>
          </a:p>
        </p:txBody>
      </p:sp>
      <p:graphicFrame>
        <p:nvGraphicFramePr>
          <p:cNvPr id="37" name="Diagram 20">
            <a:extLst>
              <a:ext uri="{FF2B5EF4-FFF2-40B4-BE49-F238E27FC236}">
                <a16:creationId xmlns:a16="http://schemas.microsoft.com/office/drawing/2014/main" id="{6520FF1E-0162-43C9-BA90-2A3BFDF78426}"/>
              </a:ext>
            </a:extLst>
          </p:cNvPr>
          <p:cNvGraphicFramePr/>
          <p:nvPr>
            <p:extLst>
              <p:ext uri="{D42A27DB-BD31-4B8C-83A1-F6EECF244321}">
                <p14:modId xmlns:p14="http://schemas.microsoft.com/office/powerpoint/2010/main" val="201932850"/>
              </p:ext>
            </p:extLst>
          </p:nvPr>
        </p:nvGraphicFramePr>
        <p:xfrm>
          <a:off x="2431217" y="-166004"/>
          <a:ext cx="7085368" cy="4854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41054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796-06AC-46EE-967D-000BBB78F14B}"/>
              </a:ext>
            </a:extLst>
          </p:cNvPr>
          <p:cNvSpPr>
            <a:spLocks noGrp="1"/>
          </p:cNvSpPr>
          <p:nvPr>
            <p:ph type="title"/>
          </p:nvPr>
        </p:nvSpPr>
        <p:spPr/>
        <p:txBody>
          <a:bodyPr/>
          <a:lstStyle/>
          <a:p>
            <a:r>
              <a:rPr lang="en-US" dirty="0"/>
              <a:t>“Flagging” Political </a:t>
            </a:r>
            <a:r>
              <a:rPr lang="en-US" dirty="0" err="1"/>
              <a:t>Askreddit</a:t>
            </a:r>
            <a:r>
              <a:rPr lang="en-US" dirty="0"/>
              <a:t> posts</a:t>
            </a:r>
          </a:p>
        </p:txBody>
      </p:sp>
      <p:pic>
        <p:nvPicPr>
          <p:cNvPr id="6" name="Content Placeholder 5">
            <a:extLst>
              <a:ext uri="{FF2B5EF4-FFF2-40B4-BE49-F238E27FC236}">
                <a16:creationId xmlns:a16="http://schemas.microsoft.com/office/drawing/2014/main" id="{A72CF603-674C-497A-88E7-9AC9CF42E8D8}"/>
              </a:ext>
            </a:extLst>
          </p:cNvPr>
          <p:cNvPicPr>
            <a:picLocks noGrp="1" noChangeAspect="1"/>
          </p:cNvPicPr>
          <p:nvPr>
            <p:ph idx="1"/>
          </p:nvPr>
        </p:nvPicPr>
        <p:blipFill>
          <a:blip r:embed="rId2"/>
          <a:stretch>
            <a:fillRect/>
          </a:stretch>
        </p:blipFill>
        <p:spPr>
          <a:xfrm>
            <a:off x="4909372" y="667004"/>
            <a:ext cx="6096988" cy="6041392"/>
          </a:xfrm>
        </p:spPr>
      </p:pic>
      <p:sp>
        <p:nvSpPr>
          <p:cNvPr id="4" name="Text Placeholder 3">
            <a:extLst>
              <a:ext uri="{FF2B5EF4-FFF2-40B4-BE49-F238E27FC236}">
                <a16:creationId xmlns:a16="http://schemas.microsoft.com/office/drawing/2014/main" id="{1637825E-7504-4322-BB81-0C1B2967EB37}"/>
              </a:ext>
            </a:extLst>
          </p:cNvPr>
          <p:cNvSpPr>
            <a:spLocks noGrp="1"/>
          </p:cNvSpPr>
          <p:nvPr>
            <p:ph type="body" sz="half" idx="2"/>
          </p:nvPr>
        </p:nvSpPr>
        <p:spPr/>
        <p:txBody>
          <a:bodyPr/>
          <a:lstStyle/>
          <a:p>
            <a:r>
              <a:rPr lang="en-US" dirty="0"/>
              <a:t>0 = </a:t>
            </a:r>
            <a:r>
              <a:rPr lang="en-US" dirty="0" err="1"/>
              <a:t>AskReddit</a:t>
            </a:r>
            <a:endParaRPr lang="en-US" dirty="0"/>
          </a:p>
          <a:p>
            <a:r>
              <a:rPr lang="en-US" dirty="0"/>
              <a:t>1 = Politics</a:t>
            </a:r>
          </a:p>
          <a:p>
            <a:endParaRPr lang="en-US" dirty="0"/>
          </a:p>
          <a:p>
            <a:pPr marL="285750" indent="-285750">
              <a:buFontTx/>
              <a:buChar char="-"/>
            </a:pPr>
            <a:r>
              <a:rPr lang="en-US" dirty="0"/>
              <a:t>We only care about the </a:t>
            </a:r>
            <a:r>
              <a:rPr lang="en-US" dirty="0" err="1"/>
              <a:t>AskReddit</a:t>
            </a:r>
            <a:r>
              <a:rPr lang="en-US" dirty="0"/>
              <a:t> posts, which is the top half of the matrix</a:t>
            </a:r>
          </a:p>
          <a:p>
            <a:pPr marL="285750" indent="-285750">
              <a:buFontTx/>
              <a:buChar char="-"/>
            </a:pPr>
            <a:r>
              <a:rPr lang="en-US" dirty="0"/>
              <a:t>In this case, the highlighted number is the amount of flagged posts</a:t>
            </a:r>
          </a:p>
        </p:txBody>
      </p:sp>
      <p:sp>
        <p:nvSpPr>
          <p:cNvPr id="30" name="Rectangle 29">
            <a:extLst>
              <a:ext uri="{FF2B5EF4-FFF2-40B4-BE49-F238E27FC236}">
                <a16:creationId xmlns:a16="http://schemas.microsoft.com/office/drawing/2014/main" id="{9F1A77E7-AB96-4894-94AB-08FB875BF86C}"/>
              </a:ext>
            </a:extLst>
          </p:cNvPr>
          <p:cNvSpPr/>
          <p:nvPr/>
        </p:nvSpPr>
        <p:spPr>
          <a:xfrm>
            <a:off x="5425050" y="830834"/>
            <a:ext cx="5486400" cy="256032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endParaRPr lang="en-US" sz="3700" dirty="0">
              <a:solidFill>
                <a:srgbClr val="FFFC00"/>
              </a:solidFill>
            </a:endParaRP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D10D4DE0-A00E-4EC8-ADB5-C52452EF1B70}"/>
                  </a:ext>
                </a:extLst>
              </p14:cNvPr>
              <p14:cNvContentPartPr/>
              <p14:nvPr/>
            </p14:nvContentPartPr>
            <p14:xfrm>
              <a:off x="9372420" y="2019090"/>
              <a:ext cx="259920" cy="48600"/>
            </p14:xfrm>
          </p:contentPart>
        </mc:Choice>
        <mc:Fallback>
          <p:pic>
            <p:nvPicPr>
              <p:cNvPr id="11" name="Ink 10">
                <a:extLst>
                  <a:ext uri="{FF2B5EF4-FFF2-40B4-BE49-F238E27FC236}">
                    <a16:creationId xmlns:a16="http://schemas.microsoft.com/office/drawing/2014/main" id="{D10D4DE0-A00E-4EC8-ADB5-C52452EF1B70}"/>
                  </a:ext>
                </a:extLst>
              </p:cNvPr>
              <p:cNvPicPr/>
              <p:nvPr/>
            </p:nvPicPr>
            <p:blipFill>
              <a:blip r:embed="rId4"/>
              <a:stretch>
                <a:fillRect/>
              </a:stretch>
            </p:blipFill>
            <p:spPr>
              <a:xfrm>
                <a:off x="9318420" y="1911090"/>
                <a:ext cx="367560" cy="264240"/>
              </a:xfrm>
              <a:prstGeom prst="rect">
                <a:avLst/>
              </a:prstGeom>
            </p:spPr>
          </p:pic>
        </mc:Fallback>
      </mc:AlternateContent>
    </p:spTree>
    <p:extLst>
      <p:ext uri="{BB962C8B-B14F-4D97-AF65-F5344CB8AC3E}">
        <p14:creationId xmlns:p14="http://schemas.microsoft.com/office/powerpoint/2010/main" val="3088873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{56CEF2B8-2909-4363-B7D0-2A6B191046A7}tf33552983_win32</Template>
  <TotalTime>229</TotalTime>
  <Words>422</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Franklin Gothic Book</vt:lpstr>
      <vt:lpstr>Franklin Gothic Demi</vt:lpstr>
      <vt:lpstr>Wingdings 2</vt:lpstr>
      <vt:lpstr>DividendVTI</vt:lpstr>
      <vt:lpstr>Using NLP to Flag Political Reddit Posts</vt:lpstr>
      <vt:lpstr>Summary</vt:lpstr>
      <vt:lpstr>Why reddit moderation matters</vt:lpstr>
      <vt:lpstr>What is reddit?</vt:lpstr>
      <vt:lpstr>Reddit’s Growth</vt:lpstr>
      <vt:lpstr>Why Political posts need more moderation</vt:lpstr>
      <vt:lpstr>Modeling to Catch political posts</vt:lpstr>
      <vt:lpstr>NLP using Post titles</vt:lpstr>
      <vt:lpstr>“Flagging” Political Askreddit posts</vt:lpstr>
      <vt:lpstr>Moderator reviews flagged posts for political content</vt:lpstr>
      <vt:lpstr>Results</vt:lpstr>
      <vt:lpstr>Modeling results</vt:lpstr>
      <vt:lpstr>Successes &amp; Areas for Improvement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NLP to Flag Political Reddit Posts</dc:title>
  <dc:creator>Jack Olson</dc:creator>
  <cp:lastModifiedBy>Jack Olson</cp:lastModifiedBy>
  <cp:revision>18</cp:revision>
  <dcterms:created xsi:type="dcterms:W3CDTF">2021-06-02T17:23:57Z</dcterms:created>
  <dcterms:modified xsi:type="dcterms:W3CDTF">2021-06-02T21:13:28Z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