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1"/>
  </p:notesMasterIdLst>
  <p:sldIdLst>
    <p:sldId id="256" r:id="rId2"/>
    <p:sldId id="257" r:id="rId3"/>
    <p:sldId id="261" r:id="rId4"/>
    <p:sldId id="279" r:id="rId5"/>
    <p:sldId id="272" r:id="rId6"/>
    <p:sldId id="266" r:id="rId7"/>
    <p:sldId id="285" r:id="rId8"/>
    <p:sldId id="269" r:id="rId9"/>
    <p:sldId id="267" r:id="rId10"/>
    <p:sldId id="271" r:id="rId11"/>
    <p:sldId id="286" r:id="rId12"/>
    <p:sldId id="274" r:id="rId13"/>
    <p:sldId id="276" r:id="rId14"/>
    <p:sldId id="283" r:id="rId15"/>
    <p:sldId id="284" r:id="rId16"/>
    <p:sldId id="278" r:id="rId17"/>
    <p:sldId id="280" r:id="rId18"/>
    <p:sldId id="281" r:id="rId19"/>
    <p:sldId id="287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97BC6A6-701D-4DA0-85A4-0469BE94C0DF}">
          <p14:sldIdLst>
            <p14:sldId id="256"/>
            <p14:sldId id="257"/>
          </p14:sldIdLst>
        </p14:section>
        <p14:section name="職務說明" id="{5D810AA0-20E9-466A-918B-14E07F30FB52}">
          <p14:sldIdLst>
            <p14:sldId id="261"/>
            <p14:sldId id="279"/>
            <p14:sldId id="272"/>
          </p14:sldIdLst>
        </p14:section>
        <p14:section name="訪視注意事項" id="{5DF6C1DE-7AF7-4ABD-AED0-6DF8FA5AA72F}">
          <p14:sldIdLst>
            <p14:sldId id="266"/>
            <p14:sldId id="285"/>
            <p14:sldId id="269"/>
            <p14:sldId id="267"/>
          </p14:sldIdLst>
        </p14:section>
        <p14:section name="質性評述撰寫" id="{BD49F02F-1DCC-44C1-9D31-EA8B705F3E0F}">
          <p14:sldIdLst>
            <p14:sldId id="271"/>
            <p14:sldId id="286"/>
            <p14:sldId id="274"/>
            <p14:sldId id="276"/>
            <p14:sldId id="283"/>
            <p14:sldId id="284"/>
            <p14:sldId id="278"/>
            <p14:sldId id="280"/>
            <p14:sldId id="281"/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065"/>
    <a:srgbClr val="0099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146" y="-7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4D8A1-D485-49F1-A197-589CA0FFEAC9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EE4A5-172B-4C15-904D-77FD83B18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684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EE4A5-172B-4C15-904D-77FD83B1810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06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標題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版面配置區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67E0-2C98-4F8C-9730-E401216AA1F8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E7B012-3295-4B1F-80D1-FFA74ABA8D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67E0-2C98-4F8C-9730-E401216AA1F8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B012-3295-4B1F-80D1-FFA74ABA8DC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67E0-2C98-4F8C-9730-E401216AA1F8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B012-3295-4B1F-80D1-FFA74ABA8DC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1E067E0-2C98-4F8C-9730-E401216AA1F8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4E7B012-3295-4B1F-80D1-FFA74ABA8D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頁尾版面配置區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67E0-2C98-4F8C-9730-E401216AA1F8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B012-3295-4B1F-80D1-FFA74ABA8D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7" name="直線接點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67E0-2C98-4F8C-9730-E401216AA1F8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B012-3295-4B1F-80D1-FFA74ABA8D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B012-3295-4B1F-80D1-FFA74ABA8D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67E0-2C98-4F8C-9730-E401216AA1F8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2" name="內容版面配置區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4" name="內容版面配置區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67E0-2C98-4F8C-9730-E401216AA1F8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B012-3295-4B1F-80D1-FFA74ABA8D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67E0-2C98-4F8C-9730-E401216AA1F8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B012-3295-4B1F-80D1-FFA74ABA8DC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容版面配置區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1" name="標題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1E067E0-2C98-4F8C-9730-E401216AA1F8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E7B012-3295-4B1F-80D1-FFA74ABA8D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67E0-2C98-4F8C-9730-E401216AA1F8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E7B012-3295-4B1F-80D1-FFA74ABA8D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1E067E0-2C98-4F8C-9730-E401216AA1F8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4E7B012-3295-4B1F-80D1-FFA74ABA8D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racing0821@mai.sa.gov.tw" TargetMode="External"/><Relationship Id="rId2" Type="http://schemas.openxmlformats.org/officeDocument/2006/relationships/hyperlink" Target="mailto:linpeiyu@mai.sa.gov.t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7935416" cy="1861392"/>
          </a:xfrm>
        </p:spPr>
        <p:txBody>
          <a:bodyPr>
            <a:noAutofit/>
          </a:bodyPr>
          <a:lstStyle/>
          <a:p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縣市政府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縣市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訪視委員</a:t>
            </a:r>
            <a:r>
              <a:rPr lang="en-US" altLang="zh-TW" sz="5400" b="1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400" b="1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職責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說明及訪視注意事項</a:t>
            </a:r>
          </a:p>
        </p:txBody>
      </p:sp>
      <p:sp>
        <p:nvSpPr>
          <p:cNvPr id="3" name="副標題 2"/>
          <p:cNvSpPr>
            <a:spLocks noGrp="1"/>
          </p:cNvSpPr>
          <p:nvPr>
            <p:ph type="body" idx="1"/>
          </p:nvPr>
        </p:nvSpPr>
        <p:spPr>
          <a:xfrm>
            <a:off x="2555776" y="5013176"/>
            <a:ext cx="6336704" cy="1152128"/>
          </a:xfrm>
        </p:spPr>
        <p:txBody>
          <a:bodyPr/>
          <a:lstStyle/>
          <a:p>
            <a:pPr algn="ctr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主講人：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明新科技大學 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張博能  副教授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規劃委員暨北二區中央訪視委員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828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2564904"/>
            <a:ext cx="7239000" cy="1362075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>
                <a:latin typeface="微軟正黑體" pitchFamily="34" charset="-120"/>
                <a:ea typeface="微軟正黑體" pitchFamily="34" charset="-120"/>
              </a:rPr>
              <a:t>訪視相關表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件填寫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469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72000"/>
          </a:xfrm>
        </p:spPr>
        <p:txBody>
          <a:bodyPr>
            <a:normAutofit/>
          </a:bodyPr>
          <a:lstStyle/>
          <a:p>
            <a:pPr marL="448056" lvl="1" indent="-384048">
              <a:buSzPct val="80000"/>
              <a:buFont typeface="Wingdings 2"/>
              <a:buChar char=""/>
            </a:pPr>
            <a:r>
              <a:rPr lang="zh-TW" altLang="en-US" sz="3500" b="1" dirty="0">
                <a:latin typeface="微軟正黑體" pitchFamily="34" charset="-120"/>
                <a:ea typeface="微軟正黑體" pitchFamily="34" charset="-120"/>
              </a:rPr>
              <a:t>縣市訪視總表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rPr>
              <a:t>附件</a:t>
            </a:r>
            <a:r>
              <a:rPr lang="en-US" altLang="zh-TW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To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縣市政府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1257300" lvl="1" indent="-51435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zh-TW" altLang="en-US" sz="2000" b="1" u="sng" dirty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縣市政府每月</a:t>
            </a:r>
            <a:r>
              <a:rPr lang="en-US" altLang="zh-TW" sz="2000" b="1" u="sng" dirty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25</a:t>
            </a:r>
            <a:r>
              <a:rPr lang="zh-TW" altLang="en-US" sz="2000" b="1" u="sng" dirty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日前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與訪視紀錄表一同函送體育署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 marL="1257300" lvl="1" indent="-51435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若有活動違反三項註銷或扣款規定，需於表內記錄</a:t>
            </a:r>
            <a:r>
              <a:rPr lang="zh-TW" altLang="en-US" sz="2000" b="1" u="sng" dirty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後續處理情形</a:t>
            </a:r>
            <a:endParaRPr lang="en-US" altLang="zh-TW" sz="2000" b="1" u="sng" dirty="0">
              <a:solidFill>
                <a:srgbClr val="F5B065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1257300" lvl="1" indent="-51435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zh-TW" altLang="zh-TW" sz="2000" dirty="0">
                <a:latin typeface="微軟正黑體" pitchFamily="34" charset="-120"/>
                <a:ea typeface="微軟正黑體" pitchFamily="34" charset="-120"/>
              </a:rPr>
              <a:t>須將相關建議以</a:t>
            </a:r>
            <a:r>
              <a:rPr lang="zh-TW" altLang="zh-TW" sz="2000" b="1" u="sng" dirty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匿名方式提供</a:t>
            </a:r>
            <a:r>
              <a:rPr lang="zh-TW" altLang="zh-TW" sz="2000" dirty="0">
                <a:latin typeface="微軟正黑體" pitchFamily="34" charset="-120"/>
                <a:ea typeface="微軟正黑體" pitchFamily="34" charset="-120"/>
              </a:rPr>
              <a:t>被訪視之執行單位參考改善。</a:t>
            </a:r>
            <a:endParaRPr lang="zh-TW" altLang="en-US" sz="2000" b="1" u="sng" dirty="0">
              <a:solidFill>
                <a:srgbClr val="F5B065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48056" lvl="1" indent="-384048">
              <a:buSzPct val="80000"/>
              <a:buFont typeface="Wingdings 2"/>
              <a:buChar char=""/>
            </a:pPr>
            <a:r>
              <a:rPr lang="zh-TW" altLang="en-US" sz="3500" b="1" dirty="0" smtClean="0">
                <a:latin typeface="微軟正黑體" pitchFamily="34" charset="-120"/>
                <a:ea typeface="微軟正黑體" pitchFamily="34" charset="-120"/>
              </a:rPr>
              <a:t>訪</a:t>
            </a:r>
            <a:r>
              <a:rPr lang="zh-TW" altLang="en-US" sz="3500" b="1" dirty="0">
                <a:latin typeface="微軟正黑體" pitchFamily="34" charset="-120"/>
                <a:ea typeface="微軟正黑體" pitchFamily="34" charset="-120"/>
              </a:rPr>
              <a:t>視紀錄</a:t>
            </a:r>
            <a:r>
              <a:rPr lang="zh-TW" altLang="en-US" sz="3500" b="1" dirty="0" smtClean="0">
                <a:latin typeface="微軟正黑體" pitchFamily="34" charset="-120"/>
                <a:ea typeface="微軟正黑體" pitchFamily="34" charset="-120"/>
              </a:rPr>
              <a:t>表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rPr>
              <a:t>附件</a:t>
            </a:r>
            <a:r>
              <a:rPr lang="en-US" altLang="zh-TW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rPr>
              <a:t>6-1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至</a:t>
            </a:r>
            <a:r>
              <a:rPr lang="en-US" altLang="zh-TW" sz="2400" dirty="0" smtClean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rPr>
              <a:t>6-5</a:t>
            </a:r>
            <a:r>
              <a:rPr lang="zh-TW" altLang="en-US" sz="2400" dirty="0" smtClean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To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縣市委員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sz="35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1257300" lvl="1" indent="-51435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將四大專案分為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種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表格，活動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訪視</a:t>
            </a:r>
            <a:r>
              <a:rPr lang="zh-TW" altLang="en-US" b="1" u="sng" dirty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皆須填寫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訪視紀錄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表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1257300" lvl="1" indent="-51435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縣市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訪視委員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訪視後</a:t>
            </a:r>
            <a:r>
              <a:rPr lang="en-US" altLang="zh-TW" b="1" u="sng" dirty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b="1" u="sng" dirty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日內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繳交</a:t>
            </a:r>
            <a:r>
              <a:rPr lang="zh-TW" altLang="en-US" b="1" u="sng" dirty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電子</a:t>
            </a:r>
            <a:r>
              <a:rPr lang="zh-TW" altLang="en-US" b="1" u="sng" dirty="0" smtClean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檔</a:t>
            </a:r>
            <a:r>
              <a:rPr lang="zh-TW" altLang="en-US" b="1" u="sng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b="1" u="sng" dirty="0" smtClean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每月</a:t>
            </a:r>
            <a:r>
              <a:rPr lang="en-US" altLang="zh-TW" b="1" u="sng" dirty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b="1" u="sng" dirty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日前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繳交</a:t>
            </a:r>
            <a:r>
              <a:rPr lang="zh-TW" altLang="en-US" b="1" u="sng" dirty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前一月份簽名正本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給縣市政府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表單介紹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55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340768"/>
            <a:ext cx="8352928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訪視紀錄表</a:t>
            </a:r>
            <a:r>
              <a:rPr lang="zh-TW" altLang="en-US" sz="3200" b="1" dirty="0" smtClean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填寫步驟</a:t>
            </a:r>
            <a:endParaRPr lang="en-US" altLang="zh-TW" sz="3200" b="1" dirty="0" smtClean="0">
              <a:solidFill>
                <a:srgbClr val="F5B065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選用表格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：選取對應受訪活動</a:t>
            </a:r>
            <a:r>
              <a:rPr lang="zh-TW" altLang="en-US" b="1" dirty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專案類別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之表格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活動資訊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：確實填寫，以利後續處理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3.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共同項目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zh-TW" altLang="en-US" b="1" dirty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活動核實性</a:t>
            </a:r>
            <a:r>
              <a:rPr lang="zh-TW" altLang="en-US" dirty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TW" altLang="en-US" b="1" dirty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行銷宣傳性</a:t>
            </a:r>
            <a:r>
              <a:rPr lang="zh-TW" altLang="en-US" dirty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TW" altLang="en-US" b="1" dirty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活動效</a:t>
            </a:r>
            <a:endParaRPr lang="en-US" altLang="zh-TW" b="1" dirty="0">
              <a:solidFill>
                <a:srgbClr val="F5B065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zh-TW" altLang="en-US" b="1" dirty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           </a:t>
            </a:r>
            <a:r>
              <a:rPr lang="zh-TW" altLang="en-US" b="1" dirty="0" smtClean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 益</a:t>
            </a:r>
            <a:r>
              <a:rPr lang="zh-TW" altLang="en-US" b="1" dirty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性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符合與否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4.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執行項目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：僅需填寫</a:t>
            </a:r>
            <a:r>
              <a:rPr lang="zh-TW" altLang="en-US" b="1" dirty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與活動相對應之執行項目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 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       其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餘留白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5.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質性評述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：建議可針對</a:t>
            </a:r>
            <a:r>
              <a:rPr lang="zh-TW" altLang="en-US" b="1" dirty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活動</a:t>
            </a:r>
            <a:r>
              <a:rPr lang="zh-TW" altLang="en-US" b="1" dirty="0" smtClean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規劃辦理、</a:t>
            </a:r>
            <a:r>
              <a:rPr lang="zh-TW" altLang="en-US" b="1" dirty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行銷作為</a:t>
            </a:r>
            <a:r>
              <a:rPr lang="zh-TW" altLang="en-US" b="1" dirty="0" smtClean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endParaRPr lang="en-US" altLang="zh-TW" b="1" dirty="0" smtClean="0">
              <a:solidFill>
                <a:srgbClr val="F5B065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zh-TW" altLang="en-US" b="1" dirty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b="1" dirty="0" smtClean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           通路</a:t>
            </a:r>
            <a:r>
              <a:rPr lang="zh-TW" altLang="en-US" b="1" dirty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及資源結合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情形等情形加以描述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6.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照片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zh-TW" altLang="en-US" b="1" dirty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至少</a:t>
            </a:r>
            <a:r>
              <a:rPr lang="en-US" altLang="zh-TW" b="1" dirty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b="1" dirty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張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，重點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拍攝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7.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簽名：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填寫完畢後，</a:t>
            </a:r>
            <a:r>
              <a:rPr lang="zh-TW" altLang="en-US" b="1" dirty="0" smtClean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再次檢查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是否遺漏，並於表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          單右下方簽名。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訪視紀錄表填寫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59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3" t="7215" r="25703" b="11454"/>
          <a:stretch/>
        </p:blipFill>
        <p:spPr bwMode="auto">
          <a:xfrm>
            <a:off x="1909510" y="26166"/>
            <a:ext cx="5182770" cy="6501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819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48062" y="768574"/>
            <a:ext cx="8748464" cy="21563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質性評述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撰寫</a:t>
            </a:r>
            <a:endParaRPr lang="en-US" altLang="zh-TW" sz="28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若</a:t>
            </a:r>
            <a:r>
              <a:rPr lang="zh-TW" altLang="zh-TW" sz="1800" dirty="0">
                <a:latin typeface="微軟正黑體" pitchFamily="34" charset="-120"/>
                <a:ea typeface="微軟正黑體" pitchFamily="34" charset="-120"/>
              </a:rPr>
              <a:t>勾選</a:t>
            </a:r>
            <a:r>
              <a:rPr lang="zh-TW" altLang="zh-TW" sz="1800" b="1" u="sng" dirty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「符合」於「優點特色」</a:t>
            </a:r>
            <a:r>
              <a:rPr lang="zh-TW" altLang="zh-TW" sz="1800" dirty="0">
                <a:latin typeface="微軟正黑體" pitchFamily="34" charset="-120"/>
                <a:ea typeface="微軟正黑體" pitchFamily="34" charset="-120"/>
              </a:rPr>
              <a:t>中論述舉例說明；勾選</a:t>
            </a:r>
            <a:r>
              <a:rPr lang="zh-TW" altLang="zh-TW" sz="1800" b="1" u="sng" dirty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「不符」則於「建議評述」</a:t>
            </a:r>
            <a:r>
              <a:rPr lang="zh-TW" altLang="zh-TW" sz="1800" dirty="0">
                <a:latin typeface="微軟正黑體" pitchFamily="34" charset="-120"/>
                <a:ea typeface="微軟正黑體" pitchFamily="34" charset="-120"/>
              </a:rPr>
              <a:t>中提供具體改善</a:t>
            </a:r>
            <a:r>
              <a:rPr lang="zh-TW" altLang="zh-TW" sz="1800" dirty="0" smtClean="0">
                <a:latin typeface="微軟正黑體" pitchFamily="34" charset="-120"/>
                <a:ea typeface="微軟正黑體" pitchFamily="34" charset="-120"/>
              </a:rPr>
              <a:t>方法。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1800" b="1" dirty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「條列式」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之</a:t>
            </a:r>
            <a:r>
              <a:rPr lang="zh-TW" altLang="en-US" sz="1800" b="1" dirty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「大標題」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呈現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主旨。</a:t>
            </a:r>
            <a:endParaRPr lang="en-US" altLang="zh-TW" sz="1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針對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大標題提供</a:t>
            </a:r>
            <a:r>
              <a:rPr lang="zh-TW" altLang="en-US" sz="1800" b="1" dirty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「具體」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改善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建議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客觀陳述事實，以</a:t>
            </a:r>
            <a:r>
              <a:rPr lang="zh-TW" altLang="en-US" sz="1800" b="1" dirty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「宜」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代替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應該。</a:t>
            </a:r>
            <a:endParaRPr lang="zh-TW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95536" y="-171400"/>
            <a:ext cx="8229600" cy="1008112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訪視紀錄表填寫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9" name="Picture 5" descr="C:\Users\b295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404" y="4331543"/>
            <a:ext cx="5897563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295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76711"/>
            <a:ext cx="55816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57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78888" y="692696"/>
            <a:ext cx="8585599" cy="21602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質性評述撰寫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900" dirty="0" smtClean="0">
                <a:latin typeface="微軟正黑體" pitchFamily="34" charset="-120"/>
                <a:ea typeface="微軟正黑體" pitchFamily="34" charset="-120"/>
              </a:rPr>
              <a:t>本年度新增加</a:t>
            </a:r>
            <a:r>
              <a:rPr lang="zh-TW" altLang="en-US" sz="1900" b="1" dirty="0" smtClean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「其他」</a:t>
            </a:r>
            <a:r>
              <a:rPr lang="zh-TW" altLang="en-US" sz="1900" dirty="0" smtClean="0">
                <a:latin typeface="微軟正黑體" pitchFamily="34" charset="-120"/>
                <a:ea typeface="微軟正黑體" pitchFamily="34" charset="-120"/>
              </a:rPr>
              <a:t>及</a:t>
            </a:r>
            <a:r>
              <a:rPr lang="zh-TW" altLang="en-US" sz="1900" b="1" dirty="0" smtClean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「執行單位反饋」</a:t>
            </a:r>
            <a:r>
              <a:rPr lang="zh-TW" altLang="en-US" sz="19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19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900" b="1" dirty="0" smtClean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「其他」</a:t>
            </a:r>
            <a:r>
              <a:rPr lang="zh-TW" altLang="en-US" sz="1900" dirty="0" smtClean="0">
                <a:latin typeface="微軟正黑體" pitchFamily="34" charset="-120"/>
                <a:ea typeface="微軟正黑體" pitchFamily="34" charset="-120"/>
              </a:rPr>
              <a:t>部分請敘明</a:t>
            </a:r>
            <a:r>
              <a:rPr lang="zh-TW" altLang="en-US" sz="1900" b="1" u="sng" dirty="0" smtClean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未</a:t>
            </a:r>
            <a:r>
              <a:rPr lang="zh-TW" altLang="en-US" sz="1900" b="1" u="sng" dirty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包含</a:t>
            </a:r>
            <a:r>
              <a:rPr lang="zh-TW" altLang="en-US" sz="1900" dirty="0">
                <a:latin typeface="微軟正黑體" pitchFamily="34" charset="-120"/>
                <a:ea typeface="微軟正黑體" pitchFamily="34" charset="-120"/>
              </a:rPr>
              <a:t>在共同及執行項目中，如活動規劃</a:t>
            </a:r>
            <a:r>
              <a:rPr lang="zh-TW" altLang="en-US" sz="1900" dirty="0" smtClean="0">
                <a:latin typeface="微軟正黑體" pitchFamily="34" charset="-120"/>
                <a:ea typeface="微軟正黑體" pitchFamily="34" charset="-120"/>
              </a:rPr>
              <a:t>、行銷包裝、資源整合之優點與建議。</a:t>
            </a:r>
            <a:endParaRPr lang="en-US" altLang="zh-TW" sz="19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900" b="1" dirty="0" smtClean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「</a:t>
            </a:r>
            <a:r>
              <a:rPr lang="zh-TW" altLang="en-US" sz="1900" b="1" dirty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執行單位反饋</a:t>
            </a:r>
            <a:r>
              <a:rPr lang="zh-TW" altLang="en-US" sz="1900" b="1" dirty="0" smtClean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」</a:t>
            </a:r>
            <a:r>
              <a:rPr lang="zh-TW" altLang="en-US" sz="1900" dirty="0" smtClean="0">
                <a:latin typeface="微軟正黑體" pitchFamily="34" charset="-120"/>
                <a:ea typeface="微軟正黑體" pitchFamily="34" charset="-120"/>
              </a:rPr>
              <a:t>部分請敘明執行單位對於縣市政府、體育署或運動</a:t>
            </a:r>
            <a:r>
              <a:rPr lang="en-US" altLang="zh-TW" sz="1900" dirty="0" err="1" smtClean="0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sz="1900" dirty="0" smtClean="0">
                <a:latin typeface="微軟正黑體" pitchFamily="34" charset="-120"/>
                <a:ea typeface="微軟正黑體" pitchFamily="34" charset="-120"/>
              </a:rPr>
              <a:t>臺灣計畫之相關建議。</a:t>
            </a:r>
            <a:endParaRPr lang="en-US" altLang="zh-TW" sz="19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900" dirty="0" smtClean="0"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1900" b="1" dirty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「條列式</a:t>
            </a:r>
            <a:r>
              <a:rPr lang="zh-TW" altLang="en-US" sz="1900" b="1" dirty="0" smtClean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」</a:t>
            </a:r>
            <a:r>
              <a:rPr lang="zh-TW" altLang="en-US" sz="1900" dirty="0" smtClean="0">
                <a:latin typeface="微軟正黑體" pitchFamily="34" charset="-120"/>
                <a:ea typeface="微軟正黑體" pitchFamily="34" charset="-120"/>
              </a:rPr>
              <a:t>方式填寫。</a:t>
            </a:r>
            <a:endParaRPr lang="zh-TW" altLang="zh-TW" sz="19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95536" y="-243408"/>
            <a:ext cx="8229600" cy="1008112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訪視紀錄表填寫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1" name="Picture 3" descr="C:\Users\b295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36912"/>
            <a:ext cx="6646299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295\Desktop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581128"/>
            <a:ext cx="676016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27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b295\Desktop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81" y="3354964"/>
            <a:ext cx="4165287" cy="340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44015" y="476671"/>
            <a:ext cx="387798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訪視撲空</a:t>
            </a:r>
            <a:endParaRPr lang="en-US" altLang="zh-TW" sz="48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紀錄表仍然需要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填寫</a:t>
            </a:r>
            <a:endParaRPr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309303" y="4581128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於活動核實性勾選不符合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並於建議評述詳細填寫相關訊息</a:t>
            </a:r>
          </a:p>
        </p:txBody>
      </p:sp>
      <p:pic>
        <p:nvPicPr>
          <p:cNvPr id="1026" name="Picture 2" descr="C:\Users\b295\Desktop\未命名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000" y="79727"/>
            <a:ext cx="4903130" cy="423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76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 descr="C:\Users\b295\Downloads\question_answer_featu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7424"/>
            <a:ext cx="9144000" cy="771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9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916832"/>
            <a:ext cx="7128792" cy="45720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建議內容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相見歡、交換聯絡資訊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縣市政府說明縣市年度計畫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規劃內容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縣市訪視委員訪視任務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分配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職務分配與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交流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385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008578"/>
              </p:ext>
            </p:extLst>
          </p:nvPr>
        </p:nvGraphicFramePr>
        <p:xfrm>
          <a:off x="457200" y="15240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592"/>
                <a:gridCol w="598700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地點</a:t>
                      </a:r>
                      <a:endParaRPr lang="zh-TW" altLang="en-US" sz="3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縣市</a:t>
                      </a:r>
                      <a:endParaRPr lang="zh-TW" altLang="en-US" sz="3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3000" smtClean="0">
                          <a:latin typeface="微軟正黑體" pitchFamily="34" charset="-120"/>
                          <a:ea typeface="微軟正黑體" pitchFamily="34" charset="-120"/>
                        </a:rPr>
                        <a:t>演講堂</a:t>
                      </a:r>
                      <a:endParaRPr lang="zh-TW" altLang="en-US" sz="3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0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北二</a:t>
                      </a:r>
                      <a:r>
                        <a:rPr lang="zh-TW" altLang="en-US" sz="30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區</a:t>
                      </a:r>
                      <a:r>
                        <a:rPr lang="en-US" altLang="zh-TW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桃園市、新竹市、新竹縣、苗栗縣</a:t>
                      </a:r>
                      <a:r>
                        <a:rPr lang="en-US" altLang="zh-TW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en-US" altLang="zh-TW" sz="30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樓會議室</a:t>
                      </a:r>
                      <a:endParaRPr lang="zh-TW" altLang="en-US" sz="3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0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北一區</a:t>
                      </a:r>
                      <a:r>
                        <a:rPr lang="en-US" altLang="zh-TW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基隆市、新北市、臺北市</a:t>
                      </a:r>
                      <a:r>
                        <a:rPr lang="en-US" altLang="zh-TW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</a:p>
                    <a:p>
                      <a:r>
                        <a:rPr lang="zh-TW" altLang="en-US" sz="30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中南區</a:t>
                      </a:r>
                      <a:r>
                        <a:rPr lang="en-US" altLang="zh-TW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雲林縣、嘉義市、嘉義縣</a:t>
                      </a:r>
                      <a:r>
                        <a:rPr lang="en-US" altLang="zh-TW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樓</a:t>
                      </a:r>
                      <a:r>
                        <a:rPr lang="en-US" altLang="zh-TW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205</a:t>
                      </a:r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教室</a:t>
                      </a:r>
                      <a:endParaRPr lang="zh-TW" altLang="en-US" sz="3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0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中    區</a:t>
                      </a:r>
                      <a:r>
                        <a:rPr lang="en-US" altLang="zh-TW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臺中市、彰化縣、南投縣</a:t>
                      </a:r>
                      <a:r>
                        <a:rPr lang="en-US" altLang="zh-TW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</a:p>
                    <a:p>
                      <a:r>
                        <a:rPr lang="zh-TW" altLang="en-US" sz="30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南    區</a:t>
                      </a:r>
                      <a:r>
                        <a:rPr lang="en-US" altLang="zh-TW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臺南市、高雄市、屏東縣</a:t>
                      </a:r>
                      <a:r>
                        <a:rPr lang="en-US" altLang="zh-TW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zh-TW" altLang="en-US" sz="3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樓</a:t>
                      </a:r>
                      <a:r>
                        <a:rPr lang="en-US" altLang="zh-TW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207</a:t>
                      </a:r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教室</a:t>
                      </a:r>
                      <a:endParaRPr lang="zh-TW" altLang="en-US" sz="3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0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東    區</a:t>
                      </a:r>
                      <a:r>
                        <a:rPr lang="en-US" altLang="zh-TW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宜蘭縣、花蓮縣、臺東縣</a:t>
                      </a:r>
                      <a:r>
                        <a:rPr lang="en-US" altLang="zh-TW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</a:p>
                    <a:p>
                      <a:r>
                        <a:rPr lang="zh-TW" altLang="en-US" sz="30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離島區</a:t>
                      </a:r>
                      <a:r>
                        <a:rPr lang="en-US" altLang="zh-TW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澎湖縣、連江縣、金門縣</a:t>
                      </a:r>
                      <a:r>
                        <a:rPr lang="en-US" altLang="zh-TW" sz="3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zh-TW" altLang="en-US" sz="3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分區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討論地點安排</a:t>
            </a:r>
          </a:p>
        </p:txBody>
      </p:sp>
    </p:spTree>
    <p:extLst>
      <p:ext uri="{BB962C8B-B14F-4D97-AF65-F5344CB8AC3E}">
        <p14:creationId xmlns:p14="http://schemas.microsoft.com/office/powerpoint/2010/main" val="4876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2808"/>
            <a:ext cx="8363272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縣市政府與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縣市</a:t>
            </a:r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訪視委員職務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內容說明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縣市政府與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縣市</a:t>
            </a:r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訪視委員訪視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注意事項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訪視相關表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件填寫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問答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時間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縣市訪視委員職務分配與交流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4546848" cy="1433314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簡報大綱</a:t>
            </a:r>
          </a:p>
        </p:txBody>
      </p:sp>
    </p:spTree>
    <p:extLst>
      <p:ext uri="{BB962C8B-B14F-4D97-AF65-F5344CB8AC3E}">
        <p14:creationId xmlns:p14="http://schemas.microsoft.com/office/powerpoint/2010/main" val="318414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763688" y="2064831"/>
            <a:ext cx="5847184" cy="1362075"/>
          </a:xfrm>
        </p:spPr>
        <p:txBody>
          <a:bodyPr>
            <a:normAutofit/>
          </a:bodyPr>
          <a:lstStyle/>
          <a:p>
            <a:r>
              <a:rPr lang="zh-TW" altLang="en-US" sz="7200" dirty="0" smtClean="0">
                <a:latin typeface="微軟正黑體" pitchFamily="34" charset="-120"/>
                <a:ea typeface="微軟正黑體" pitchFamily="34" charset="-120"/>
              </a:rPr>
              <a:t>職務內容說明</a:t>
            </a:r>
            <a:endParaRPr lang="zh-TW" altLang="en-US" sz="7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403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28"/>
          <p:cNvSpPr/>
          <p:nvPr/>
        </p:nvSpPr>
        <p:spPr>
          <a:xfrm>
            <a:off x="4187844" y="1346672"/>
            <a:ext cx="688940" cy="69139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30"/>
          <p:cNvSpPr/>
          <p:nvPr/>
        </p:nvSpPr>
        <p:spPr>
          <a:xfrm>
            <a:off x="2592108" y="4365400"/>
            <a:ext cx="688940" cy="691398"/>
          </a:xfrm>
          <a:prstGeom prst="roundRect">
            <a:avLst/>
          </a:pr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31"/>
          <p:cNvSpPr/>
          <p:nvPr/>
        </p:nvSpPr>
        <p:spPr>
          <a:xfrm>
            <a:off x="5888763" y="4373354"/>
            <a:ext cx="688940" cy="691398"/>
          </a:xfrm>
          <a:prstGeom prst="roundRect">
            <a:avLst/>
          </a:prstGeom>
          <a:solidFill>
            <a:srgbClr val="F88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32"/>
          <p:cNvSpPr/>
          <p:nvPr/>
        </p:nvSpPr>
        <p:spPr>
          <a:xfrm>
            <a:off x="3619803" y="2471778"/>
            <a:ext cx="1916377" cy="19152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33"/>
          <p:cNvCxnSpPr/>
          <p:nvPr/>
        </p:nvCxnSpPr>
        <p:spPr>
          <a:xfrm>
            <a:off x="4565118" y="2097471"/>
            <a:ext cx="8287" cy="3285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35"/>
          <p:cNvCxnSpPr/>
          <p:nvPr/>
        </p:nvCxnSpPr>
        <p:spPr>
          <a:xfrm flipH="1" flipV="1">
            <a:off x="5538208" y="4168679"/>
            <a:ext cx="378485" cy="2045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36"/>
          <p:cNvGrpSpPr/>
          <p:nvPr/>
        </p:nvGrpSpPr>
        <p:grpSpPr>
          <a:xfrm>
            <a:off x="4098032" y="2584870"/>
            <a:ext cx="959917" cy="566566"/>
            <a:chOff x="3270162" y="5998926"/>
            <a:chExt cx="855663" cy="503238"/>
          </a:xfrm>
          <a:solidFill>
            <a:schemeClr val="bg1"/>
          </a:solidFill>
        </p:grpSpPr>
        <p:sp>
          <p:nvSpPr>
            <p:cNvPr id="12" name="Freeform 55"/>
            <p:cNvSpPr>
              <a:spLocks/>
            </p:cNvSpPr>
            <p:nvPr/>
          </p:nvSpPr>
          <p:spPr bwMode="auto">
            <a:xfrm>
              <a:off x="3492412" y="5998926"/>
              <a:ext cx="428625" cy="498475"/>
            </a:xfrm>
            <a:custGeom>
              <a:avLst/>
              <a:gdLst>
                <a:gd name="T0" fmla="*/ 0 w 190"/>
                <a:gd name="T1" fmla="*/ 221 h 221"/>
                <a:gd name="T2" fmla="*/ 190 w 190"/>
                <a:gd name="T3" fmla="*/ 221 h 221"/>
                <a:gd name="T4" fmla="*/ 129 w 190"/>
                <a:gd name="T5" fmla="*/ 100 h 221"/>
                <a:gd name="T6" fmla="*/ 151 w 190"/>
                <a:gd name="T7" fmla="*/ 56 h 221"/>
                <a:gd name="T8" fmla="*/ 95 w 190"/>
                <a:gd name="T9" fmla="*/ 0 h 221"/>
                <a:gd name="T10" fmla="*/ 38 w 190"/>
                <a:gd name="T11" fmla="*/ 57 h 221"/>
                <a:gd name="T12" fmla="*/ 61 w 190"/>
                <a:gd name="T13" fmla="*/ 100 h 221"/>
                <a:gd name="T14" fmla="*/ 0 w 190"/>
                <a:gd name="T15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221">
                  <a:moveTo>
                    <a:pt x="0" y="221"/>
                  </a:moveTo>
                  <a:cubicBezTo>
                    <a:pt x="190" y="221"/>
                    <a:pt x="190" y="221"/>
                    <a:pt x="190" y="221"/>
                  </a:cubicBezTo>
                  <a:cubicBezTo>
                    <a:pt x="190" y="172"/>
                    <a:pt x="165" y="119"/>
                    <a:pt x="129" y="100"/>
                  </a:cubicBezTo>
                  <a:cubicBezTo>
                    <a:pt x="143" y="90"/>
                    <a:pt x="151" y="75"/>
                    <a:pt x="151" y="56"/>
                  </a:cubicBezTo>
                  <a:cubicBezTo>
                    <a:pt x="151" y="25"/>
                    <a:pt x="126" y="0"/>
                    <a:pt x="95" y="0"/>
                  </a:cubicBezTo>
                  <a:cubicBezTo>
                    <a:pt x="64" y="0"/>
                    <a:pt x="38" y="26"/>
                    <a:pt x="38" y="57"/>
                  </a:cubicBezTo>
                  <a:cubicBezTo>
                    <a:pt x="38" y="75"/>
                    <a:pt x="47" y="90"/>
                    <a:pt x="61" y="100"/>
                  </a:cubicBezTo>
                  <a:cubicBezTo>
                    <a:pt x="25" y="119"/>
                    <a:pt x="0" y="172"/>
                    <a:pt x="0" y="22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6"/>
            <p:cNvSpPr>
              <a:spLocks/>
            </p:cNvSpPr>
            <p:nvPr/>
          </p:nvSpPr>
          <p:spPr bwMode="auto">
            <a:xfrm>
              <a:off x="3884525" y="6141801"/>
              <a:ext cx="241300" cy="360363"/>
            </a:xfrm>
            <a:custGeom>
              <a:avLst/>
              <a:gdLst>
                <a:gd name="T0" fmla="*/ 64 w 107"/>
                <a:gd name="T1" fmla="*/ 72 h 160"/>
                <a:gd name="T2" fmla="*/ 80 w 107"/>
                <a:gd name="T3" fmla="*/ 40 h 160"/>
                <a:gd name="T4" fmla="*/ 40 w 107"/>
                <a:gd name="T5" fmla="*/ 0 h 160"/>
                <a:gd name="T6" fmla="*/ 0 w 107"/>
                <a:gd name="T7" fmla="*/ 40 h 160"/>
                <a:gd name="T8" fmla="*/ 16 w 107"/>
                <a:gd name="T9" fmla="*/ 71 h 160"/>
                <a:gd name="T10" fmla="*/ 7 w 107"/>
                <a:gd name="T11" fmla="*/ 79 h 160"/>
                <a:gd name="T12" fmla="*/ 28 w 107"/>
                <a:gd name="T13" fmla="*/ 160 h 160"/>
                <a:gd name="T14" fmla="*/ 107 w 107"/>
                <a:gd name="T15" fmla="*/ 160 h 160"/>
                <a:gd name="T16" fmla="*/ 64 w 107"/>
                <a:gd name="T17" fmla="*/ 7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160">
                  <a:moveTo>
                    <a:pt x="64" y="72"/>
                  </a:moveTo>
                  <a:cubicBezTo>
                    <a:pt x="74" y="65"/>
                    <a:pt x="80" y="53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53"/>
                    <a:pt x="6" y="63"/>
                    <a:pt x="16" y="71"/>
                  </a:cubicBezTo>
                  <a:cubicBezTo>
                    <a:pt x="13" y="72"/>
                    <a:pt x="10" y="76"/>
                    <a:pt x="7" y="79"/>
                  </a:cubicBezTo>
                  <a:cubicBezTo>
                    <a:pt x="20" y="102"/>
                    <a:pt x="28" y="136"/>
                    <a:pt x="28" y="160"/>
                  </a:cubicBezTo>
                  <a:cubicBezTo>
                    <a:pt x="107" y="160"/>
                    <a:pt x="107" y="160"/>
                    <a:pt x="107" y="160"/>
                  </a:cubicBezTo>
                  <a:cubicBezTo>
                    <a:pt x="107" y="121"/>
                    <a:pt x="89" y="86"/>
                    <a:pt x="64" y="7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7"/>
            <p:cNvSpPr>
              <a:spLocks/>
            </p:cNvSpPr>
            <p:nvPr/>
          </p:nvSpPr>
          <p:spPr bwMode="auto">
            <a:xfrm>
              <a:off x="3270162" y="6141801"/>
              <a:ext cx="241300" cy="360363"/>
            </a:xfrm>
            <a:custGeom>
              <a:avLst/>
              <a:gdLst>
                <a:gd name="T0" fmla="*/ 91 w 107"/>
                <a:gd name="T1" fmla="*/ 71 h 160"/>
                <a:gd name="T2" fmla="*/ 107 w 107"/>
                <a:gd name="T3" fmla="*/ 39 h 160"/>
                <a:gd name="T4" fmla="*/ 67 w 107"/>
                <a:gd name="T5" fmla="*/ 0 h 160"/>
                <a:gd name="T6" fmla="*/ 27 w 107"/>
                <a:gd name="T7" fmla="*/ 40 h 160"/>
                <a:gd name="T8" fmla="*/ 43 w 107"/>
                <a:gd name="T9" fmla="*/ 72 h 160"/>
                <a:gd name="T10" fmla="*/ 0 w 107"/>
                <a:gd name="T11" fmla="*/ 160 h 160"/>
                <a:gd name="T12" fmla="*/ 86 w 107"/>
                <a:gd name="T13" fmla="*/ 160 h 160"/>
                <a:gd name="T14" fmla="*/ 105 w 107"/>
                <a:gd name="T15" fmla="*/ 82 h 160"/>
                <a:gd name="T16" fmla="*/ 91 w 107"/>
                <a:gd name="T17" fmla="*/ 7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160">
                  <a:moveTo>
                    <a:pt x="91" y="71"/>
                  </a:moveTo>
                  <a:cubicBezTo>
                    <a:pt x="101" y="63"/>
                    <a:pt x="107" y="52"/>
                    <a:pt x="107" y="39"/>
                  </a:cubicBezTo>
                  <a:cubicBezTo>
                    <a:pt x="107" y="17"/>
                    <a:pt x="89" y="0"/>
                    <a:pt x="67" y="0"/>
                  </a:cubicBezTo>
                  <a:cubicBezTo>
                    <a:pt x="45" y="0"/>
                    <a:pt x="27" y="18"/>
                    <a:pt x="27" y="40"/>
                  </a:cubicBezTo>
                  <a:cubicBezTo>
                    <a:pt x="27" y="53"/>
                    <a:pt x="33" y="65"/>
                    <a:pt x="43" y="72"/>
                  </a:cubicBezTo>
                  <a:cubicBezTo>
                    <a:pt x="18" y="86"/>
                    <a:pt x="0" y="121"/>
                    <a:pt x="0" y="160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36"/>
                    <a:pt x="93" y="105"/>
                    <a:pt x="105" y="82"/>
                  </a:cubicBezTo>
                  <a:cubicBezTo>
                    <a:pt x="101" y="78"/>
                    <a:pt x="96" y="73"/>
                    <a:pt x="91" y="7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文本框 57"/>
          <p:cNvSpPr txBox="1"/>
          <p:nvPr/>
        </p:nvSpPr>
        <p:spPr>
          <a:xfrm>
            <a:off x="3635896" y="3140968"/>
            <a:ext cx="1832137" cy="1220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200" dirty="0" smtClean="0"/>
              <a:t>縣市政府職務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文本框 58"/>
          <p:cNvSpPr txBox="1"/>
          <p:nvPr/>
        </p:nvSpPr>
        <p:spPr>
          <a:xfrm>
            <a:off x="-82998" y="5064752"/>
            <a:ext cx="4157929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2800" b="1" dirty="0" smtClean="0">
                <a:solidFill>
                  <a:srgbClr val="5EC6D3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800" b="1" dirty="0" smtClean="0">
                <a:solidFill>
                  <a:srgbClr val="5EC6D3"/>
                </a:solidFill>
                <a:latin typeface="微軟正黑體" pitchFamily="34" charset="-120"/>
                <a:ea typeface="微軟正黑體" pitchFamily="34" charset="-120"/>
              </a:rPr>
              <a:t>二</a:t>
            </a:r>
            <a:r>
              <a:rPr lang="en-US" altLang="zh-TW" sz="2800" b="1" dirty="0" smtClean="0">
                <a:solidFill>
                  <a:srgbClr val="5EC6D3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800" b="1" dirty="0" smtClean="0">
                <a:solidFill>
                  <a:srgbClr val="5EC6D3"/>
                </a:solidFill>
                <a:latin typeface="微軟正黑體" pitchFamily="34" charset="-120"/>
                <a:ea typeface="微軟正黑體" pitchFamily="34" charset="-120"/>
              </a:rPr>
              <a:t>輔導</a:t>
            </a:r>
            <a:r>
              <a:rPr lang="zh-TW" altLang="en-US" sz="2800" b="1" dirty="0">
                <a:solidFill>
                  <a:srgbClr val="5EC6D3"/>
                </a:solidFill>
                <a:latin typeface="微軟正黑體" pitchFamily="34" charset="-120"/>
                <a:ea typeface="微軟正黑體" pitchFamily="34" charset="-120"/>
              </a:rPr>
              <a:t>查核執行單位</a:t>
            </a:r>
            <a:endParaRPr lang="en-US" altLang="zh-TW" sz="2800" b="1" dirty="0">
              <a:solidFill>
                <a:srgbClr val="5EC6D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64008" indent="0" algn="r">
              <a:lnSpc>
                <a:spcPct val="150000"/>
              </a:lnSpc>
              <a:buNone/>
            </a:pPr>
            <a:r>
              <a:rPr lang="zh-TW" altLang="zh-TW" sz="1600" dirty="0">
                <a:latin typeface="微軟正黑體" pitchFamily="34" charset="-120"/>
                <a:ea typeface="微軟正黑體" pitchFamily="34" charset="-120"/>
              </a:rPr>
              <a:t>針對所轄輔導之執行單位進行</a:t>
            </a:r>
            <a:r>
              <a:rPr lang="zh-TW" altLang="zh-TW" sz="1600" dirty="0" smtClean="0">
                <a:latin typeface="微軟正黑體" pitchFamily="34" charset="-120"/>
                <a:ea typeface="微軟正黑體" pitchFamily="34" charset="-120"/>
              </a:rPr>
              <a:t>實地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64008" indent="0" algn="r">
              <a:lnSpc>
                <a:spcPct val="150000"/>
              </a:lnSpc>
              <a:buNone/>
            </a:pPr>
            <a:r>
              <a:rPr lang="zh-TW" altLang="zh-TW" sz="1600" dirty="0" smtClean="0">
                <a:latin typeface="微軟正黑體" pitchFamily="34" charset="-120"/>
                <a:ea typeface="微軟正黑體" pitchFamily="34" charset="-120"/>
              </a:rPr>
              <a:t>查核</a:t>
            </a:r>
            <a:r>
              <a:rPr lang="zh-TW" altLang="zh-TW" sz="1600" dirty="0">
                <a:latin typeface="微軟正黑體" pitchFamily="34" charset="-120"/>
                <a:ea typeface="微軟正黑體" pitchFamily="34" charset="-120"/>
              </a:rPr>
              <a:t>輔導作業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文本框 59"/>
          <p:cNvSpPr txBox="1"/>
          <p:nvPr/>
        </p:nvSpPr>
        <p:spPr>
          <a:xfrm>
            <a:off x="1763688" y="80072"/>
            <a:ext cx="5544617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b="1" dirty="0" smtClean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800" b="1" dirty="0" smtClean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en-US" altLang="zh-TW" sz="2800" b="1" dirty="0" smtClean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800" b="1" dirty="0" smtClean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rPr>
              <a:t>推動</a:t>
            </a:r>
            <a:r>
              <a:rPr lang="zh-TW" altLang="en-US" sz="28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rPr>
              <a:t>縣市訪視</a:t>
            </a:r>
            <a:r>
              <a:rPr lang="zh-TW" altLang="en-US" sz="2800" b="1" dirty="0" smtClean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rPr>
              <a:t>作業</a:t>
            </a:r>
            <a:endParaRPr lang="en-US" altLang="zh-TW" sz="2800" b="1" dirty="0" smtClean="0">
              <a:solidFill>
                <a:srgbClr val="92D05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即時更新資訊、每月繳交訪視總表及記錄表、註銷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或扣減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不符合之活動及定期召開會議。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文本框 60"/>
          <p:cNvSpPr txBox="1"/>
          <p:nvPr/>
        </p:nvSpPr>
        <p:spPr>
          <a:xfrm>
            <a:off x="4532314" y="5064752"/>
            <a:ext cx="4432174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2800" b="1" dirty="0" smtClean="0">
                <a:solidFill>
                  <a:srgbClr val="F8841D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800" b="1" dirty="0" smtClean="0">
                <a:solidFill>
                  <a:srgbClr val="F8841D"/>
                </a:solidFill>
                <a:latin typeface="微軟正黑體" pitchFamily="34" charset="-120"/>
                <a:ea typeface="微軟正黑體" pitchFamily="34" charset="-120"/>
              </a:rPr>
              <a:t>三</a:t>
            </a:r>
            <a:r>
              <a:rPr lang="en-US" altLang="zh-TW" sz="2800" b="1" dirty="0" smtClean="0">
                <a:solidFill>
                  <a:srgbClr val="F8841D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800" b="1" dirty="0" smtClean="0">
                <a:solidFill>
                  <a:srgbClr val="F8841D"/>
                </a:solidFill>
                <a:latin typeface="微軟正黑體" pitchFamily="34" charset="-120"/>
                <a:ea typeface="微軟正黑體" pitchFamily="34" charset="-120"/>
              </a:rPr>
              <a:t>辦理</a:t>
            </a:r>
            <a:r>
              <a:rPr lang="zh-TW" altLang="en-US" sz="2800" b="1" dirty="0">
                <a:solidFill>
                  <a:srgbClr val="F8841D"/>
                </a:solidFill>
                <a:latin typeface="微軟正黑體" pitchFamily="34" charset="-120"/>
                <a:ea typeface="微軟正黑體" pitchFamily="34" charset="-120"/>
              </a:rPr>
              <a:t>年度訪視評</a:t>
            </a:r>
            <a:r>
              <a:rPr lang="zh-TW" altLang="en-US" sz="2800" b="1" dirty="0" smtClean="0">
                <a:solidFill>
                  <a:srgbClr val="F8841D"/>
                </a:solidFill>
                <a:latin typeface="微軟正黑體" pitchFamily="34" charset="-120"/>
                <a:ea typeface="微軟正黑體" pitchFamily="34" charset="-120"/>
              </a:rPr>
              <a:t>核自</a:t>
            </a:r>
            <a:r>
              <a:rPr lang="zh-TW" altLang="en-US" sz="2800" b="1" dirty="0">
                <a:solidFill>
                  <a:srgbClr val="F8841D"/>
                </a:solidFill>
                <a:latin typeface="微軟正黑體" pitchFamily="34" charset="-120"/>
                <a:ea typeface="微軟正黑體" pitchFamily="34" charset="-120"/>
              </a:rPr>
              <a:t>評</a:t>
            </a:r>
            <a:endParaRPr lang="en-US" altLang="zh-TW" sz="2800" b="1" dirty="0">
              <a:solidFill>
                <a:srgbClr val="F8841D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64008" indent="0" algn="r">
              <a:lnSpc>
                <a:spcPct val="150000"/>
              </a:lnSpc>
              <a:buNone/>
            </a:pPr>
            <a:r>
              <a:rPr lang="zh-TW" altLang="zh-TW" sz="1600" dirty="0">
                <a:latin typeface="微軟正黑體" pitchFamily="34" charset="-120"/>
                <a:ea typeface="微軟正黑體" pitchFamily="34" charset="-120"/>
              </a:rPr>
              <a:t>進行年度整體自我檢核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，依</a:t>
            </a:r>
            <a:r>
              <a:rPr lang="zh-TW" altLang="zh-TW" sz="1600" dirty="0">
                <a:latin typeface="微軟正黑體" pitchFamily="34" charset="-120"/>
                <a:ea typeface="微軟正黑體" pitchFamily="34" charset="-120"/>
              </a:rPr>
              <a:t>「縣市政府年度自評表」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zh-TW" sz="1600" dirty="0">
                <a:latin typeface="微軟正黑體" pitchFamily="34" charset="-120"/>
                <a:ea typeface="微軟正黑體" pitchFamily="34" charset="-120"/>
              </a:rPr>
              <a:t>格式</a:t>
            </a:r>
            <a:r>
              <a:rPr lang="zh-TW" altLang="zh-TW" sz="1600" dirty="0" smtClean="0">
                <a:latin typeface="微軟正黑體" pitchFamily="34" charset="-120"/>
                <a:ea typeface="微軟正黑體" pitchFamily="34" charset="-120"/>
              </a:rPr>
              <a:t>另行通知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評核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9" name="组合 61"/>
          <p:cNvGrpSpPr>
            <a:grpSpLocks noChangeAspect="1"/>
          </p:cNvGrpSpPr>
          <p:nvPr/>
        </p:nvGrpSpPr>
        <p:grpSpPr>
          <a:xfrm>
            <a:off x="6050075" y="4542531"/>
            <a:ext cx="366315" cy="353043"/>
            <a:chOff x="6235701" y="4083050"/>
            <a:chExt cx="560387" cy="538163"/>
          </a:xfrm>
          <a:solidFill>
            <a:schemeClr val="bg1"/>
          </a:solidFill>
        </p:grpSpPr>
        <p:sp>
          <p:nvSpPr>
            <p:cNvPr id="20" name="Freeform 31"/>
            <p:cNvSpPr>
              <a:spLocks/>
            </p:cNvSpPr>
            <p:nvPr/>
          </p:nvSpPr>
          <p:spPr bwMode="auto">
            <a:xfrm>
              <a:off x="6637338" y="4083050"/>
              <a:ext cx="158750" cy="161925"/>
            </a:xfrm>
            <a:custGeom>
              <a:avLst/>
              <a:gdLst>
                <a:gd name="T0" fmla="*/ 33 w 42"/>
                <a:gd name="T1" fmla="*/ 10 h 43"/>
                <a:gd name="T2" fmla="*/ 2 w 42"/>
                <a:gd name="T3" fmla="*/ 6 h 43"/>
                <a:gd name="T4" fmla="*/ 2 w 42"/>
                <a:gd name="T5" fmla="*/ 13 h 43"/>
                <a:gd name="T6" fmla="*/ 29 w 42"/>
                <a:gd name="T7" fmla="*/ 41 h 43"/>
                <a:gd name="T8" fmla="*/ 36 w 42"/>
                <a:gd name="T9" fmla="*/ 40 h 43"/>
                <a:gd name="T10" fmla="*/ 33 w 42"/>
                <a:gd name="T11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3">
                  <a:moveTo>
                    <a:pt x="33" y="10"/>
                  </a:moveTo>
                  <a:cubicBezTo>
                    <a:pt x="24" y="2"/>
                    <a:pt x="12" y="0"/>
                    <a:pt x="2" y="6"/>
                  </a:cubicBezTo>
                  <a:cubicBezTo>
                    <a:pt x="0" y="8"/>
                    <a:pt x="0" y="11"/>
                    <a:pt x="2" y="13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1" y="43"/>
                    <a:pt x="34" y="42"/>
                    <a:pt x="36" y="40"/>
                  </a:cubicBezTo>
                  <a:cubicBezTo>
                    <a:pt x="42" y="31"/>
                    <a:pt x="41" y="18"/>
                    <a:pt x="33" y="10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2"/>
            <p:cNvSpPr>
              <a:spLocks noEditPoints="1"/>
            </p:cNvSpPr>
            <p:nvPr/>
          </p:nvSpPr>
          <p:spPr bwMode="auto">
            <a:xfrm>
              <a:off x="6269038" y="4129088"/>
              <a:ext cx="481013" cy="492125"/>
            </a:xfrm>
            <a:custGeom>
              <a:avLst/>
              <a:gdLst>
                <a:gd name="T0" fmla="*/ 116 w 128"/>
                <a:gd name="T1" fmla="*/ 99 h 131"/>
                <a:gd name="T2" fmla="*/ 128 w 128"/>
                <a:gd name="T3" fmla="*/ 63 h 131"/>
                <a:gd name="T4" fmla="*/ 65 w 128"/>
                <a:gd name="T5" fmla="*/ 0 h 131"/>
                <a:gd name="T6" fmla="*/ 64 w 128"/>
                <a:gd name="T7" fmla="*/ 0 h 131"/>
                <a:gd name="T8" fmla="*/ 2 w 128"/>
                <a:gd name="T9" fmla="*/ 63 h 131"/>
                <a:gd name="T10" fmla="*/ 13 w 128"/>
                <a:gd name="T11" fmla="*/ 97 h 131"/>
                <a:gd name="T12" fmla="*/ 2 w 128"/>
                <a:gd name="T13" fmla="*/ 119 h 131"/>
                <a:gd name="T14" fmla="*/ 6 w 128"/>
                <a:gd name="T15" fmla="*/ 130 h 131"/>
                <a:gd name="T16" fmla="*/ 10 w 128"/>
                <a:gd name="T17" fmla="*/ 131 h 131"/>
                <a:gd name="T18" fmla="*/ 17 w 128"/>
                <a:gd name="T19" fmla="*/ 126 h 131"/>
                <a:gd name="T20" fmla="*/ 25 w 128"/>
                <a:gd name="T21" fmla="*/ 111 h 131"/>
                <a:gd name="T22" fmla="*/ 64 w 128"/>
                <a:gd name="T23" fmla="*/ 125 h 131"/>
                <a:gd name="T24" fmla="*/ 65 w 128"/>
                <a:gd name="T25" fmla="*/ 125 h 131"/>
                <a:gd name="T26" fmla="*/ 103 w 128"/>
                <a:gd name="T27" fmla="*/ 112 h 131"/>
                <a:gd name="T28" fmla="*/ 110 w 128"/>
                <a:gd name="T29" fmla="*/ 126 h 131"/>
                <a:gd name="T30" fmla="*/ 118 w 128"/>
                <a:gd name="T31" fmla="*/ 131 h 131"/>
                <a:gd name="T32" fmla="*/ 122 w 128"/>
                <a:gd name="T33" fmla="*/ 130 h 131"/>
                <a:gd name="T34" fmla="*/ 126 w 128"/>
                <a:gd name="T35" fmla="*/ 119 h 131"/>
                <a:gd name="T36" fmla="*/ 116 w 128"/>
                <a:gd name="T37" fmla="*/ 99 h 131"/>
                <a:gd name="T38" fmla="*/ 65 w 128"/>
                <a:gd name="T39" fmla="*/ 109 h 131"/>
                <a:gd name="T40" fmla="*/ 64 w 128"/>
                <a:gd name="T41" fmla="*/ 109 h 131"/>
                <a:gd name="T42" fmla="*/ 19 w 128"/>
                <a:gd name="T43" fmla="*/ 63 h 131"/>
                <a:gd name="T44" fmla="*/ 64 w 128"/>
                <a:gd name="T45" fmla="*/ 17 h 131"/>
                <a:gd name="T46" fmla="*/ 65 w 128"/>
                <a:gd name="T47" fmla="*/ 17 h 131"/>
                <a:gd name="T48" fmla="*/ 111 w 128"/>
                <a:gd name="T49" fmla="*/ 63 h 131"/>
                <a:gd name="T50" fmla="*/ 65 w 128"/>
                <a:gd name="T51" fmla="*/ 109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131">
                  <a:moveTo>
                    <a:pt x="116" y="99"/>
                  </a:moveTo>
                  <a:cubicBezTo>
                    <a:pt x="123" y="89"/>
                    <a:pt x="128" y="77"/>
                    <a:pt x="128" y="63"/>
                  </a:cubicBezTo>
                  <a:cubicBezTo>
                    <a:pt x="128" y="28"/>
                    <a:pt x="100" y="0"/>
                    <a:pt x="65" y="0"/>
                  </a:cubicBezTo>
                  <a:cubicBezTo>
                    <a:pt x="65" y="0"/>
                    <a:pt x="65" y="0"/>
                    <a:pt x="64" y="0"/>
                  </a:cubicBezTo>
                  <a:cubicBezTo>
                    <a:pt x="30" y="1"/>
                    <a:pt x="2" y="29"/>
                    <a:pt x="2" y="63"/>
                  </a:cubicBezTo>
                  <a:cubicBezTo>
                    <a:pt x="2" y="76"/>
                    <a:pt x="6" y="88"/>
                    <a:pt x="13" y="97"/>
                  </a:cubicBezTo>
                  <a:cubicBezTo>
                    <a:pt x="2" y="119"/>
                    <a:pt x="2" y="119"/>
                    <a:pt x="2" y="119"/>
                  </a:cubicBezTo>
                  <a:cubicBezTo>
                    <a:pt x="0" y="123"/>
                    <a:pt x="2" y="128"/>
                    <a:pt x="6" y="130"/>
                  </a:cubicBezTo>
                  <a:cubicBezTo>
                    <a:pt x="7" y="131"/>
                    <a:pt x="8" y="131"/>
                    <a:pt x="10" y="131"/>
                  </a:cubicBezTo>
                  <a:cubicBezTo>
                    <a:pt x="13" y="131"/>
                    <a:pt x="16" y="129"/>
                    <a:pt x="17" y="126"/>
                  </a:cubicBezTo>
                  <a:cubicBezTo>
                    <a:pt x="25" y="111"/>
                    <a:pt x="25" y="111"/>
                    <a:pt x="25" y="111"/>
                  </a:cubicBezTo>
                  <a:cubicBezTo>
                    <a:pt x="36" y="120"/>
                    <a:pt x="49" y="125"/>
                    <a:pt x="64" y="125"/>
                  </a:cubicBezTo>
                  <a:cubicBezTo>
                    <a:pt x="65" y="125"/>
                    <a:pt x="65" y="125"/>
                    <a:pt x="65" y="125"/>
                  </a:cubicBezTo>
                  <a:cubicBezTo>
                    <a:pt x="79" y="125"/>
                    <a:pt x="93" y="121"/>
                    <a:pt x="103" y="112"/>
                  </a:cubicBezTo>
                  <a:cubicBezTo>
                    <a:pt x="110" y="126"/>
                    <a:pt x="110" y="126"/>
                    <a:pt x="110" y="126"/>
                  </a:cubicBezTo>
                  <a:cubicBezTo>
                    <a:pt x="112" y="129"/>
                    <a:pt x="115" y="131"/>
                    <a:pt x="118" y="131"/>
                  </a:cubicBezTo>
                  <a:cubicBezTo>
                    <a:pt x="119" y="131"/>
                    <a:pt x="121" y="131"/>
                    <a:pt x="122" y="130"/>
                  </a:cubicBezTo>
                  <a:cubicBezTo>
                    <a:pt x="126" y="128"/>
                    <a:pt x="128" y="123"/>
                    <a:pt x="126" y="119"/>
                  </a:cubicBezTo>
                  <a:lnTo>
                    <a:pt x="116" y="99"/>
                  </a:lnTo>
                  <a:close/>
                  <a:moveTo>
                    <a:pt x="65" y="109"/>
                  </a:moveTo>
                  <a:cubicBezTo>
                    <a:pt x="65" y="109"/>
                    <a:pt x="65" y="109"/>
                    <a:pt x="64" y="109"/>
                  </a:cubicBezTo>
                  <a:cubicBezTo>
                    <a:pt x="39" y="108"/>
                    <a:pt x="19" y="88"/>
                    <a:pt x="19" y="63"/>
                  </a:cubicBezTo>
                  <a:cubicBezTo>
                    <a:pt x="19" y="38"/>
                    <a:pt x="39" y="18"/>
                    <a:pt x="64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90" y="17"/>
                    <a:pt x="111" y="38"/>
                    <a:pt x="111" y="63"/>
                  </a:cubicBezTo>
                  <a:cubicBezTo>
                    <a:pt x="111" y="88"/>
                    <a:pt x="90" y="109"/>
                    <a:pt x="65" y="109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3"/>
            <p:cNvSpPr>
              <a:spLocks/>
            </p:cNvSpPr>
            <p:nvPr/>
          </p:nvSpPr>
          <p:spPr bwMode="auto">
            <a:xfrm>
              <a:off x="6416676" y="4279900"/>
              <a:ext cx="115888" cy="198438"/>
            </a:xfrm>
            <a:custGeom>
              <a:avLst/>
              <a:gdLst>
                <a:gd name="T0" fmla="*/ 26 w 31"/>
                <a:gd name="T1" fmla="*/ 0 h 53"/>
                <a:gd name="T2" fmla="*/ 25 w 31"/>
                <a:gd name="T3" fmla="*/ 0 h 53"/>
                <a:gd name="T4" fmla="*/ 21 w 31"/>
                <a:gd name="T5" fmla="*/ 4 h 53"/>
                <a:gd name="T6" fmla="*/ 21 w 31"/>
                <a:gd name="T7" fmla="*/ 23 h 53"/>
                <a:gd name="T8" fmla="*/ 2 w 31"/>
                <a:gd name="T9" fmla="*/ 45 h 53"/>
                <a:gd name="T10" fmla="*/ 2 w 31"/>
                <a:gd name="T11" fmla="*/ 52 h 53"/>
                <a:gd name="T12" fmla="*/ 5 w 31"/>
                <a:gd name="T13" fmla="*/ 53 h 53"/>
                <a:gd name="T14" fmla="*/ 9 w 31"/>
                <a:gd name="T15" fmla="*/ 52 h 53"/>
                <a:gd name="T16" fmla="*/ 25 w 31"/>
                <a:gd name="T17" fmla="*/ 33 h 53"/>
                <a:gd name="T18" fmla="*/ 29 w 31"/>
                <a:gd name="T19" fmla="*/ 28 h 53"/>
                <a:gd name="T20" fmla="*/ 31 w 31"/>
                <a:gd name="T21" fmla="*/ 25 h 53"/>
                <a:gd name="T22" fmla="*/ 31 w 31"/>
                <a:gd name="T23" fmla="*/ 4 h 53"/>
                <a:gd name="T24" fmla="*/ 26 w 31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53">
                  <a:moveTo>
                    <a:pt x="26" y="0"/>
                  </a:moveTo>
                  <a:cubicBezTo>
                    <a:pt x="26" y="0"/>
                    <a:pt x="26" y="0"/>
                    <a:pt x="25" y="0"/>
                  </a:cubicBezTo>
                  <a:cubicBezTo>
                    <a:pt x="23" y="0"/>
                    <a:pt x="21" y="2"/>
                    <a:pt x="21" y="4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8"/>
                    <a:pt x="0" y="51"/>
                    <a:pt x="2" y="52"/>
                  </a:cubicBezTo>
                  <a:cubicBezTo>
                    <a:pt x="3" y="53"/>
                    <a:pt x="4" y="53"/>
                    <a:pt x="5" y="53"/>
                  </a:cubicBezTo>
                  <a:cubicBezTo>
                    <a:pt x="7" y="53"/>
                    <a:pt x="8" y="53"/>
                    <a:pt x="9" y="5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30" y="27"/>
                    <a:pt x="31" y="26"/>
                    <a:pt x="31" y="25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4"/>
            <p:cNvSpPr>
              <a:spLocks/>
            </p:cNvSpPr>
            <p:nvPr/>
          </p:nvSpPr>
          <p:spPr bwMode="auto">
            <a:xfrm>
              <a:off x="6235701" y="4083050"/>
              <a:ext cx="157163" cy="161925"/>
            </a:xfrm>
            <a:custGeom>
              <a:avLst/>
              <a:gdLst>
                <a:gd name="T0" fmla="*/ 9 w 42"/>
                <a:gd name="T1" fmla="*/ 10 h 43"/>
                <a:gd name="T2" fmla="*/ 6 w 42"/>
                <a:gd name="T3" fmla="*/ 40 h 43"/>
                <a:gd name="T4" fmla="*/ 12 w 42"/>
                <a:gd name="T5" fmla="*/ 41 h 43"/>
                <a:gd name="T6" fmla="*/ 40 w 42"/>
                <a:gd name="T7" fmla="*/ 13 h 43"/>
                <a:gd name="T8" fmla="*/ 39 w 42"/>
                <a:gd name="T9" fmla="*/ 6 h 43"/>
                <a:gd name="T10" fmla="*/ 9 w 42"/>
                <a:gd name="T11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3">
                  <a:moveTo>
                    <a:pt x="9" y="10"/>
                  </a:moveTo>
                  <a:cubicBezTo>
                    <a:pt x="1" y="18"/>
                    <a:pt x="0" y="31"/>
                    <a:pt x="6" y="40"/>
                  </a:cubicBezTo>
                  <a:cubicBezTo>
                    <a:pt x="7" y="42"/>
                    <a:pt x="10" y="43"/>
                    <a:pt x="12" y="41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2" y="11"/>
                    <a:pt x="41" y="8"/>
                    <a:pt x="39" y="6"/>
                  </a:cubicBezTo>
                  <a:cubicBezTo>
                    <a:pt x="30" y="0"/>
                    <a:pt x="17" y="2"/>
                    <a:pt x="9" y="10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" name="그룹 10"/>
          <p:cNvGrpSpPr/>
          <p:nvPr/>
        </p:nvGrpSpPr>
        <p:grpSpPr>
          <a:xfrm>
            <a:off x="2779701" y="4523682"/>
            <a:ext cx="347902" cy="374833"/>
            <a:chOff x="-949325" y="1254125"/>
            <a:chExt cx="949325" cy="1019175"/>
          </a:xfrm>
          <a:solidFill>
            <a:schemeClr val="bg1"/>
          </a:solidFill>
        </p:grpSpPr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-517525" y="1365250"/>
              <a:ext cx="396875" cy="231775"/>
            </a:xfrm>
            <a:custGeom>
              <a:avLst/>
              <a:gdLst>
                <a:gd name="T0" fmla="*/ 250 w 250"/>
                <a:gd name="T1" fmla="*/ 146 h 146"/>
                <a:gd name="T2" fmla="*/ 250 w 250"/>
                <a:gd name="T3" fmla="*/ 146 h 146"/>
                <a:gd name="T4" fmla="*/ 250 w 250"/>
                <a:gd name="T5" fmla="*/ 134 h 146"/>
                <a:gd name="T6" fmla="*/ 250 w 250"/>
                <a:gd name="T7" fmla="*/ 120 h 146"/>
                <a:gd name="T8" fmla="*/ 250 w 250"/>
                <a:gd name="T9" fmla="*/ 120 h 146"/>
                <a:gd name="T10" fmla="*/ 250 w 250"/>
                <a:gd name="T11" fmla="*/ 108 h 146"/>
                <a:gd name="T12" fmla="*/ 246 w 250"/>
                <a:gd name="T13" fmla="*/ 94 h 146"/>
                <a:gd name="T14" fmla="*/ 242 w 250"/>
                <a:gd name="T15" fmla="*/ 82 h 146"/>
                <a:gd name="T16" fmla="*/ 238 w 250"/>
                <a:gd name="T17" fmla="*/ 72 h 146"/>
                <a:gd name="T18" fmla="*/ 230 w 250"/>
                <a:gd name="T19" fmla="*/ 60 h 146"/>
                <a:gd name="T20" fmla="*/ 224 w 250"/>
                <a:gd name="T21" fmla="*/ 50 h 146"/>
                <a:gd name="T22" fmla="*/ 206 w 250"/>
                <a:gd name="T23" fmla="*/ 32 h 146"/>
                <a:gd name="T24" fmla="*/ 186 w 250"/>
                <a:gd name="T25" fmla="*/ 16 h 146"/>
                <a:gd name="T26" fmla="*/ 176 w 250"/>
                <a:gd name="T27" fmla="*/ 12 h 146"/>
                <a:gd name="T28" fmla="*/ 164 w 250"/>
                <a:gd name="T29" fmla="*/ 6 h 146"/>
                <a:gd name="T30" fmla="*/ 152 w 250"/>
                <a:gd name="T31" fmla="*/ 2 h 146"/>
                <a:gd name="T32" fmla="*/ 138 w 250"/>
                <a:gd name="T33" fmla="*/ 0 h 146"/>
                <a:gd name="T34" fmla="*/ 126 w 250"/>
                <a:gd name="T35" fmla="*/ 0 h 146"/>
                <a:gd name="T36" fmla="*/ 112 w 250"/>
                <a:gd name="T37" fmla="*/ 0 h 146"/>
                <a:gd name="T38" fmla="*/ 112 w 250"/>
                <a:gd name="T39" fmla="*/ 0 h 146"/>
                <a:gd name="T40" fmla="*/ 94 w 250"/>
                <a:gd name="T41" fmla="*/ 2 h 146"/>
                <a:gd name="T42" fmla="*/ 76 w 250"/>
                <a:gd name="T43" fmla="*/ 8 h 146"/>
                <a:gd name="T44" fmla="*/ 58 w 250"/>
                <a:gd name="T45" fmla="*/ 14 h 146"/>
                <a:gd name="T46" fmla="*/ 44 w 250"/>
                <a:gd name="T47" fmla="*/ 24 h 146"/>
                <a:gd name="T48" fmla="*/ 30 w 250"/>
                <a:gd name="T49" fmla="*/ 36 h 146"/>
                <a:gd name="T50" fmla="*/ 18 w 250"/>
                <a:gd name="T51" fmla="*/ 50 h 146"/>
                <a:gd name="T52" fmla="*/ 8 w 250"/>
                <a:gd name="T53" fmla="*/ 64 h 146"/>
                <a:gd name="T54" fmla="*/ 0 w 250"/>
                <a:gd name="T55" fmla="*/ 80 h 146"/>
                <a:gd name="T56" fmla="*/ 0 w 250"/>
                <a:gd name="T57" fmla="*/ 80 h 146"/>
                <a:gd name="T58" fmla="*/ 10 w 250"/>
                <a:gd name="T59" fmla="*/ 72 h 146"/>
                <a:gd name="T60" fmla="*/ 20 w 250"/>
                <a:gd name="T61" fmla="*/ 62 h 146"/>
                <a:gd name="T62" fmla="*/ 32 w 250"/>
                <a:gd name="T63" fmla="*/ 56 h 146"/>
                <a:gd name="T64" fmla="*/ 44 w 250"/>
                <a:gd name="T65" fmla="*/ 48 h 146"/>
                <a:gd name="T66" fmla="*/ 56 w 250"/>
                <a:gd name="T67" fmla="*/ 44 h 146"/>
                <a:gd name="T68" fmla="*/ 70 w 250"/>
                <a:gd name="T69" fmla="*/ 40 h 146"/>
                <a:gd name="T70" fmla="*/ 84 w 250"/>
                <a:gd name="T71" fmla="*/ 36 h 146"/>
                <a:gd name="T72" fmla="*/ 98 w 250"/>
                <a:gd name="T73" fmla="*/ 34 h 146"/>
                <a:gd name="T74" fmla="*/ 98 w 250"/>
                <a:gd name="T75" fmla="*/ 34 h 146"/>
                <a:gd name="T76" fmla="*/ 110 w 250"/>
                <a:gd name="T77" fmla="*/ 34 h 146"/>
                <a:gd name="T78" fmla="*/ 124 w 250"/>
                <a:gd name="T79" fmla="*/ 36 h 146"/>
                <a:gd name="T80" fmla="*/ 150 w 250"/>
                <a:gd name="T81" fmla="*/ 40 h 146"/>
                <a:gd name="T82" fmla="*/ 174 w 250"/>
                <a:gd name="T83" fmla="*/ 50 h 146"/>
                <a:gd name="T84" fmla="*/ 194 w 250"/>
                <a:gd name="T85" fmla="*/ 64 h 146"/>
                <a:gd name="T86" fmla="*/ 214 w 250"/>
                <a:gd name="T87" fmla="*/ 80 h 146"/>
                <a:gd name="T88" fmla="*/ 230 w 250"/>
                <a:gd name="T89" fmla="*/ 100 h 146"/>
                <a:gd name="T90" fmla="*/ 242 w 250"/>
                <a:gd name="T91" fmla="*/ 122 h 146"/>
                <a:gd name="T92" fmla="*/ 250 w 250"/>
                <a:gd name="T93" fmla="*/ 146 h 146"/>
                <a:gd name="T94" fmla="*/ 250 w 250"/>
                <a:gd name="T95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50" h="146">
                  <a:moveTo>
                    <a:pt x="250" y="146"/>
                  </a:moveTo>
                  <a:lnTo>
                    <a:pt x="250" y="146"/>
                  </a:lnTo>
                  <a:lnTo>
                    <a:pt x="250" y="134"/>
                  </a:lnTo>
                  <a:lnTo>
                    <a:pt x="250" y="120"/>
                  </a:lnTo>
                  <a:lnTo>
                    <a:pt x="250" y="120"/>
                  </a:lnTo>
                  <a:lnTo>
                    <a:pt x="250" y="108"/>
                  </a:lnTo>
                  <a:lnTo>
                    <a:pt x="246" y="94"/>
                  </a:lnTo>
                  <a:lnTo>
                    <a:pt x="242" y="82"/>
                  </a:lnTo>
                  <a:lnTo>
                    <a:pt x="238" y="72"/>
                  </a:lnTo>
                  <a:lnTo>
                    <a:pt x="230" y="60"/>
                  </a:lnTo>
                  <a:lnTo>
                    <a:pt x="224" y="50"/>
                  </a:lnTo>
                  <a:lnTo>
                    <a:pt x="206" y="32"/>
                  </a:lnTo>
                  <a:lnTo>
                    <a:pt x="186" y="16"/>
                  </a:lnTo>
                  <a:lnTo>
                    <a:pt x="176" y="12"/>
                  </a:lnTo>
                  <a:lnTo>
                    <a:pt x="164" y="6"/>
                  </a:lnTo>
                  <a:lnTo>
                    <a:pt x="152" y="2"/>
                  </a:lnTo>
                  <a:lnTo>
                    <a:pt x="138" y="0"/>
                  </a:lnTo>
                  <a:lnTo>
                    <a:pt x="126" y="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94" y="2"/>
                  </a:lnTo>
                  <a:lnTo>
                    <a:pt x="76" y="8"/>
                  </a:lnTo>
                  <a:lnTo>
                    <a:pt x="58" y="14"/>
                  </a:lnTo>
                  <a:lnTo>
                    <a:pt x="44" y="24"/>
                  </a:lnTo>
                  <a:lnTo>
                    <a:pt x="30" y="36"/>
                  </a:lnTo>
                  <a:lnTo>
                    <a:pt x="18" y="5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10" y="72"/>
                  </a:lnTo>
                  <a:lnTo>
                    <a:pt x="20" y="62"/>
                  </a:lnTo>
                  <a:lnTo>
                    <a:pt x="32" y="56"/>
                  </a:lnTo>
                  <a:lnTo>
                    <a:pt x="44" y="48"/>
                  </a:lnTo>
                  <a:lnTo>
                    <a:pt x="56" y="44"/>
                  </a:lnTo>
                  <a:lnTo>
                    <a:pt x="70" y="40"/>
                  </a:lnTo>
                  <a:lnTo>
                    <a:pt x="84" y="36"/>
                  </a:lnTo>
                  <a:lnTo>
                    <a:pt x="98" y="34"/>
                  </a:lnTo>
                  <a:lnTo>
                    <a:pt x="98" y="34"/>
                  </a:lnTo>
                  <a:lnTo>
                    <a:pt x="110" y="34"/>
                  </a:lnTo>
                  <a:lnTo>
                    <a:pt x="124" y="36"/>
                  </a:lnTo>
                  <a:lnTo>
                    <a:pt x="150" y="40"/>
                  </a:lnTo>
                  <a:lnTo>
                    <a:pt x="174" y="50"/>
                  </a:lnTo>
                  <a:lnTo>
                    <a:pt x="194" y="64"/>
                  </a:lnTo>
                  <a:lnTo>
                    <a:pt x="214" y="80"/>
                  </a:lnTo>
                  <a:lnTo>
                    <a:pt x="230" y="100"/>
                  </a:lnTo>
                  <a:lnTo>
                    <a:pt x="242" y="122"/>
                  </a:lnTo>
                  <a:lnTo>
                    <a:pt x="250" y="146"/>
                  </a:lnTo>
                  <a:lnTo>
                    <a:pt x="250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6" name="Freeform 8"/>
            <p:cNvSpPr>
              <a:spLocks noEditPoints="1"/>
            </p:cNvSpPr>
            <p:nvPr/>
          </p:nvSpPr>
          <p:spPr bwMode="auto">
            <a:xfrm>
              <a:off x="-949325" y="1254125"/>
              <a:ext cx="949325" cy="1019175"/>
            </a:xfrm>
            <a:custGeom>
              <a:avLst/>
              <a:gdLst>
                <a:gd name="T0" fmla="*/ 14 w 598"/>
                <a:gd name="T1" fmla="*/ 538 h 642"/>
                <a:gd name="T2" fmla="*/ 0 w 598"/>
                <a:gd name="T3" fmla="*/ 572 h 642"/>
                <a:gd name="T4" fmla="*/ 6 w 598"/>
                <a:gd name="T5" fmla="*/ 606 h 642"/>
                <a:gd name="T6" fmla="*/ 20 w 598"/>
                <a:gd name="T7" fmla="*/ 626 h 642"/>
                <a:gd name="T8" fmla="*/ 54 w 598"/>
                <a:gd name="T9" fmla="*/ 640 h 642"/>
                <a:gd name="T10" fmla="*/ 88 w 598"/>
                <a:gd name="T11" fmla="*/ 636 h 642"/>
                <a:gd name="T12" fmla="*/ 232 w 598"/>
                <a:gd name="T13" fmla="*/ 480 h 642"/>
                <a:gd name="T14" fmla="*/ 242 w 598"/>
                <a:gd name="T15" fmla="*/ 462 h 642"/>
                <a:gd name="T16" fmla="*/ 246 w 598"/>
                <a:gd name="T17" fmla="*/ 434 h 642"/>
                <a:gd name="T18" fmla="*/ 238 w 598"/>
                <a:gd name="T19" fmla="*/ 406 h 642"/>
                <a:gd name="T20" fmla="*/ 284 w 598"/>
                <a:gd name="T21" fmla="*/ 380 h 642"/>
                <a:gd name="T22" fmla="*/ 332 w 598"/>
                <a:gd name="T23" fmla="*/ 402 h 642"/>
                <a:gd name="T24" fmla="*/ 388 w 598"/>
                <a:gd name="T25" fmla="*/ 412 h 642"/>
                <a:gd name="T26" fmla="*/ 428 w 598"/>
                <a:gd name="T27" fmla="*/ 408 h 642"/>
                <a:gd name="T28" fmla="*/ 486 w 598"/>
                <a:gd name="T29" fmla="*/ 390 h 642"/>
                <a:gd name="T30" fmla="*/ 534 w 598"/>
                <a:gd name="T31" fmla="*/ 356 h 642"/>
                <a:gd name="T32" fmla="*/ 570 w 598"/>
                <a:gd name="T33" fmla="*/ 310 h 642"/>
                <a:gd name="T34" fmla="*/ 592 w 598"/>
                <a:gd name="T35" fmla="*/ 254 h 642"/>
                <a:gd name="T36" fmla="*/ 598 w 598"/>
                <a:gd name="T37" fmla="*/ 192 h 642"/>
                <a:gd name="T38" fmla="*/ 590 w 598"/>
                <a:gd name="T39" fmla="*/ 152 h 642"/>
                <a:gd name="T40" fmla="*/ 566 w 598"/>
                <a:gd name="T41" fmla="*/ 96 h 642"/>
                <a:gd name="T42" fmla="*/ 528 w 598"/>
                <a:gd name="T43" fmla="*/ 52 h 642"/>
                <a:gd name="T44" fmla="*/ 478 w 598"/>
                <a:gd name="T45" fmla="*/ 18 h 642"/>
                <a:gd name="T46" fmla="*/ 420 w 598"/>
                <a:gd name="T47" fmla="*/ 2 h 642"/>
                <a:gd name="T48" fmla="*/ 378 w 598"/>
                <a:gd name="T49" fmla="*/ 0 h 642"/>
                <a:gd name="T50" fmla="*/ 318 w 598"/>
                <a:gd name="T51" fmla="*/ 14 h 642"/>
                <a:gd name="T52" fmla="*/ 266 w 598"/>
                <a:gd name="T53" fmla="*/ 44 h 642"/>
                <a:gd name="T54" fmla="*/ 226 w 598"/>
                <a:gd name="T55" fmla="*/ 86 h 642"/>
                <a:gd name="T56" fmla="*/ 198 w 598"/>
                <a:gd name="T57" fmla="*/ 138 h 642"/>
                <a:gd name="T58" fmla="*/ 188 w 598"/>
                <a:gd name="T59" fmla="*/ 198 h 642"/>
                <a:gd name="T60" fmla="*/ 190 w 598"/>
                <a:gd name="T61" fmla="*/ 238 h 642"/>
                <a:gd name="T62" fmla="*/ 204 w 598"/>
                <a:gd name="T63" fmla="*/ 288 h 642"/>
                <a:gd name="T64" fmla="*/ 230 w 598"/>
                <a:gd name="T65" fmla="*/ 332 h 642"/>
                <a:gd name="T66" fmla="*/ 210 w 598"/>
                <a:gd name="T67" fmla="*/ 382 h 642"/>
                <a:gd name="T68" fmla="*/ 180 w 598"/>
                <a:gd name="T69" fmla="*/ 376 h 642"/>
                <a:gd name="T70" fmla="*/ 154 w 598"/>
                <a:gd name="T71" fmla="*/ 384 h 642"/>
                <a:gd name="T72" fmla="*/ 138 w 598"/>
                <a:gd name="T73" fmla="*/ 398 h 642"/>
                <a:gd name="T74" fmla="*/ 224 w 598"/>
                <a:gd name="T75" fmla="*/ 200 h 642"/>
                <a:gd name="T76" fmla="*/ 234 w 598"/>
                <a:gd name="T77" fmla="*/ 150 h 642"/>
                <a:gd name="T78" fmla="*/ 256 w 598"/>
                <a:gd name="T79" fmla="*/ 108 h 642"/>
                <a:gd name="T80" fmla="*/ 290 w 598"/>
                <a:gd name="T81" fmla="*/ 72 h 642"/>
                <a:gd name="T82" fmla="*/ 332 w 598"/>
                <a:gd name="T83" fmla="*/ 48 h 642"/>
                <a:gd name="T84" fmla="*/ 382 w 598"/>
                <a:gd name="T85" fmla="*/ 38 h 642"/>
                <a:gd name="T86" fmla="*/ 416 w 598"/>
                <a:gd name="T87" fmla="*/ 40 h 642"/>
                <a:gd name="T88" fmla="*/ 462 w 598"/>
                <a:gd name="T89" fmla="*/ 52 h 642"/>
                <a:gd name="T90" fmla="*/ 504 w 598"/>
                <a:gd name="T91" fmla="*/ 80 h 642"/>
                <a:gd name="T92" fmla="*/ 534 w 598"/>
                <a:gd name="T93" fmla="*/ 116 h 642"/>
                <a:gd name="T94" fmla="*/ 554 w 598"/>
                <a:gd name="T95" fmla="*/ 160 h 642"/>
                <a:gd name="T96" fmla="*/ 560 w 598"/>
                <a:gd name="T97" fmla="*/ 194 h 642"/>
                <a:gd name="T98" fmla="*/ 556 w 598"/>
                <a:gd name="T99" fmla="*/ 246 h 642"/>
                <a:gd name="T100" fmla="*/ 538 w 598"/>
                <a:gd name="T101" fmla="*/ 290 h 642"/>
                <a:gd name="T102" fmla="*/ 508 w 598"/>
                <a:gd name="T103" fmla="*/ 328 h 642"/>
                <a:gd name="T104" fmla="*/ 468 w 598"/>
                <a:gd name="T105" fmla="*/ 356 h 642"/>
                <a:gd name="T106" fmla="*/ 420 w 598"/>
                <a:gd name="T107" fmla="*/ 372 h 642"/>
                <a:gd name="T108" fmla="*/ 386 w 598"/>
                <a:gd name="T109" fmla="*/ 374 h 642"/>
                <a:gd name="T110" fmla="*/ 338 w 598"/>
                <a:gd name="T111" fmla="*/ 364 h 642"/>
                <a:gd name="T112" fmla="*/ 294 w 598"/>
                <a:gd name="T113" fmla="*/ 342 h 642"/>
                <a:gd name="T114" fmla="*/ 260 w 598"/>
                <a:gd name="T115" fmla="*/ 308 h 642"/>
                <a:gd name="T116" fmla="*/ 236 w 598"/>
                <a:gd name="T117" fmla="*/ 266 h 642"/>
                <a:gd name="T118" fmla="*/ 224 w 598"/>
                <a:gd name="T119" fmla="*/ 216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98" h="642">
                  <a:moveTo>
                    <a:pt x="138" y="398"/>
                  </a:moveTo>
                  <a:lnTo>
                    <a:pt x="14" y="538"/>
                  </a:lnTo>
                  <a:lnTo>
                    <a:pt x="14" y="538"/>
                  </a:lnTo>
                  <a:lnTo>
                    <a:pt x="8" y="548"/>
                  </a:lnTo>
                  <a:lnTo>
                    <a:pt x="2" y="560"/>
                  </a:lnTo>
                  <a:lnTo>
                    <a:pt x="0" y="572"/>
                  </a:lnTo>
                  <a:lnTo>
                    <a:pt x="0" y="584"/>
                  </a:lnTo>
                  <a:lnTo>
                    <a:pt x="2" y="594"/>
                  </a:lnTo>
                  <a:lnTo>
                    <a:pt x="6" y="606"/>
                  </a:lnTo>
                  <a:lnTo>
                    <a:pt x="12" y="616"/>
                  </a:lnTo>
                  <a:lnTo>
                    <a:pt x="20" y="626"/>
                  </a:lnTo>
                  <a:lnTo>
                    <a:pt x="20" y="626"/>
                  </a:lnTo>
                  <a:lnTo>
                    <a:pt x="30" y="634"/>
                  </a:lnTo>
                  <a:lnTo>
                    <a:pt x="42" y="638"/>
                  </a:lnTo>
                  <a:lnTo>
                    <a:pt x="54" y="640"/>
                  </a:lnTo>
                  <a:lnTo>
                    <a:pt x="66" y="642"/>
                  </a:lnTo>
                  <a:lnTo>
                    <a:pt x="78" y="640"/>
                  </a:lnTo>
                  <a:lnTo>
                    <a:pt x="88" y="636"/>
                  </a:lnTo>
                  <a:lnTo>
                    <a:pt x="100" y="628"/>
                  </a:lnTo>
                  <a:lnTo>
                    <a:pt x="108" y="620"/>
                  </a:lnTo>
                  <a:lnTo>
                    <a:pt x="232" y="480"/>
                  </a:lnTo>
                  <a:lnTo>
                    <a:pt x="232" y="480"/>
                  </a:lnTo>
                  <a:lnTo>
                    <a:pt x="238" y="472"/>
                  </a:lnTo>
                  <a:lnTo>
                    <a:pt x="242" y="462"/>
                  </a:lnTo>
                  <a:lnTo>
                    <a:pt x="246" y="452"/>
                  </a:lnTo>
                  <a:lnTo>
                    <a:pt x="246" y="444"/>
                  </a:lnTo>
                  <a:lnTo>
                    <a:pt x="246" y="434"/>
                  </a:lnTo>
                  <a:lnTo>
                    <a:pt x="244" y="424"/>
                  </a:lnTo>
                  <a:lnTo>
                    <a:pt x="242" y="414"/>
                  </a:lnTo>
                  <a:lnTo>
                    <a:pt x="238" y="406"/>
                  </a:lnTo>
                  <a:lnTo>
                    <a:pt x="270" y="370"/>
                  </a:lnTo>
                  <a:lnTo>
                    <a:pt x="270" y="370"/>
                  </a:lnTo>
                  <a:lnTo>
                    <a:pt x="284" y="380"/>
                  </a:lnTo>
                  <a:lnTo>
                    <a:pt x="300" y="388"/>
                  </a:lnTo>
                  <a:lnTo>
                    <a:pt x="316" y="396"/>
                  </a:lnTo>
                  <a:lnTo>
                    <a:pt x="332" y="402"/>
                  </a:lnTo>
                  <a:lnTo>
                    <a:pt x="350" y="408"/>
                  </a:lnTo>
                  <a:lnTo>
                    <a:pt x="368" y="410"/>
                  </a:lnTo>
                  <a:lnTo>
                    <a:pt x="388" y="412"/>
                  </a:lnTo>
                  <a:lnTo>
                    <a:pt x="406" y="410"/>
                  </a:lnTo>
                  <a:lnTo>
                    <a:pt x="406" y="410"/>
                  </a:lnTo>
                  <a:lnTo>
                    <a:pt x="428" y="408"/>
                  </a:lnTo>
                  <a:lnTo>
                    <a:pt x="448" y="404"/>
                  </a:lnTo>
                  <a:lnTo>
                    <a:pt x="466" y="398"/>
                  </a:lnTo>
                  <a:lnTo>
                    <a:pt x="486" y="390"/>
                  </a:lnTo>
                  <a:lnTo>
                    <a:pt x="502" y="380"/>
                  </a:lnTo>
                  <a:lnTo>
                    <a:pt x="518" y="368"/>
                  </a:lnTo>
                  <a:lnTo>
                    <a:pt x="534" y="356"/>
                  </a:lnTo>
                  <a:lnTo>
                    <a:pt x="548" y="342"/>
                  </a:lnTo>
                  <a:lnTo>
                    <a:pt x="560" y="326"/>
                  </a:lnTo>
                  <a:lnTo>
                    <a:pt x="570" y="310"/>
                  </a:lnTo>
                  <a:lnTo>
                    <a:pt x="580" y="292"/>
                  </a:lnTo>
                  <a:lnTo>
                    <a:pt x="586" y="274"/>
                  </a:lnTo>
                  <a:lnTo>
                    <a:pt x="592" y="254"/>
                  </a:lnTo>
                  <a:lnTo>
                    <a:pt x="596" y="234"/>
                  </a:lnTo>
                  <a:lnTo>
                    <a:pt x="598" y="214"/>
                  </a:lnTo>
                  <a:lnTo>
                    <a:pt x="598" y="192"/>
                  </a:lnTo>
                  <a:lnTo>
                    <a:pt x="598" y="192"/>
                  </a:lnTo>
                  <a:lnTo>
                    <a:pt x="596" y="172"/>
                  </a:lnTo>
                  <a:lnTo>
                    <a:pt x="590" y="152"/>
                  </a:lnTo>
                  <a:lnTo>
                    <a:pt x="584" y="132"/>
                  </a:lnTo>
                  <a:lnTo>
                    <a:pt x="576" y="114"/>
                  </a:lnTo>
                  <a:lnTo>
                    <a:pt x="566" y="96"/>
                  </a:lnTo>
                  <a:lnTo>
                    <a:pt x="556" y="80"/>
                  </a:lnTo>
                  <a:lnTo>
                    <a:pt x="542" y="64"/>
                  </a:lnTo>
                  <a:lnTo>
                    <a:pt x="528" y="52"/>
                  </a:lnTo>
                  <a:lnTo>
                    <a:pt x="512" y="38"/>
                  </a:lnTo>
                  <a:lnTo>
                    <a:pt x="496" y="28"/>
                  </a:lnTo>
                  <a:lnTo>
                    <a:pt x="478" y="18"/>
                  </a:lnTo>
                  <a:lnTo>
                    <a:pt x="460" y="12"/>
                  </a:lnTo>
                  <a:lnTo>
                    <a:pt x="440" y="6"/>
                  </a:lnTo>
                  <a:lnTo>
                    <a:pt x="420" y="2"/>
                  </a:lnTo>
                  <a:lnTo>
                    <a:pt x="400" y="0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58" y="4"/>
                  </a:lnTo>
                  <a:lnTo>
                    <a:pt x="338" y="8"/>
                  </a:lnTo>
                  <a:lnTo>
                    <a:pt x="318" y="14"/>
                  </a:lnTo>
                  <a:lnTo>
                    <a:pt x="300" y="22"/>
                  </a:lnTo>
                  <a:lnTo>
                    <a:pt x="282" y="32"/>
                  </a:lnTo>
                  <a:lnTo>
                    <a:pt x="266" y="44"/>
                  </a:lnTo>
                  <a:lnTo>
                    <a:pt x="252" y="56"/>
                  </a:lnTo>
                  <a:lnTo>
                    <a:pt x="238" y="70"/>
                  </a:lnTo>
                  <a:lnTo>
                    <a:pt x="226" y="86"/>
                  </a:lnTo>
                  <a:lnTo>
                    <a:pt x="214" y="102"/>
                  </a:lnTo>
                  <a:lnTo>
                    <a:pt x="206" y="120"/>
                  </a:lnTo>
                  <a:lnTo>
                    <a:pt x="198" y="138"/>
                  </a:lnTo>
                  <a:lnTo>
                    <a:pt x="192" y="158"/>
                  </a:lnTo>
                  <a:lnTo>
                    <a:pt x="188" y="178"/>
                  </a:lnTo>
                  <a:lnTo>
                    <a:pt x="188" y="198"/>
                  </a:lnTo>
                  <a:lnTo>
                    <a:pt x="188" y="220"/>
                  </a:lnTo>
                  <a:lnTo>
                    <a:pt x="188" y="220"/>
                  </a:lnTo>
                  <a:lnTo>
                    <a:pt x="190" y="238"/>
                  </a:lnTo>
                  <a:lnTo>
                    <a:pt x="192" y="254"/>
                  </a:lnTo>
                  <a:lnTo>
                    <a:pt x="198" y="272"/>
                  </a:lnTo>
                  <a:lnTo>
                    <a:pt x="204" y="288"/>
                  </a:lnTo>
                  <a:lnTo>
                    <a:pt x="212" y="304"/>
                  </a:lnTo>
                  <a:lnTo>
                    <a:pt x="220" y="318"/>
                  </a:lnTo>
                  <a:lnTo>
                    <a:pt x="230" y="332"/>
                  </a:lnTo>
                  <a:lnTo>
                    <a:pt x="242" y="344"/>
                  </a:lnTo>
                  <a:lnTo>
                    <a:pt x="210" y="382"/>
                  </a:lnTo>
                  <a:lnTo>
                    <a:pt x="210" y="382"/>
                  </a:lnTo>
                  <a:lnTo>
                    <a:pt x="200" y="378"/>
                  </a:lnTo>
                  <a:lnTo>
                    <a:pt x="190" y="376"/>
                  </a:lnTo>
                  <a:lnTo>
                    <a:pt x="180" y="376"/>
                  </a:lnTo>
                  <a:lnTo>
                    <a:pt x="172" y="378"/>
                  </a:lnTo>
                  <a:lnTo>
                    <a:pt x="162" y="380"/>
                  </a:lnTo>
                  <a:lnTo>
                    <a:pt x="154" y="384"/>
                  </a:lnTo>
                  <a:lnTo>
                    <a:pt x="144" y="390"/>
                  </a:lnTo>
                  <a:lnTo>
                    <a:pt x="138" y="398"/>
                  </a:lnTo>
                  <a:lnTo>
                    <a:pt x="138" y="398"/>
                  </a:lnTo>
                  <a:close/>
                  <a:moveTo>
                    <a:pt x="224" y="216"/>
                  </a:moveTo>
                  <a:lnTo>
                    <a:pt x="224" y="216"/>
                  </a:lnTo>
                  <a:lnTo>
                    <a:pt x="224" y="200"/>
                  </a:lnTo>
                  <a:lnTo>
                    <a:pt x="226" y="182"/>
                  </a:lnTo>
                  <a:lnTo>
                    <a:pt x="228" y="166"/>
                  </a:lnTo>
                  <a:lnTo>
                    <a:pt x="234" y="150"/>
                  </a:lnTo>
                  <a:lnTo>
                    <a:pt x="240" y="136"/>
                  </a:lnTo>
                  <a:lnTo>
                    <a:pt x="248" y="122"/>
                  </a:lnTo>
                  <a:lnTo>
                    <a:pt x="256" y="108"/>
                  </a:lnTo>
                  <a:lnTo>
                    <a:pt x="266" y="94"/>
                  </a:lnTo>
                  <a:lnTo>
                    <a:pt x="278" y="84"/>
                  </a:lnTo>
                  <a:lnTo>
                    <a:pt x="290" y="72"/>
                  </a:lnTo>
                  <a:lnTo>
                    <a:pt x="302" y="64"/>
                  </a:lnTo>
                  <a:lnTo>
                    <a:pt x="316" y="56"/>
                  </a:lnTo>
                  <a:lnTo>
                    <a:pt x="332" y="48"/>
                  </a:lnTo>
                  <a:lnTo>
                    <a:pt x="348" y="44"/>
                  </a:lnTo>
                  <a:lnTo>
                    <a:pt x="364" y="40"/>
                  </a:lnTo>
                  <a:lnTo>
                    <a:pt x="382" y="38"/>
                  </a:lnTo>
                  <a:lnTo>
                    <a:pt x="382" y="38"/>
                  </a:lnTo>
                  <a:lnTo>
                    <a:pt x="398" y="38"/>
                  </a:lnTo>
                  <a:lnTo>
                    <a:pt x="416" y="40"/>
                  </a:lnTo>
                  <a:lnTo>
                    <a:pt x="432" y="42"/>
                  </a:lnTo>
                  <a:lnTo>
                    <a:pt x="448" y="46"/>
                  </a:lnTo>
                  <a:lnTo>
                    <a:pt x="462" y="52"/>
                  </a:lnTo>
                  <a:lnTo>
                    <a:pt x="478" y="60"/>
                  </a:lnTo>
                  <a:lnTo>
                    <a:pt x="490" y="70"/>
                  </a:lnTo>
                  <a:lnTo>
                    <a:pt x="504" y="80"/>
                  </a:lnTo>
                  <a:lnTo>
                    <a:pt x="516" y="90"/>
                  </a:lnTo>
                  <a:lnTo>
                    <a:pt x="526" y="102"/>
                  </a:lnTo>
                  <a:lnTo>
                    <a:pt x="534" y="116"/>
                  </a:lnTo>
                  <a:lnTo>
                    <a:pt x="542" y="130"/>
                  </a:lnTo>
                  <a:lnTo>
                    <a:pt x="550" y="146"/>
                  </a:lnTo>
                  <a:lnTo>
                    <a:pt x="554" y="160"/>
                  </a:lnTo>
                  <a:lnTo>
                    <a:pt x="558" y="178"/>
                  </a:lnTo>
                  <a:lnTo>
                    <a:pt x="560" y="194"/>
                  </a:lnTo>
                  <a:lnTo>
                    <a:pt x="560" y="194"/>
                  </a:lnTo>
                  <a:lnTo>
                    <a:pt x="560" y="212"/>
                  </a:lnTo>
                  <a:lnTo>
                    <a:pt x="560" y="228"/>
                  </a:lnTo>
                  <a:lnTo>
                    <a:pt x="556" y="246"/>
                  </a:lnTo>
                  <a:lnTo>
                    <a:pt x="552" y="260"/>
                  </a:lnTo>
                  <a:lnTo>
                    <a:pt x="546" y="276"/>
                  </a:lnTo>
                  <a:lnTo>
                    <a:pt x="538" y="290"/>
                  </a:lnTo>
                  <a:lnTo>
                    <a:pt x="530" y="304"/>
                  </a:lnTo>
                  <a:lnTo>
                    <a:pt x="520" y="316"/>
                  </a:lnTo>
                  <a:lnTo>
                    <a:pt x="508" y="328"/>
                  </a:lnTo>
                  <a:lnTo>
                    <a:pt x="496" y="338"/>
                  </a:lnTo>
                  <a:lnTo>
                    <a:pt x="482" y="348"/>
                  </a:lnTo>
                  <a:lnTo>
                    <a:pt x="468" y="356"/>
                  </a:lnTo>
                  <a:lnTo>
                    <a:pt x="454" y="362"/>
                  </a:lnTo>
                  <a:lnTo>
                    <a:pt x="438" y="368"/>
                  </a:lnTo>
                  <a:lnTo>
                    <a:pt x="420" y="372"/>
                  </a:lnTo>
                  <a:lnTo>
                    <a:pt x="404" y="374"/>
                  </a:lnTo>
                  <a:lnTo>
                    <a:pt x="404" y="374"/>
                  </a:lnTo>
                  <a:lnTo>
                    <a:pt x="386" y="374"/>
                  </a:lnTo>
                  <a:lnTo>
                    <a:pt x="370" y="372"/>
                  </a:lnTo>
                  <a:lnTo>
                    <a:pt x="354" y="370"/>
                  </a:lnTo>
                  <a:lnTo>
                    <a:pt x="338" y="364"/>
                  </a:lnTo>
                  <a:lnTo>
                    <a:pt x="322" y="358"/>
                  </a:lnTo>
                  <a:lnTo>
                    <a:pt x="308" y="352"/>
                  </a:lnTo>
                  <a:lnTo>
                    <a:pt x="294" y="342"/>
                  </a:lnTo>
                  <a:lnTo>
                    <a:pt x="282" y="332"/>
                  </a:lnTo>
                  <a:lnTo>
                    <a:pt x="270" y="322"/>
                  </a:lnTo>
                  <a:lnTo>
                    <a:pt x="260" y="308"/>
                  </a:lnTo>
                  <a:lnTo>
                    <a:pt x="250" y="296"/>
                  </a:lnTo>
                  <a:lnTo>
                    <a:pt x="242" y="282"/>
                  </a:lnTo>
                  <a:lnTo>
                    <a:pt x="236" y="266"/>
                  </a:lnTo>
                  <a:lnTo>
                    <a:pt x="230" y="250"/>
                  </a:lnTo>
                  <a:lnTo>
                    <a:pt x="226" y="234"/>
                  </a:lnTo>
                  <a:lnTo>
                    <a:pt x="224" y="216"/>
                  </a:lnTo>
                  <a:lnTo>
                    <a:pt x="224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</p:grpSp>
      <p:sp>
        <p:nvSpPr>
          <p:cNvPr id="27" name="Freeform 101"/>
          <p:cNvSpPr>
            <a:spLocks noChangeArrowheads="1"/>
          </p:cNvSpPr>
          <p:nvPr/>
        </p:nvSpPr>
        <p:spPr bwMode="auto">
          <a:xfrm>
            <a:off x="4380581" y="1554259"/>
            <a:ext cx="342766" cy="276224"/>
          </a:xfrm>
          <a:custGeom>
            <a:avLst/>
            <a:gdLst>
              <a:gd name="T0" fmla="*/ 8958 w 567"/>
              <a:gd name="T1" fmla="*/ 410482 h 415"/>
              <a:gd name="T2" fmla="*/ 8958 w 567"/>
              <a:gd name="T3" fmla="*/ 410482 h 415"/>
              <a:gd name="T4" fmla="*/ 8958 w 567"/>
              <a:gd name="T5" fmla="*/ 363056 h 415"/>
              <a:gd name="T6" fmla="*/ 95548 w 567"/>
              <a:gd name="T7" fmla="*/ 266568 h 415"/>
              <a:gd name="T8" fmla="*/ 140336 w 567"/>
              <a:gd name="T9" fmla="*/ 266568 h 415"/>
              <a:gd name="T10" fmla="*/ 279179 w 567"/>
              <a:gd name="T11" fmla="*/ 420295 h 415"/>
              <a:gd name="T12" fmla="*/ 331432 w 567"/>
              <a:gd name="T13" fmla="*/ 420295 h 415"/>
              <a:gd name="T14" fmla="*/ 697201 w 567"/>
              <a:gd name="T15" fmla="*/ 9812 h 415"/>
              <a:gd name="T16" fmla="*/ 749453 w 567"/>
              <a:gd name="T17" fmla="*/ 9812 h 415"/>
              <a:gd name="T18" fmla="*/ 827086 w 567"/>
              <a:gd name="T19" fmla="*/ 104665 h 415"/>
              <a:gd name="T20" fmla="*/ 827086 w 567"/>
              <a:gd name="T21" fmla="*/ 152091 h 415"/>
              <a:gd name="T22" fmla="*/ 374727 w 567"/>
              <a:gd name="T23" fmla="*/ 649249 h 415"/>
              <a:gd name="T24" fmla="*/ 322474 w 567"/>
              <a:gd name="T25" fmla="*/ 677051 h 415"/>
              <a:gd name="T26" fmla="*/ 279179 w 567"/>
              <a:gd name="T27" fmla="*/ 677051 h 415"/>
              <a:gd name="T28" fmla="*/ 226926 w 567"/>
              <a:gd name="T29" fmla="*/ 649249 h 415"/>
              <a:gd name="T30" fmla="*/ 8958 w 567"/>
              <a:gd name="T31" fmla="*/ 410482 h 41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67" h="415">
                <a:moveTo>
                  <a:pt x="6" y="251"/>
                </a:moveTo>
                <a:lnTo>
                  <a:pt x="6" y="251"/>
                </a:lnTo>
                <a:cubicBezTo>
                  <a:pt x="0" y="245"/>
                  <a:pt x="0" y="233"/>
                  <a:pt x="6" y="222"/>
                </a:cubicBezTo>
                <a:cubicBezTo>
                  <a:pt x="64" y="163"/>
                  <a:pt x="64" y="163"/>
                  <a:pt x="64" y="163"/>
                </a:cubicBezTo>
                <a:cubicBezTo>
                  <a:pt x="76" y="158"/>
                  <a:pt x="88" y="158"/>
                  <a:pt x="94" y="163"/>
                </a:cubicBezTo>
                <a:cubicBezTo>
                  <a:pt x="187" y="257"/>
                  <a:pt x="187" y="257"/>
                  <a:pt x="187" y="257"/>
                </a:cubicBezTo>
                <a:cubicBezTo>
                  <a:pt x="199" y="263"/>
                  <a:pt x="210" y="263"/>
                  <a:pt x="222" y="257"/>
                </a:cubicBezTo>
                <a:cubicBezTo>
                  <a:pt x="467" y="6"/>
                  <a:pt x="467" y="6"/>
                  <a:pt x="467" y="6"/>
                </a:cubicBezTo>
                <a:cubicBezTo>
                  <a:pt x="478" y="0"/>
                  <a:pt x="490" y="0"/>
                  <a:pt x="502" y="6"/>
                </a:cubicBezTo>
                <a:cubicBezTo>
                  <a:pt x="554" y="64"/>
                  <a:pt x="554" y="64"/>
                  <a:pt x="554" y="64"/>
                </a:cubicBezTo>
                <a:cubicBezTo>
                  <a:pt x="566" y="70"/>
                  <a:pt x="566" y="88"/>
                  <a:pt x="554" y="93"/>
                </a:cubicBezTo>
                <a:cubicBezTo>
                  <a:pt x="251" y="397"/>
                  <a:pt x="251" y="397"/>
                  <a:pt x="251" y="397"/>
                </a:cubicBezTo>
                <a:cubicBezTo>
                  <a:pt x="245" y="402"/>
                  <a:pt x="228" y="414"/>
                  <a:pt x="216" y="414"/>
                </a:cubicBezTo>
                <a:cubicBezTo>
                  <a:pt x="187" y="414"/>
                  <a:pt x="187" y="414"/>
                  <a:pt x="187" y="414"/>
                </a:cubicBezTo>
                <a:cubicBezTo>
                  <a:pt x="175" y="414"/>
                  <a:pt x="158" y="402"/>
                  <a:pt x="152" y="397"/>
                </a:cubicBezTo>
                <a:lnTo>
                  <a:pt x="6" y="251"/>
                </a:ln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6173" tIns="38087" rIns="76173" bIns="38087" anchor="ctr"/>
          <a:lstStyle/>
          <a:p>
            <a:endParaRPr lang="zh-CN" altLang="en-US" sz="1075"/>
          </a:p>
        </p:txBody>
      </p:sp>
      <p:cxnSp>
        <p:nvCxnSpPr>
          <p:cNvPr id="35" name="直接连接符 35"/>
          <p:cNvCxnSpPr/>
          <p:nvPr/>
        </p:nvCxnSpPr>
        <p:spPr>
          <a:xfrm flipV="1">
            <a:off x="3299791" y="4142084"/>
            <a:ext cx="320012" cy="2311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959154"/>
              </p:ext>
            </p:extLst>
          </p:nvPr>
        </p:nvGraphicFramePr>
        <p:xfrm>
          <a:off x="755576" y="1772816"/>
          <a:ext cx="7704856" cy="2834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16224"/>
                <a:gridCol w="2016224"/>
                <a:gridCol w="3672408"/>
              </a:tblGrid>
              <a:tr h="352014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作業項目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時程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注意事項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資訊更新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即時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今年運動</a:t>
                      </a:r>
                      <a:r>
                        <a:rPr lang="en-US" altLang="zh-TW" sz="18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i</a:t>
                      </a:r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臺灣資訊平台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含運動地圖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更新方式另行通知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召開縣市會議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每</a:t>
                      </a:r>
                      <a:r>
                        <a:rPr lang="en-US" altLang="zh-TW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  <a:r>
                        <a:rPr lang="zh-TW" altLang="en-US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個月一次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第一次應於</a:t>
                      </a:r>
                      <a:r>
                        <a:rPr lang="en-US" altLang="zh-TW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3/15</a:t>
                      </a:r>
                      <a:r>
                        <a:rPr lang="zh-TW" altLang="en-US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日前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舉行並邀請中央委員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於會議</a:t>
                      </a:r>
                      <a:r>
                        <a:rPr lang="zh-TW" altLang="en-US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前兩周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通知執行中心以利邀請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訪視紀錄表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zh-TW" altLang="en-US" b="1" kern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每月</a:t>
                      </a:r>
                      <a:r>
                        <a:rPr kumimoji="0" lang="en-US" altLang="zh-TW" b="1" kern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25</a:t>
                      </a:r>
                      <a:r>
                        <a:rPr kumimoji="0" lang="zh-TW" altLang="en-US" b="1" kern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日前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kern="120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今年延後縣市政府繳回之期限，提供充分輔導時間</a:t>
                      </a:r>
                      <a:r>
                        <a:rPr kumimoji="0" lang="zh-TW" altLang="en-US" kern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，並利用總表提醒縣市政府</a:t>
                      </a:r>
                      <a:r>
                        <a:rPr kumimoji="0" lang="zh-TW" altLang="en-US" b="1" kern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回饋</a:t>
                      </a:r>
                      <a:r>
                        <a:rPr kumimoji="0" lang="zh-TW" altLang="en-US" kern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訪視表予執行單位</a:t>
                      </a:r>
                      <a:endParaRPr kumimoji="0" lang="en-US" altLang="zh-TW" kern="1200" dirty="0" smtClean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4" name="群組 33"/>
          <p:cNvGrpSpPr/>
          <p:nvPr/>
        </p:nvGrpSpPr>
        <p:grpSpPr>
          <a:xfrm>
            <a:off x="107746" y="1222189"/>
            <a:ext cx="8964488" cy="4392488"/>
            <a:chOff x="220603" y="1124744"/>
            <a:chExt cx="8964488" cy="4392488"/>
          </a:xfrm>
        </p:grpSpPr>
        <p:sp>
          <p:nvSpPr>
            <p:cNvPr id="36" name="圓角矩形 35"/>
            <p:cNvSpPr/>
            <p:nvPr/>
          </p:nvSpPr>
          <p:spPr>
            <a:xfrm>
              <a:off x="220603" y="1124744"/>
              <a:ext cx="8964488" cy="439248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7" name="群組 36"/>
            <p:cNvGrpSpPr/>
            <p:nvPr/>
          </p:nvGrpSpPr>
          <p:grpSpPr>
            <a:xfrm>
              <a:off x="323528" y="1556792"/>
              <a:ext cx="8640960" cy="3744416"/>
              <a:chOff x="683568" y="3717032"/>
              <a:chExt cx="8640960" cy="3744416"/>
            </a:xfrm>
          </p:grpSpPr>
          <p:sp>
            <p:nvSpPr>
              <p:cNvPr id="43" name="流程圖: 替代處理程序 42"/>
              <p:cNvSpPr/>
              <p:nvPr/>
            </p:nvSpPr>
            <p:spPr>
              <a:xfrm>
                <a:off x="1187624" y="4256990"/>
                <a:ext cx="3240360" cy="2412370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42900" lvl="0" indent="-342900">
                  <a:buFont typeface="Arial" pitchFamily="34" charset="0"/>
                  <a:buChar char="•"/>
                </a:pPr>
                <a:r>
                  <a:rPr lang="zh-TW" altLang="en-US" sz="2400" dirty="0" smtClean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於</a:t>
                </a:r>
                <a:r>
                  <a:rPr lang="en-US" altLang="zh-TW" sz="2400" dirty="0" smtClean="0">
                    <a:solidFill>
                      <a:srgbClr val="FF0000"/>
                    </a:solidFill>
                    <a:latin typeface="微軟正黑體" pitchFamily="34" charset="-120"/>
                    <a:ea typeface="微軟正黑體" pitchFamily="34" charset="-120"/>
                  </a:rPr>
                  <a:t>106</a:t>
                </a:r>
                <a:r>
                  <a:rPr lang="zh-TW" altLang="zh-TW" sz="2400" dirty="0">
                    <a:solidFill>
                      <a:srgbClr val="FF0000"/>
                    </a:solidFill>
                    <a:latin typeface="微軟正黑體" pitchFamily="34" charset="-120"/>
                    <a:ea typeface="微軟正黑體" pitchFamily="34" charset="-120"/>
                  </a:rPr>
                  <a:t>年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微軟正黑體" pitchFamily="34" charset="-120"/>
                    <a:ea typeface="微軟正黑體" pitchFamily="34" charset="-120"/>
                  </a:rPr>
                  <a:t>10</a:t>
                </a:r>
                <a:r>
                  <a:rPr lang="zh-TW" altLang="zh-TW" sz="2400" dirty="0">
                    <a:solidFill>
                      <a:srgbClr val="FF0000"/>
                    </a:solidFill>
                    <a:latin typeface="微軟正黑體" pitchFamily="34" charset="-120"/>
                    <a:ea typeface="微軟正黑體" pitchFamily="34" charset="-120"/>
                  </a:rPr>
                  <a:t>月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微軟正黑體" pitchFamily="34" charset="-120"/>
                    <a:ea typeface="微軟正黑體" pitchFamily="34" charset="-120"/>
                  </a:rPr>
                  <a:t>31</a:t>
                </a:r>
                <a:r>
                  <a:rPr lang="zh-TW" altLang="zh-TW" sz="2400" dirty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日前</a:t>
                </a:r>
                <a:r>
                  <a:rPr lang="zh-TW" altLang="en-US" sz="2400" dirty="0">
                    <a:latin typeface="微軟正黑體" pitchFamily="34" charset="-120"/>
                    <a:ea typeface="微軟正黑體" pitchFamily="34" charset="-120"/>
                  </a:rPr>
                  <a:t>查核</a:t>
                </a:r>
                <a:r>
                  <a:rPr lang="zh-TW" altLang="en-US" sz="2400" dirty="0" smtClean="0">
                    <a:latin typeface="微軟正黑體" pitchFamily="34" charset="-120"/>
                    <a:ea typeface="微軟正黑體" pitchFamily="34" charset="-120"/>
                  </a:rPr>
                  <a:t>完畢</a:t>
                </a:r>
                <a:r>
                  <a:rPr lang="en-US" altLang="zh-TW" sz="1600" dirty="0" smtClean="0">
                    <a:latin typeface="微軟正黑體" pitchFamily="34" charset="-120"/>
                    <a:ea typeface="微軟正黑體" pitchFamily="34" charset="-120"/>
                  </a:rPr>
                  <a:t>(</a:t>
                </a:r>
                <a:r>
                  <a:rPr lang="zh-TW" altLang="en-US" sz="1600" i="1" dirty="0" smtClean="0">
                    <a:latin typeface="微軟正黑體" pitchFamily="34" charset="-120"/>
                    <a:ea typeface="微軟正黑體" pitchFamily="34" charset="-120"/>
                  </a:rPr>
                  <a:t>活動訪視作業持續至</a:t>
                </a:r>
                <a:r>
                  <a:rPr lang="en-US" altLang="zh-TW" sz="1600" i="1" dirty="0" smtClean="0">
                    <a:latin typeface="微軟正黑體" pitchFamily="34" charset="-120"/>
                    <a:ea typeface="微軟正黑體" pitchFamily="34" charset="-120"/>
                  </a:rPr>
                  <a:t>11</a:t>
                </a:r>
                <a:r>
                  <a:rPr lang="zh-TW" altLang="en-US" sz="1600" i="1" dirty="0" smtClean="0">
                    <a:latin typeface="微軟正黑體" pitchFamily="34" charset="-120"/>
                    <a:ea typeface="微軟正黑體" pitchFamily="34" charset="-120"/>
                  </a:rPr>
                  <a:t>月</a:t>
                </a:r>
                <a:r>
                  <a:rPr lang="en-US" altLang="zh-TW" sz="1600" i="1" dirty="0" smtClean="0">
                    <a:latin typeface="微軟正黑體" pitchFamily="34" charset="-120"/>
                    <a:ea typeface="微軟正黑體" pitchFamily="34" charset="-120"/>
                  </a:rPr>
                  <a:t>30</a:t>
                </a:r>
                <a:r>
                  <a:rPr lang="zh-TW" altLang="en-US" sz="1600" i="1" dirty="0" smtClean="0">
                    <a:latin typeface="微軟正黑體" pitchFamily="34" charset="-120"/>
                    <a:ea typeface="微軟正黑體" pitchFamily="34" charset="-120"/>
                  </a:rPr>
                  <a:t>日</a:t>
                </a:r>
                <a:r>
                  <a:rPr lang="en-US" altLang="zh-TW" sz="1600" i="1" dirty="0" smtClean="0">
                    <a:latin typeface="微軟正黑體" pitchFamily="34" charset="-120"/>
                    <a:ea typeface="微軟正黑體" pitchFamily="34" charset="-120"/>
                  </a:rPr>
                  <a:t>)</a:t>
                </a:r>
                <a:endParaRPr lang="en-US" altLang="zh-TW" sz="1600" i="1" dirty="0">
                  <a:latin typeface="微軟正黑體" pitchFamily="34" charset="-120"/>
                  <a:ea typeface="微軟正黑體" pitchFamily="34" charset="-120"/>
                </a:endParaRPr>
              </a:p>
              <a:p>
                <a:pPr marL="342900" lvl="0" indent="-342900">
                  <a:buFont typeface="Arial" pitchFamily="34" charset="0"/>
                  <a:buChar char="•"/>
                </a:pPr>
                <a:r>
                  <a:rPr lang="zh-TW" altLang="zh-TW" sz="2400" dirty="0" smtClean="0">
                    <a:latin typeface="微軟正黑體" pitchFamily="34" charset="-120"/>
                    <a:ea typeface="微軟正黑體" pitchFamily="34" charset="-120"/>
                  </a:rPr>
                  <a:t>於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微軟正黑體" pitchFamily="34" charset="-120"/>
                    <a:ea typeface="微軟正黑體" pitchFamily="34" charset="-120"/>
                  </a:rPr>
                  <a:t>106</a:t>
                </a:r>
                <a:r>
                  <a:rPr lang="zh-TW" altLang="zh-TW" sz="2400" dirty="0">
                    <a:solidFill>
                      <a:srgbClr val="FF0000"/>
                    </a:solidFill>
                    <a:latin typeface="微軟正黑體" pitchFamily="34" charset="-120"/>
                    <a:ea typeface="微軟正黑體" pitchFamily="34" charset="-120"/>
                  </a:rPr>
                  <a:t>年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微軟正黑體" pitchFamily="34" charset="-120"/>
                    <a:ea typeface="微軟正黑體" pitchFamily="34" charset="-120"/>
                  </a:rPr>
                  <a:t>11</a:t>
                </a:r>
                <a:r>
                  <a:rPr lang="zh-TW" altLang="zh-TW" sz="2400" dirty="0">
                    <a:solidFill>
                      <a:srgbClr val="FF0000"/>
                    </a:solidFill>
                    <a:latin typeface="微軟正黑體" pitchFamily="34" charset="-120"/>
                    <a:ea typeface="微軟正黑體" pitchFamily="34" charset="-120"/>
                  </a:rPr>
                  <a:t>月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微軟正黑體" pitchFamily="34" charset="-120"/>
                    <a:ea typeface="微軟正黑體" pitchFamily="34" charset="-120"/>
                  </a:rPr>
                  <a:t>17</a:t>
                </a:r>
                <a:r>
                  <a:rPr lang="zh-TW" altLang="zh-TW" sz="2400" dirty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日</a:t>
                </a:r>
                <a:r>
                  <a:rPr lang="zh-TW" altLang="zh-TW" sz="2400" dirty="0">
                    <a:latin typeface="微軟正黑體" pitchFamily="34" charset="-120"/>
                    <a:ea typeface="微軟正黑體" pitchFamily="34" charset="-120"/>
                  </a:rPr>
                  <a:t>前送體育署備查。</a:t>
                </a:r>
                <a:endParaRPr lang="zh-TW" altLang="en-US" sz="2400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4" name="流程圖: 替代處理程序 43"/>
              <p:cNvSpPr/>
              <p:nvPr/>
            </p:nvSpPr>
            <p:spPr>
              <a:xfrm>
                <a:off x="683568" y="3717032"/>
                <a:ext cx="3384376" cy="72008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800" dirty="0" smtClean="0">
                    <a:latin typeface="微軟正黑體" pitchFamily="34" charset="-120"/>
                    <a:ea typeface="微軟正黑體" pitchFamily="34" charset="-120"/>
                  </a:rPr>
                  <a:t>輔導查核執行單位</a:t>
                </a:r>
                <a:endParaRPr lang="zh-TW" altLang="en-US" sz="2800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5" name="流程圖: 替代處理程序 44"/>
              <p:cNvSpPr/>
              <p:nvPr/>
            </p:nvSpPr>
            <p:spPr>
              <a:xfrm>
                <a:off x="5364088" y="4256990"/>
                <a:ext cx="3960440" cy="3204458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42900" lvl="0" indent="-342900">
                  <a:buFont typeface="Arial" pitchFamily="34" charset="0"/>
                  <a:buChar char="•"/>
                </a:pPr>
                <a:r>
                  <a:rPr lang="zh-TW" altLang="zh-TW" sz="2400" dirty="0" smtClean="0">
                    <a:latin typeface="微軟正黑體" pitchFamily="34" charset="-120"/>
                    <a:ea typeface="微軟正黑體" pitchFamily="34" charset="-120"/>
                  </a:rPr>
                  <a:t>填寫</a:t>
                </a:r>
                <a:r>
                  <a:rPr lang="zh-TW" altLang="zh-TW" sz="2400" dirty="0">
                    <a:latin typeface="微軟正黑體" pitchFamily="34" charset="-120"/>
                    <a:ea typeface="微軟正黑體" pitchFamily="34" charset="-120"/>
                  </a:rPr>
                  <a:t>「縣市政府年度自評表」</a:t>
                </a:r>
                <a:r>
                  <a:rPr lang="en-US" altLang="zh-TW" sz="1600" i="1" dirty="0">
                    <a:latin typeface="微軟正黑體" pitchFamily="34" charset="-120"/>
                    <a:ea typeface="微軟正黑體" pitchFamily="34" charset="-120"/>
                  </a:rPr>
                  <a:t>(</a:t>
                </a:r>
                <a:r>
                  <a:rPr lang="zh-TW" altLang="zh-TW" sz="1600" i="1" dirty="0">
                    <a:latin typeface="微軟正黑體" pitchFamily="34" charset="-120"/>
                    <a:ea typeface="微軟正黑體" pitchFamily="34" charset="-120"/>
                  </a:rPr>
                  <a:t>格式另行通知</a:t>
                </a:r>
                <a:r>
                  <a:rPr lang="en-US" altLang="zh-TW" sz="1600" i="1" dirty="0">
                    <a:latin typeface="微軟正黑體" pitchFamily="34" charset="-120"/>
                    <a:ea typeface="微軟正黑體" pitchFamily="34" charset="-120"/>
                  </a:rPr>
                  <a:t>)</a:t>
                </a:r>
                <a:r>
                  <a:rPr lang="zh-TW" altLang="zh-TW" sz="1600" i="1" dirty="0" smtClean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endParaRPr lang="en-US" altLang="zh-TW" sz="2000" i="1" dirty="0" smtClean="0">
                  <a:latin typeface="微軟正黑體" pitchFamily="34" charset="-120"/>
                  <a:ea typeface="微軟正黑體" pitchFamily="34" charset="-120"/>
                </a:endParaRPr>
              </a:p>
              <a:p>
                <a:pPr marL="342900" lvl="0" indent="-342900">
                  <a:buFont typeface="Arial" pitchFamily="34" charset="0"/>
                  <a:buChar char="•"/>
                </a:pPr>
                <a:r>
                  <a:rPr lang="zh-TW" altLang="zh-TW" sz="2400" dirty="0" smtClean="0">
                    <a:latin typeface="微軟正黑體" pitchFamily="34" charset="-120"/>
                    <a:ea typeface="微軟正黑體" pitchFamily="34" charset="-120"/>
                  </a:rPr>
                  <a:t>於</a:t>
                </a:r>
                <a:r>
                  <a:rPr lang="zh-TW" altLang="en-US" sz="2400" dirty="0">
                    <a:solidFill>
                      <a:srgbClr val="FF0000"/>
                    </a:solidFill>
                    <a:latin typeface="微軟正黑體" pitchFamily="34" charset="-120"/>
                    <a:ea typeface="微軟正黑體" pitchFamily="34" charset="-120"/>
                  </a:rPr>
                  <a:t>規範期限</a:t>
                </a:r>
                <a:r>
                  <a:rPr lang="zh-TW" altLang="en-US" sz="2400" dirty="0" smtClean="0">
                    <a:solidFill>
                      <a:srgbClr val="FF0000"/>
                    </a:solidFill>
                    <a:latin typeface="微軟正黑體" pitchFamily="34" charset="-120"/>
                    <a:ea typeface="微軟正黑體" pitchFamily="34" charset="-120"/>
                  </a:rPr>
                  <a:t>內</a:t>
                </a:r>
                <a:r>
                  <a:rPr lang="en-US" altLang="zh-TW" i="1" dirty="0" smtClean="0">
                    <a:solidFill>
                      <a:srgbClr val="FF0000"/>
                    </a:solidFill>
                    <a:latin typeface="微軟正黑體" pitchFamily="34" charset="-120"/>
                    <a:ea typeface="微軟正黑體" pitchFamily="34" charset="-120"/>
                  </a:rPr>
                  <a:t>(</a:t>
                </a:r>
                <a:r>
                  <a:rPr lang="zh-TW" altLang="en-US" i="1" dirty="0" smtClean="0">
                    <a:solidFill>
                      <a:srgbClr val="FF0000"/>
                    </a:solidFill>
                    <a:latin typeface="微軟正黑體" pitchFamily="34" charset="-120"/>
                    <a:ea typeface="微軟正黑體" pitchFamily="34" charset="-120"/>
                  </a:rPr>
                  <a:t>另行通知</a:t>
                </a:r>
                <a:r>
                  <a:rPr lang="en-US" altLang="zh-TW" i="1" dirty="0" smtClean="0">
                    <a:solidFill>
                      <a:srgbClr val="FF0000"/>
                    </a:solidFill>
                    <a:latin typeface="微軟正黑體" pitchFamily="34" charset="-120"/>
                    <a:ea typeface="微軟正黑體" pitchFamily="34" charset="-120"/>
                  </a:rPr>
                  <a:t>)</a:t>
                </a:r>
                <a:r>
                  <a:rPr lang="zh-TW" altLang="zh-TW" sz="2400" dirty="0" smtClean="0">
                    <a:latin typeface="微軟正黑體" pitchFamily="34" charset="-120"/>
                    <a:ea typeface="微軟正黑體" pitchFamily="34" charset="-120"/>
                  </a:rPr>
                  <a:t>紙</a:t>
                </a:r>
                <a:r>
                  <a:rPr lang="zh-TW" altLang="zh-TW" sz="2400" dirty="0">
                    <a:latin typeface="微軟正黑體" pitchFamily="34" charset="-120"/>
                    <a:ea typeface="微軟正黑體" pitchFamily="34" charset="-120"/>
                  </a:rPr>
                  <a:t>本函文至教育部體育署，同時將電子檔寄至運動</a:t>
                </a:r>
                <a:r>
                  <a:rPr lang="en-US" altLang="zh-TW" sz="2400" dirty="0" err="1">
                    <a:latin typeface="微軟正黑體" pitchFamily="34" charset="-120"/>
                    <a:ea typeface="微軟正黑體" pitchFamily="34" charset="-120"/>
                  </a:rPr>
                  <a:t>i</a:t>
                </a:r>
                <a:r>
                  <a:rPr lang="zh-TW" altLang="zh-TW" sz="2400" dirty="0">
                    <a:latin typeface="微軟正黑體" pitchFamily="34" charset="-120"/>
                    <a:ea typeface="微軟正黑體" pitchFamily="34" charset="-120"/>
                  </a:rPr>
                  <a:t>臺灣計畫執行中心</a:t>
                </a:r>
                <a:endParaRPr lang="zh-TW" altLang="en-US" sz="2400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6" name="流程圖: 替代處理程序 45"/>
              <p:cNvSpPr/>
              <p:nvPr/>
            </p:nvSpPr>
            <p:spPr>
              <a:xfrm>
                <a:off x="4499992" y="3717032"/>
                <a:ext cx="4320480" cy="72008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800" dirty="0" smtClean="0">
                    <a:latin typeface="微軟正黑體" pitchFamily="34" charset="-120"/>
                    <a:ea typeface="微軟正黑體" pitchFamily="34" charset="-120"/>
                  </a:rPr>
                  <a:t>辦理年度訪視評核之自評</a:t>
                </a:r>
                <a:endParaRPr lang="zh-TW" altLang="en-US" sz="2800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153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35"/>
          <p:cNvCxnSpPr/>
          <p:nvPr/>
        </p:nvCxnSpPr>
        <p:spPr>
          <a:xfrm>
            <a:off x="5519946" y="4162280"/>
            <a:ext cx="337341" cy="2028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28"/>
          <p:cNvSpPr/>
          <p:nvPr/>
        </p:nvSpPr>
        <p:spPr>
          <a:xfrm>
            <a:off x="4211960" y="1081418"/>
            <a:ext cx="688940" cy="69139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30"/>
          <p:cNvSpPr/>
          <p:nvPr/>
        </p:nvSpPr>
        <p:spPr>
          <a:xfrm>
            <a:off x="2599071" y="4345798"/>
            <a:ext cx="688940" cy="691398"/>
          </a:xfrm>
          <a:prstGeom prst="roundRect">
            <a:avLst/>
          </a:pr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31"/>
          <p:cNvSpPr/>
          <p:nvPr/>
        </p:nvSpPr>
        <p:spPr>
          <a:xfrm>
            <a:off x="5854571" y="4345798"/>
            <a:ext cx="688940" cy="691398"/>
          </a:xfrm>
          <a:prstGeom prst="roundRect">
            <a:avLst/>
          </a:prstGeom>
          <a:solidFill>
            <a:srgbClr val="F88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32"/>
          <p:cNvSpPr/>
          <p:nvPr/>
        </p:nvSpPr>
        <p:spPr>
          <a:xfrm>
            <a:off x="3603569" y="2449876"/>
            <a:ext cx="1916377" cy="19152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33"/>
          <p:cNvCxnSpPr/>
          <p:nvPr/>
        </p:nvCxnSpPr>
        <p:spPr>
          <a:xfrm>
            <a:off x="4551964" y="1896300"/>
            <a:ext cx="0" cy="3805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组合 36"/>
          <p:cNvGrpSpPr/>
          <p:nvPr/>
        </p:nvGrpSpPr>
        <p:grpSpPr>
          <a:xfrm>
            <a:off x="4072005" y="2596351"/>
            <a:ext cx="959917" cy="566566"/>
            <a:chOff x="3270162" y="5998926"/>
            <a:chExt cx="855663" cy="503238"/>
          </a:xfrm>
          <a:solidFill>
            <a:schemeClr val="bg1"/>
          </a:solidFill>
        </p:grpSpPr>
        <p:sp>
          <p:nvSpPr>
            <p:cNvPr id="12" name="Freeform 55"/>
            <p:cNvSpPr>
              <a:spLocks/>
            </p:cNvSpPr>
            <p:nvPr/>
          </p:nvSpPr>
          <p:spPr bwMode="auto">
            <a:xfrm>
              <a:off x="3492412" y="5998926"/>
              <a:ext cx="428625" cy="498475"/>
            </a:xfrm>
            <a:custGeom>
              <a:avLst/>
              <a:gdLst>
                <a:gd name="T0" fmla="*/ 0 w 190"/>
                <a:gd name="T1" fmla="*/ 221 h 221"/>
                <a:gd name="T2" fmla="*/ 190 w 190"/>
                <a:gd name="T3" fmla="*/ 221 h 221"/>
                <a:gd name="T4" fmla="*/ 129 w 190"/>
                <a:gd name="T5" fmla="*/ 100 h 221"/>
                <a:gd name="T6" fmla="*/ 151 w 190"/>
                <a:gd name="T7" fmla="*/ 56 h 221"/>
                <a:gd name="T8" fmla="*/ 95 w 190"/>
                <a:gd name="T9" fmla="*/ 0 h 221"/>
                <a:gd name="T10" fmla="*/ 38 w 190"/>
                <a:gd name="T11" fmla="*/ 57 h 221"/>
                <a:gd name="T12" fmla="*/ 61 w 190"/>
                <a:gd name="T13" fmla="*/ 100 h 221"/>
                <a:gd name="T14" fmla="*/ 0 w 190"/>
                <a:gd name="T15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221">
                  <a:moveTo>
                    <a:pt x="0" y="221"/>
                  </a:moveTo>
                  <a:cubicBezTo>
                    <a:pt x="190" y="221"/>
                    <a:pt x="190" y="221"/>
                    <a:pt x="190" y="221"/>
                  </a:cubicBezTo>
                  <a:cubicBezTo>
                    <a:pt x="190" y="172"/>
                    <a:pt x="165" y="119"/>
                    <a:pt x="129" y="100"/>
                  </a:cubicBezTo>
                  <a:cubicBezTo>
                    <a:pt x="143" y="90"/>
                    <a:pt x="151" y="75"/>
                    <a:pt x="151" y="56"/>
                  </a:cubicBezTo>
                  <a:cubicBezTo>
                    <a:pt x="151" y="25"/>
                    <a:pt x="126" y="0"/>
                    <a:pt x="95" y="0"/>
                  </a:cubicBezTo>
                  <a:cubicBezTo>
                    <a:pt x="64" y="0"/>
                    <a:pt x="38" y="26"/>
                    <a:pt x="38" y="57"/>
                  </a:cubicBezTo>
                  <a:cubicBezTo>
                    <a:pt x="38" y="75"/>
                    <a:pt x="47" y="90"/>
                    <a:pt x="61" y="100"/>
                  </a:cubicBezTo>
                  <a:cubicBezTo>
                    <a:pt x="25" y="119"/>
                    <a:pt x="0" y="172"/>
                    <a:pt x="0" y="22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6"/>
            <p:cNvSpPr>
              <a:spLocks/>
            </p:cNvSpPr>
            <p:nvPr/>
          </p:nvSpPr>
          <p:spPr bwMode="auto">
            <a:xfrm>
              <a:off x="3884525" y="6141801"/>
              <a:ext cx="241300" cy="360363"/>
            </a:xfrm>
            <a:custGeom>
              <a:avLst/>
              <a:gdLst>
                <a:gd name="T0" fmla="*/ 64 w 107"/>
                <a:gd name="T1" fmla="*/ 72 h 160"/>
                <a:gd name="T2" fmla="*/ 80 w 107"/>
                <a:gd name="T3" fmla="*/ 40 h 160"/>
                <a:gd name="T4" fmla="*/ 40 w 107"/>
                <a:gd name="T5" fmla="*/ 0 h 160"/>
                <a:gd name="T6" fmla="*/ 0 w 107"/>
                <a:gd name="T7" fmla="*/ 40 h 160"/>
                <a:gd name="T8" fmla="*/ 16 w 107"/>
                <a:gd name="T9" fmla="*/ 71 h 160"/>
                <a:gd name="T10" fmla="*/ 7 w 107"/>
                <a:gd name="T11" fmla="*/ 79 h 160"/>
                <a:gd name="T12" fmla="*/ 28 w 107"/>
                <a:gd name="T13" fmla="*/ 160 h 160"/>
                <a:gd name="T14" fmla="*/ 107 w 107"/>
                <a:gd name="T15" fmla="*/ 160 h 160"/>
                <a:gd name="T16" fmla="*/ 64 w 107"/>
                <a:gd name="T17" fmla="*/ 7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160">
                  <a:moveTo>
                    <a:pt x="64" y="72"/>
                  </a:moveTo>
                  <a:cubicBezTo>
                    <a:pt x="74" y="65"/>
                    <a:pt x="80" y="53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53"/>
                    <a:pt x="6" y="63"/>
                    <a:pt x="16" y="71"/>
                  </a:cubicBezTo>
                  <a:cubicBezTo>
                    <a:pt x="13" y="72"/>
                    <a:pt x="10" y="76"/>
                    <a:pt x="7" y="79"/>
                  </a:cubicBezTo>
                  <a:cubicBezTo>
                    <a:pt x="20" y="102"/>
                    <a:pt x="28" y="136"/>
                    <a:pt x="28" y="160"/>
                  </a:cubicBezTo>
                  <a:cubicBezTo>
                    <a:pt x="107" y="160"/>
                    <a:pt x="107" y="160"/>
                    <a:pt x="107" y="160"/>
                  </a:cubicBezTo>
                  <a:cubicBezTo>
                    <a:pt x="107" y="121"/>
                    <a:pt x="89" y="86"/>
                    <a:pt x="64" y="7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7"/>
            <p:cNvSpPr>
              <a:spLocks/>
            </p:cNvSpPr>
            <p:nvPr/>
          </p:nvSpPr>
          <p:spPr bwMode="auto">
            <a:xfrm>
              <a:off x="3270162" y="6141801"/>
              <a:ext cx="241300" cy="360363"/>
            </a:xfrm>
            <a:custGeom>
              <a:avLst/>
              <a:gdLst>
                <a:gd name="T0" fmla="*/ 91 w 107"/>
                <a:gd name="T1" fmla="*/ 71 h 160"/>
                <a:gd name="T2" fmla="*/ 107 w 107"/>
                <a:gd name="T3" fmla="*/ 39 h 160"/>
                <a:gd name="T4" fmla="*/ 67 w 107"/>
                <a:gd name="T5" fmla="*/ 0 h 160"/>
                <a:gd name="T6" fmla="*/ 27 w 107"/>
                <a:gd name="T7" fmla="*/ 40 h 160"/>
                <a:gd name="T8" fmla="*/ 43 w 107"/>
                <a:gd name="T9" fmla="*/ 72 h 160"/>
                <a:gd name="T10" fmla="*/ 0 w 107"/>
                <a:gd name="T11" fmla="*/ 160 h 160"/>
                <a:gd name="T12" fmla="*/ 86 w 107"/>
                <a:gd name="T13" fmla="*/ 160 h 160"/>
                <a:gd name="T14" fmla="*/ 105 w 107"/>
                <a:gd name="T15" fmla="*/ 82 h 160"/>
                <a:gd name="T16" fmla="*/ 91 w 107"/>
                <a:gd name="T17" fmla="*/ 7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160">
                  <a:moveTo>
                    <a:pt x="91" y="71"/>
                  </a:moveTo>
                  <a:cubicBezTo>
                    <a:pt x="101" y="63"/>
                    <a:pt x="107" y="52"/>
                    <a:pt x="107" y="39"/>
                  </a:cubicBezTo>
                  <a:cubicBezTo>
                    <a:pt x="107" y="17"/>
                    <a:pt x="89" y="0"/>
                    <a:pt x="67" y="0"/>
                  </a:cubicBezTo>
                  <a:cubicBezTo>
                    <a:pt x="45" y="0"/>
                    <a:pt x="27" y="18"/>
                    <a:pt x="27" y="40"/>
                  </a:cubicBezTo>
                  <a:cubicBezTo>
                    <a:pt x="27" y="53"/>
                    <a:pt x="33" y="65"/>
                    <a:pt x="43" y="72"/>
                  </a:cubicBezTo>
                  <a:cubicBezTo>
                    <a:pt x="18" y="86"/>
                    <a:pt x="0" y="121"/>
                    <a:pt x="0" y="160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36"/>
                    <a:pt x="93" y="105"/>
                    <a:pt x="105" y="82"/>
                  </a:cubicBezTo>
                  <a:cubicBezTo>
                    <a:pt x="101" y="78"/>
                    <a:pt x="96" y="73"/>
                    <a:pt x="91" y="7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文本框 57"/>
          <p:cNvSpPr txBox="1"/>
          <p:nvPr/>
        </p:nvSpPr>
        <p:spPr>
          <a:xfrm>
            <a:off x="3635896" y="3162917"/>
            <a:ext cx="1832137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200" dirty="0"/>
              <a:t>縣市委員職務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文本框 58"/>
          <p:cNvSpPr txBox="1"/>
          <p:nvPr/>
        </p:nvSpPr>
        <p:spPr>
          <a:xfrm>
            <a:off x="-180528" y="4941168"/>
            <a:ext cx="4858316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2800" b="1" dirty="0" smtClean="0">
                <a:solidFill>
                  <a:srgbClr val="5EC6D3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800" b="1" dirty="0" smtClean="0">
                <a:solidFill>
                  <a:srgbClr val="5EC6D3"/>
                </a:solidFill>
                <a:latin typeface="微軟正黑體" pitchFamily="34" charset="-120"/>
                <a:ea typeface="微軟正黑體" pitchFamily="34" charset="-120"/>
              </a:rPr>
              <a:t>二</a:t>
            </a:r>
            <a:r>
              <a:rPr lang="en-US" altLang="zh-TW" sz="2800" b="1" dirty="0" smtClean="0">
                <a:solidFill>
                  <a:srgbClr val="5EC6D3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800" b="1" dirty="0" smtClean="0">
                <a:solidFill>
                  <a:srgbClr val="5EC6D3"/>
                </a:solidFill>
                <a:latin typeface="微軟正黑體" pitchFamily="34" charset="-120"/>
                <a:ea typeface="微軟正黑體" pitchFamily="34" charset="-120"/>
              </a:rPr>
              <a:t>訪</a:t>
            </a:r>
            <a:r>
              <a:rPr lang="zh-TW" altLang="en-US" sz="2800" b="1" dirty="0">
                <a:solidFill>
                  <a:srgbClr val="5EC6D3"/>
                </a:solidFill>
                <a:latin typeface="微軟正黑體" pitchFamily="34" charset="-120"/>
                <a:ea typeface="微軟正黑體" pitchFamily="34" charset="-120"/>
              </a:rPr>
              <a:t>視所屬縣市</a:t>
            </a:r>
            <a:r>
              <a:rPr lang="zh-TW" altLang="en-US" sz="2800" b="1" dirty="0" smtClean="0">
                <a:solidFill>
                  <a:srgbClr val="5EC6D3"/>
                </a:solidFill>
                <a:latin typeface="微軟正黑體" pitchFamily="34" charset="-120"/>
                <a:ea typeface="微軟正黑體" pitchFamily="34" charset="-120"/>
              </a:rPr>
              <a:t>運動</a:t>
            </a:r>
            <a:r>
              <a:rPr lang="en-US" altLang="zh-TW" sz="2800" b="1" dirty="0" err="1" smtClean="0">
                <a:solidFill>
                  <a:srgbClr val="5EC6D3"/>
                </a:solidFill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sz="2800" b="1" dirty="0" smtClean="0">
                <a:solidFill>
                  <a:srgbClr val="5EC6D3"/>
                </a:solidFill>
                <a:latin typeface="微軟正黑體" pitchFamily="34" charset="-120"/>
                <a:ea typeface="微軟正黑體" pitchFamily="34" charset="-120"/>
              </a:rPr>
              <a:t> 臺灣</a:t>
            </a:r>
            <a:r>
              <a:rPr lang="zh-TW" altLang="en-US" sz="2800" b="1" dirty="0">
                <a:solidFill>
                  <a:srgbClr val="5EC6D3"/>
                </a:solidFill>
                <a:latin typeface="微軟正黑體" pitchFamily="34" charset="-120"/>
                <a:ea typeface="微軟正黑體" pitchFamily="34" charset="-120"/>
              </a:rPr>
              <a:t>計畫相關</a:t>
            </a:r>
            <a:r>
              <a:rPr lang="zh-TW" altLang="en-US" sz="2800" b="1" dirty="0" smtClean="0">
                <a:solidFill>
                  <a:srgbClr val="5EC6D3"/>
                </a:solidFill>
                <a:latin typeface="微軟正黑體" pitchFamily="34" charset="-120"/>
                <a:ea typeface="微軟正黑體" pitchFamily="34" charset="-120"/>
              </a:rPr>
              <a:t>活動</a:t>
            </a:r>
            <a:endParaRPr lang="en-US" altLang="zh-CN" sz="2800" b="1" dirty="0" smtClean="0">
              <a:solidFill>
                <a:srgbClr val="5EC6D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r">
              <a:lnSpc>
                <a:spcPct val="150000"/>
              </a:lnSpc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縣市總次數依計畫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補助經費訂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定，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algn="r">
              <a:lnSpc>
                <a:spcPct val="150000"/>
              </a:lnSpc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各委員訪視次數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依縣市政府斟酌分配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文本框 59"/>
          <p:cNvSpPr txBox="1"/>
          <p:nvPr/>
        </p:nvSpPr>
        <p:spPr>
          <a:xfrm>
            <a:off x="1919867" y="163485"/>
            <a:ext cx="5316429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b="1" dirty="0" smtClean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8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en-US" altLang="zh-TW" sz="2800" b="1" dirty="0" smtClean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800" b="1" dirty="0" smtClean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rPr>
              <a:t>出席</a:t>
            </a:r>
            <a:r>
              <a:rPr lang="zh-TW" altLang="en-US" sz="28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rPr>
              <a:t>運動</a:t>
            </a:r>
            <a:r>
              <a:rPr lang="en-US" altLang="zh-TW" sz="2800" b="1" dirty="0" err="1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sz="28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rPr>
              <a:t>臺灣計畫相關</a:t>
            </a:r>
            <a:r>
              <a:rPr lang="zh-TW" altLang="en-US" sz="2800" b="1" dirty="0" smtClean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rPr>
              <a:t>會議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縣市規劃會議、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場共識會議及期末會議</a:t>
            </a:r>
            <a:endParaRPr lang="zh-CN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文本框 60"/>
          <p:cNvSpPr txBox="1"/>
          <p:nvPr/>
        </p:nvSpPr>
        <p:spPr>
          <a:xfrm>
            <a:off x="4572000" y="4948250"/>
            <a:ext cx="4414985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2800" b="1" dirty="0" smtClean="0">
                <a:solidFill>
                  <a:srgbClr val="F8841D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800" b="1" dirty="0" smtClean="0">
                <a:solidFill>
                  <a:srgbClr val="F8841D"/>
                </a:solidFill>
                <a:latin typeface="微軟正黑體" pitchFamily="34" charset="-120"/>
                <a:ea typeface="微軟正黑體" pitchFamily="34" charset="-120"/>
              </a:rPr>
              <a:t>三</a:t>
            </a:r>
            <a:r>
              <a:rPr lang="en-US" altLang="zh-TW" sz="2800" b="1" dirty="0" smtClean="0">
                <a:solidFill>
                  <a:srgbClr val="F8841D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800" b="1" dirty="0" smtClean="0">
                <a:solidFill>
                  <a:srgbClr val="F8841D"/>
                </a:solidFill>
                <a:latin typeface="微軟正黑體" pitchFamily="34" charset="-120"/>
                <a:ea typeface="微軟正黑體" pitchFamily="34" charset="-120"/>
              </a:rPr>
              <a:t>協助</a:t>
            </a:r>
            <a:r>
              <a:rPr lang="zh-TW" altLang="en-US" sz="2800" b="1" dirty="0">
                <a:solidFill>
                  <a:srgbClr val="F8841D"/>
                </a:solidFill>
                <a:latin typeface="微軟正黑體" pitchFamily="34" charset="-120"/>
                <a:ea typeface="微軟正黑體" pitchFamily="34" charset="-120"/>
              </a:rPr>
              <a:t>中央委員了解縣市推動之情形 </a:t>
            </a:r>
            <a:endParaRPr lang="en-US" altLang="zh-CN" sz="2800" b="1" dirty="0">
              <a:solidFill>
                <a:srgbClr val="F8841D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r">
              <a:lnSpc>
                <a:spcPct val="150000"/>
              </a:lnSpc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透過輔導諮詢會議約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次會議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algn="r">
              <a:lnSpc>
                <a:spcPct val="150000"/>
              </a:lnSpc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共同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訪視活動及縣市活動訪視紀錄表</a:t>
            </a:r>
          </a:p>
        </p:txBody>
      </p:sp>
      <p:grpSp>
        <p:nvGrpSpPr>
          <p:cNvPr id="19" name="组合 61"/>
          <p:cNvGrpSpPr>
            <a:grpSpLocks noChangeAspect="1"/>
          </p:cNvGrpSpPr>
          <p:nvPr/>
        </p:nvGrpSpPr>
        <p:grpSpPr>
          <a:xfrm>
            <a:off x="6012160" y="4504080"/>
            <a:ext cx="366315" cy="353043"/>
            <a:chOff x="6235701" y="4083050"/>
            <a:chExt cx="560387" cy="538163"/>
          </a:xfrm>
          <a:solidFill>
            <a:schemeClr val="bg1"/>
          </a:solidFill>
        </p:grpSpPr>
        <p:sp>
          <p:nvSpPr>
            <p:cNvPr id="20" name="Freeform 31"/>
            <p:cNvSpPr>
              <a:spLocks/>
            </p:cNvSpPr>
            <p:nvPr/>
          </p:nvSpPr>
          <p:spPr bwMode="auto">
            <a:xfrm>
              <a:off x="6637338" y="4083050"/>
              <a:ext cx="158750" cy="161925"/>
            </a:xfrm>
            <a:custGeom>
              <a:avLst/>
              <a:gdLst>
                <a:gd name="T0" fmla="*/ 33 w 42"/>
                <a:gd name="T1" fmla="*/ 10 h 43"/>
                <a:gd name="T2" fmla="*/ 2 w 42"/>
                <a:gd name="T3" fmla="*/ 6 h 43"/>
                <a:gd name="T4" fmla="*/ 2 w 42"/>
                <a:gd name="T5" fmla="*/ 13 h 43"/>
                <a:gd name="T6" fmla="*/ 29 w 42"/>
                <a:gd name="T7" fmla="*/ 41 h 43"/>
                <a:gd name="T8" fmla="*/ 36 w 42"/>
                <a:gd name="T9" fmla="*/ 40 h 43"/>
                <a:gd name="T10" fmla="*/ 33 w 42"/>
                <a:gd name="T11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3">
                  <a:moveTo>
                    <a:pt x="33" y="10"/>
                  </a:moveTo>
                  <a:cubicBezTo>
                    <a:pt x="24" y="2"/>
                    <a:pt x="12" y="0"/>
                    <a:pt x="2" y="6"/>
                  </a:cubicBezTo>
                  <a:cubicBezTo>
                    <a:pt x="0" y="8"/>
                    <a:pt x="0" y="11"/>
                    <a:pt x="2" y="13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1" y="43"/>
                    <a:pt x="34" y="42"/>
                    <a:pt x="36" y="40"/>
                  </a:cubicBezTo>
                  <a:cubicBezTo>
                    <a:pt x="42" y="31"/>
                    <a:pt x="41" y="18"/>
                    <a:pt x="33" y="10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2"/>
            <p:cNvSpPr>
              <a:spLocks noEditPoints="1"/>
            </p:cNvSpPr>
            <p:nvPr/>
          </p:nvSpPr>
          <p:spPr bwMode="auto">
            <a:xfrm>
              <a:off x="6269038" y="4129088"/>
              <a:ext cx="481013" cy="492125"/>
            </a:xfrm>
            <a:custGeom>
              <a:avLst/>
              <a:gdLst>
                <a:gd name="T0" fmla="*/ 116 w 128"/>
                <a:gd name="T1" fmla="*/ 99 h 131"/>
                <a:gd name="T2" fmla="*/ 128 w 128"/>
                <a:gd name="T3" fmla="*/ 63 h 131"/>
                <a:gd name="T4" fmla="*/ 65 w 128"/>
                <a:gd name="T5" fmla="*/ 0 h 131"/>
                <a:gd name="T6" fmla="*/ 64 w 128"/>
                <a:gd name="T7" fmla="*/ 0 h 131"/>
                <a:gd name="T8" fmla="*/ 2 w 128"/>
                <a:gd name="T9" fmla="*/ 63 h 131"/>
                <a:gd name="T10" fmla="*/ 13 w 128"/>
                <a:gd name="T11" fmla="*/ 97 h 131"/>
                <a:gd name="T12" fmla="*/ 2 w 128"/>
                <a:gd name="T13" fmla="*/ 119 h 131"/>
                <a:gd name="T14" fmla="*/ 6 w 128"/>
                <a:gd name="T15" fmla="*/ 130 h 131"/>
                <a:gd name="T16" fmla="*/ 10 w 128"/>
                <a:gd name="T17" fmla="*/ 131 h 131"/>
                <a:gd name="T18" fmla="*/ 17 w 128"/>
                <a:gd name="T19" fmla="*/ 126 h 131"/>
                <a:gd name="T20" fmla="*/ 25 w 128"/>
                <a:gd name="T21" fmla="*/ 111 h 131"/>
                <a:gd name="T22" fmla="*/ 64 w 128"/>
                <a:gd name="T23" fmla="*/ 125 h 131"/>
                <a:gd name="T24" fmla="*/ 65 w 128"/>
                <a:gd name="T25" fmla="*/ 125 h 131"/>
                <a:gd name="T26" fmla="*/ 103 w 128"/>
                <a:gd name="T27" fmla="*/ 112 h 131"/>
                <a:gd name="T28" fmla="*/ 110 w 128"/>
                <a:gd name="T29" fmla="*/ 126 h 131"/>
                <a:gd name="T30" fmla="*/ 118 w 128"/>
                <a:gd name="T31" fmla="*/ 131 h 131"/>
                <a:gd name="T32" fmla="*/ 122 w 128"/>
                <a:gd name="T33" fmla="*/ 130 h 131"/>
                <a:gd name="T34" fmla="*/ 126 w 128"/>
                <a:gd name="T35" fmla="*/ 119 h 131"/>
                <a:gd name="T36" fmla="*/ 116 w 128"/>
                <a:gd name="T37" fmla="*/ 99 h 131"/>
                <a:gd name="T38" fmla="*/ 65 w 128"/>
                <a:gd name="T39" fmla="*/ 109 h 131"/>
                <a:gd name="T40" fmla="*/ 64 w 128"/>
                <a:gd name="T41" fmla="*/ 109 h 131"/>
                <a:gd name="T42" fmla="*/ 19 w 128"/>
                <a:gd name="T43" fmla="*/ 63 h 131"/>
                <a:gd name="T44" fmla="*/ 64 w 128"/>
                <a:gd name="T45" fmla="*/ 17 h 131"/>
                <a:gd name="T46" fmla="*/ 65 w 128"/>
                <a:gd name="T47" fmla="*/ 17 h 131"/>
                <a:gd name="T48" fmla="*/ 111 w 128"/>
                <a:gd name="T49" fmla="*/ 63 h 131"/>
                <a:gd name="T50" fmla="*/ 65 w 128"/>
                <a:gd name="T51" fmla="*/ 109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131">
                  <a:moveTo>
                    <a:pt x="116" y="99"/>
                  </a:moveTo>
                  <a:cubicBezTo>
                    <a:pt x="123" y="89"/>
                    <a:pt x="128" y="77"/>
                    <a:pt x="128" y="63"/>
                  </a:cubicBezTo>
                  <a:cubicBezTo>
                    <a:pt x="128" y="28"/>
                    <a:pt x="100" y="0"/>
                    <a:pt x="65" y="0"/>
                  </a:cubicBezTo>
                  <a:cubicBezTo>
                    <a:pt x="65" y="0"/>
                    <a:pt x="65" y="0"/>
                    <a:pt x="64" y="0"/>
                  </a:cubicBezTo>
                  <a:cubicBezTo>
                    <a:pt x="30" y="1"/>
                    <a:pt x="2" y="29"/>
                    <a:pt x="2" y="63"/>
                  </a:cubicBezTo>
                  <a:cubicBezTo>
                    <a:pt x="2" y="76"/>
                    <a:pt x="6" y="88"/>
                    <a:pt x="13" y="97"/>
                  </a:cubicBezTo>
                  <a:cubicBezTo>
                    <a:pt x="2" y="119"/>
                    <a:pt x="2" y="119"/>
                    <a:pt x="2" y="119"/>
                  </a:cubicBezTo>
                  <a:cubicBezTo>
                    <a:pt x="0" y="123"/>
                    <a:pt x="2" y="128"/>
                    <a:pt x="6" y="130"/>
                  </a:cubicBezTo>
                  <a:cubicBezTo>
                    <a:pt x="7" y="131"/>
                    <a:pt x="8" y="131"/>
                    <a:pt x="10" y="131"/>
                  </a:cubicBezTo>
                  <a:cubicBezTo>
                    <a:pt x="13" y="131"/>
                    <a:pt x="16" y="129"/>
                    <a:pt x="17" y="126"/>
                  </a:cubicBezTo>
                  <a:cubicBezTo>
                    <a:pt x="25" y="111"/>
                    <a:pt x="25" y="111"/>
                    <a:pt x="25" y="111"/>
                  </a:cubicBezTo>
                  <a:cubicBezTo>
                    <a:pt x="36" y="120"/>
                    <a:pt x="49" y="125"/>
                    <a:pt x="64" y="125"/>
                  </a:cubicBezTo>
                  <a:cubicBezTo>
                    <a:pt x="65" y="125"/>
                    <a:pt x="65" y="125"/>
                    <a:pt x="65" y="125"/>
                  </a:cubicBezTo>
                  <a:cubicBezTo>
                    <a:pt x="79" y="125"/>
                    <a:pt x="93" y="121"/>
                    <a:pt x="103" y="112"/>
                  </a:cubicBezTo>
                  <a:cubicBezTo>
                    <a:pt x="110" y="126"/>
                    <a:pt x="110" y="126"/>
                    <a:pt x="110" y="126"/>
                  </a:cubicBezTo>
                  <a:cubicBezTo>
                    <a:pt x="112" y="129"/>
                    <a:pt x="115" y="131"/>
                    <a:pt x="118" y="131"/>
                  </a:cubicBezTo>
                  <a:cubicBezTo>
                    <a:pt x="119" y="131"/>
                    <a:pt x="121" y="131"/>
                    <a:pt x="122" y="130"/>
                  </a:cubicBezTo>
                  <a:cubicBezTo>
                    <a:pt x="126" y="128"/>
                    <a:pt x="128" y="123"/>
                    <a:pt x="126" y="119"/>
                  </a:cubicBezTo>
                  <a:lnTo>
                    <a:pt x="116" y="99"/>
                  </a:lnTo>
                  <a:close/>
                  <a:moveTo>
                    <a:pt x="65" y="109"/>
                  </a:moveTo>
                  <a:cubicBezTo>
                    <a:pt x="65" y="109"/>
                    <a:pt x="65" y="109"/>
                    <a:pt x="64" y="109"/>
                  </a:cubicBezTo>
                  <a:cubicBezTo>
                    <a:pt x="39" y="108"/>
                    <a:pt x="19" y="88"/>
                    <a:pt x="19" y="63"/>
                  </a:cubicBezTo>
                  <a:cubicBezTo>
                    <a:pt x="19" y="38"/>
                    <a:pt x="39" y="18"/>
                    <a:pt x="64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90" y="17"/>
                    <a:pt x="111" y="38"/>
                    <a:pt x="111" y="63"/>
                  </a:cubicBezTo>
                  <a:cubicBezTo>
                    <a:pt x="111" y="88"/>
                    <a:pt x="90" y="109"/>
                    <a:pt x="65" y="109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3"/>
            <p:cNvSpPr>
              <a:spLocks/>
            </p:cNvSpPr>
            <p:nvPr/>
          </p:nvSpPr>
          <p:spPr bwMode="auto">
            <a:xfrm>
              <a:off x="6416676" y="4279900"/>
              <a:ext cx="115888" cy="198438"/>
            </a:xfrm>
            <a:custGeom>
              <a:avLst/>
              <a:gdLst>
                <a:gd name="T0" fmla="*/ 26 w 31"/>
                <a:gd name="T1" fmla="*/ 0 h 53"/>
                <a:gd name="T2" fmla="*/ 25 w 31"/>
                <a:gd name="T3" fmla="*/ 0 h 53"/>
                <a:gd name="T4" fmla="*/ 21 w 31"/>
                <a:gd name="T5" fmla="*/ 4 h 53"/>
                <a:gd name="T6" fmla="*/ 21 w 31"/>
                <a:gd name="T7" fmla="*/ 23 h 53"/>
                <a:gd name="T8" fmla="*/ 2 w 31"/>
                <a:gd name="T9" fmla="*/ 45 h 53"/>
                <a:gd name="T10" fmla="*/ 2 w 31"/>
                <a:gd name="T11" fmla="*/ 52 h 53"/>
                <a:gd name="T12" fmla="*/ 5 w 31"/>
                <a:gd name="T13" fmla="*/ 53 h 53"/>
                <a:gd name="T14" fmla="*/ 9 w 31"/>
                <a:gd name="T15" fmla="*/ 52 h 53"/>
                <a:gd name="T16" fmla="*/ 25 w 31"/>
                <a:gd name="T17" fmla="*/ 33 h 53"/>
                <a:gd name="T18" fmla="*/ 29 w 31"/>
                <a:gd name="T19" fmla="*/ 28 h 53"/>
                <a:gd name="T20" fmla="*/ 31 w 31"/>
                <a:gd name="T21" fmla="*/ 25 h 53"/>
                <a:gd name="T22" fmla="*/ 31 w 31"/>
                <a:gd name="T23" fmla="*/ 4 h 53"/>
                <a:gd name="T24" fmla="*/ 26 w 31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53">
                  <a:moveTo>
                    <a:pt x="26" y="0"/>
                  </a:moveTo>
                  <a:cubicBezTo>
                    <a:pt x="26" y="0"/>
                    <a:pt x="26" y="0"/>
                    <a:pt x="25" y="0"/>
                  </a:cubicBezTo>
                  <a:cubicBezTo>
                    <a:pt x="23" y="0"/>
                    <a:pt x="21" y="2"/>
                    <a:pt x="21" y="4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8"/>
                    <a:pt x="0" y="51"/>
                    <a:pt x="2" y="52"/>
                  </a:cubicBezTo>
                  <a:cubicBezTo>
                    <a:pt x="3" y="53"/>
                    <a:pt x="4" y="53"/>
                    <a:pt x="5" y="53"/>
                  </a:cubicBezTo>
                  <a:cubicBezTo>
                    <a:pt x="7" y="53"/>
                    <a:pt x="8" y="53"/>
                    <a:pt x="9" y="5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30" y="27"/>
                    <a:pt x="31" y="26"/>
                    <a:pt x="31" y="25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4"/>
            <p:cNvSpPr>
              <a:spLocks/>
            </p:cNvSpPr>
            <p:nvPr/>
          </p:nvSpPr>
          <p:spPr bwMode="auto">
            <a:xfrm>
              <a:off x="6235701" y="4083050"/>
              <a:ext cx="157163" cy="161925"/>
            </a:xfrm>
            <a:custGeom>
              <a:avLst/>
              <a:gdLst>
                <a:gd name="T0" fmla="*/ 9 w 42"/>
                <a:gd name="T1" fmla="*/ 10 h 43"/>
                <a:gd name="T2" fmla="*/ 6 w 42"/>
                <a:gd name="T3" fmla="*/ 40 h 43"/>
                <a:gd name="T4" fmla="*/ 12 w 42"/>
                <a:gd name="T5" fmla="*/ 41 h 43"/>
                <a:gd name="T6" fmla="*/ 40 w 42"/>
                <a:gd name="T7" fmla="*/ 13 h 43"/>
                <a:gd name="T8" fmla="*/ 39 w 42"/>
                <a:gd name="T9" fmla="*/ 6 h 43"/>
                <a:gd name="T10" fmla="*/ 9 w 42"/>
                <a:gd name="T11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3">
                  <a:moveTo>
                    <a:pt x="9" y="10"/>
                  </a:moveTo>
                  <a:cubicBezTo>
                    <a:pt x="1" y="18"/>
                    <a:pt x="0" y="31"/>
                    <a:pt x="6" y="40"/>
                  </a:cubicBezTo>
                  <a:cubicBezTo>
                    <a:pt x="7" y="42"/>
                    <a:pt x="10" y="43"/>
                    <a:pt x="12" y="41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2" y="11"/>
                    <a:pt x="41" y="8"/>
                    <a:pt x="39" y="6"/>
                  </a:cubicBezTo>
                  <a:cubicBezTo>
                    <a:pt x="30" y="0"/>
                    <a:pt x="17" y="2"/>
                    <a:pt x="9" y="10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" name="그룹 10"/>
          <p:cNvGrpSpPr/>
          <p:nvPr/>
        </p:nvGrpSpPr>
        <p:grpSpPr>
          <a:xfrm>
            <a:off x="2769590" y="4504080"/>
            <a:ext cx="347902" cy="374833"/>
            <a:chOff x="-949325" y="1254125"/>
            <a:chExt cx="949325" cy="1019175"/>
          </a:xfrm>
          <a:solidFill>
            <a:schemeClr val="bg1"/>
          </a:solidFill>
        </p:grpSpPr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-517525" y="1365250"/>
              <a:ext cx="396875" cy="231775"/>
            </a:xfrm>
            <a:custGeom>
              <a:avLst/>
              <a:gdLst>
                <a:gd name="T0" fmla="*/ 250 w 250"/>
                <a:gd name="T1" fmla="*/ 146 h 146"/>
                <a:gd name="T2" fmla="*/ 250 w 250"/>
                <a:gd name="T3" fmla="*/ 146 h 146"/>
                <a:gd name="T4" fmla="*/ 250 w 250"/>
                <a:gd name="T5" fmla="*/ 134 h 146"/>
                <a:gd name="T6" fmla="*/ 250 w 250"/>
                <a:gd name="T7" fmla="*/ 120 h 146"/>
                <a:gd name="T8" fmla="*/ 250 w 250"/>
                <a:gd name="T9" fmla="*/ 120 h 146"/>
                <a:gd name="T10" fmla="*/ 250 w 250"/>
                <a:gd name="T11" fmla="*/ 108 h 146"/>
                <a:gd name="T12" fmla="*/ 246 w 250"/>
                <a:gd name="T13" fmla="*/ 94 h 146"/>
                <a:gd name="T14" fmla="*/ 242 w 250"/>
                <a:gd name="T15" fmla="*/ 82 h 146"/>
                <a:gd name="T16" fmla="*/ 238 w 250"/>
                <a:gd name="T17" fmla="*/ 72 h 146"/>
                <a:gd name="T18" fmla="*/ 230 w 250"/>
                <a:gd name="T19" fmla="*/ 60 h 146"/>
                <a:gd name="T20" fmla="*/ 224 w 250"/>
                <a:gd name="T21" fmla="*/ 50 h 146"/>
                <a:gd name="T22" fmla="*/ 206 w 250"/>
                <a:gd name="T23" fmla="*/ 32 h 146"/>
                <a:gd name="T24" fmla="*/ 186 w 250"/>
                <a:gd name="T25" fmla="*/ 16 h 146"/>
                <a:gd name="T26" fmla="*/ 176 w 250"/>
                <a:gd name="T27" fmla="*/ 12 h 146"/>
                <a:gd name="T28" fmla="*/ 164 w 250"/>
                <a:gd name="T29" fmla="*/ 6 h 146"/>
                <a:gd name="T30" fmla="*/ 152 w 250"/>
                <a:gd name="T31" fmla="*/ 2 h 146"/>
                <a:gd name="T32" fmla="*/ 138 w 250"/>
                <a:gd name="T33" fmla="*/ 0 h 146"/>
                <a:gd name="T34" fmla="*/ 126 w 250"/>
                <a:gd name="T35" fmla="*/ 0 h 146"/>
                <a:gd name="T36" fmla="*/ 112 w 250"/>
                <a:gd name="T37" fmla="*/ 0 h 146"/>
                <a:gd name="T38" fmla="*/ 112 w 250"/>
                <a:gd name="T39" fmla="*/ 0 h 146"/>
                <a:gd name="T40" fmla="*/ 94 w 250"/>
                <a:gd name="T41" fmla="*/ 2 h 146"/>
                <a:gd name="T42" fmla="*/ 76 w 250"/>
                <a:gd name="T43" fmla="*/ 8 h 146"/>
                <a:gd name="T44" fmla="*/ 58 w 250"/>
                <a:gd name="T45" fmla="*/ 14 h 146"/>
                <a:gd name="T46" fmla="*/ 44 w 250"/>
                <a:gd name="T47" fmla="*/ 24 h 146"/>
                <a:gd name="T48" fmla="*/ 30 w 250"/>
                <a:gd name="T49" fmla="*/ 36 h 146"/>
                <a:gd name="T50" fmla="*/ 18 w 250"/>
                <a:gd name="T51" fmla="*/ 50 h 146"/>
                <a:gd name="T52" fmla="*/ 8 w 250"/>
                <a:gd name="T53" fmla="*/ 64 h 146"/>
                <a:gd name="T54" fmla="*/ 0 w 250"/>
                <a:gd name="T55" fmla="*/ 80 h 146"/>
                <a:gd name="T56" fmla="*/ 0 w 250"/>
                <a:gd name="T57" fmla="*/ 80 h 146"/>
                <a:gd name="T58" fmla="*/ 10 w 250"/>
                <a:gd name="T59" fmla="*/ 72 h 146"/>
                <a:gd name="T60" fmla="*/ 20 w 250"/>
                <a:gd name="T61" fmla="*/ 62 h 146"/>
                <a:gd name="T62" fmla="*/ 32 w 250"/>
                <a:gd name="T63" fmla="*/ 56 h 146"/>
                <a:gd name="T64" fmla="*/ 44 w 250"/>
                <a:gd name="T65" fmla="*/ 48 h 146"/>
                <a:gd name="T66" fmla="*/ 56 w 250"/>
                <a:gd name="T67" fmla="*/ 44 h 146"/>
                <a:gd name="T68" fmla="*/ 70 w 250"/>
                <a:gd name="T69" fmla="*/ 40 h 146"/>
                <a:gd name="T70" fmla="*/ 84 w 250"/>
                <a:gd name="T71" fmla="*/ 36 h 146"/>
                <a:gd name="T72" fmla="*/ 98 w 250"/>
                <a:gd name="T73" fmla="*/ 34 h 146"/>
                <a:gd name="T74" fmla="*/ 98 w 250"/>
                <a:gd name="T75" fmla="*/ 34 h 146"/>
                <a:gd name="T76" fmla="*/ 110 w 250"/>
                <a:gd name="T77" fmla="*/ 34 h 146"/>
                <a:gd name="T78" fmla="*/ 124 w 250"/>
                <a:gd name="T79" fmla="*/ 36 h 146"/>
                <a:gd name="T80" fmla="*/ 150 w 250"/>
                <a:gd name="T81" fmla="*/ 40 h 146"/>
                <a:gd name="T82" fmla="*/ 174 w 250"/>
                <a:gd name="T83" fmla="*/ 50 h 146"/>
                <a:gd name="T84" fmla="*/ 194 w 250"/>
                <a:gd name="T85" fmla="*/ 64 h 146"/>
                <a:gd name="T86" fmla="*/ 214 w 250"/>
                <a:gd name="T87" fmla="*/ 80 h 146"/>
                <a:gd name="T88" fmla="*/ 230 w 250"/>
                <a:gd name="T89" fmla="*/ 100 h 146"/>
                <a:gd name="T90" fmla="*/ 242 w 250"/>
                <a:gd name="T91" fmla="*/ 122 h 146"/>
                <a:gd name="T92" fmla="*/ 250 w 250"/>
                <a:gd name="T93" fmla="*/ 146 h 146"/>
                <a:gd name="T94" fmla="*/ 250 w 250"/>
                <a:gd name="T95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50" h="146">
                  <a:moveTo>
                    <a:pt x="250" y="146"/>
                  </a:moveTo>
                  <a:lnTo>
                    <a:pt x="250" y="146"/>
                  </a:lnTo>
                  <a:lnTo>
                    <a:pt x="250" y="134"/>
                  </a:lnTo>
                  <a:lnTo>
                    <a:pt x="250" y="120"/>
                  </a:lnTo>
                  <a:lnTo>
                    <a:pt x="250" y="120"/>
                  </a:lnTo>
                  <a:lnTo>
                    <a:pt x="250" y="108"/>
                  </a:lnTo>
                  <a:lnTo>
                    <a:pt x="246" y="94"/>
                  </a:lnTo>
                  <a:lnTo>
                    <a:pt x="242" y="82"/>
                  </a:lnTo>
                  <a:lnTo>
                    <a:pt x="238" y="72"/>
                  </a:lnTo>
                  <a:lnTo>
                    <a:pt x="230" y="60"/>
                  </a:lnTo>
                  <a:lnTo>
                    <a:pt x="224" y="50"/>
                  </a:lnTo>
                  <a:lnTo>
                    <a:pt x="206" y="32"/>
                  </a:lnTo>
                  <a:lnTo>
                    <a:pt x="186" y="16"/>
                  </a:lnTo>
                  <a:lnTo>
                    <a:pt x="176" y="12"/>
                  </a:lnTo>
                  <a:lnTo>
                    <a:pt x="164" y="6"/>
                  </a:lnTo>
                  <a:lnTo>
                    <a:pt x="152" y="2"/>
                  </a:lnTo>
                  <a:lnTo>
                    <a:pt x="138" y="0"/>
                  </a:lnTo>
                  <a:lnTo>
                    <a:pt x="126" y="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94" y="2"/>
                  </a:lnTo>
                  <a:lnTo>
                    <a:pt x="76" y="8"/>
                  </a:lnTo>
                  <a:lnTo>
                    <a:pt x="58" y="14"/>
                  </a:lnTo>
                  <a:lnTo>
                    <a:pt x="44" y="24"/>
                  </a:lnTo>
                  <a:lnTo>
                    <a:pt x="30" y="36"/>
                  </a:lnTo>
                  <a:lnTo>
                    <a:pt x="18" y="5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10" y="72"/>
                  </a:lnTo>
                  <a:lnTo>
                    <a:pt x="20" y="62"/>
                  </a:lnTo>
                  <a:lnTo>
                    <a:pt x="32" y="56"/>
                  </a:lnTo>
                  <a:lnTo>
                    <a:pt x="44" y="48"/>
                  </a:lnTo>
                  <a:lnTo>
                    <a:pt x="56" y="44"/>
                  </a:lnTo>
                  <a:lnTo>
                    <a:pt x="70" y="40"/>
                  </a:lnTo>
                  <a:lnTo>
                    <a:pt x="84" y="36"/>
                  </a:lnTo>
                  <a:lnTo>
                    <a:pt x="98" y="34"/>
                  </a:lnTo>
                  <a:lnTo>
                    <a:pt x="98" y="34"/>
                  </a:lnTo>
                  <a:lnTo>
                    <a:pt x="110" y="34"/>
                  </a:lnTo>
                  <a:lnTo>
                    <a:pt x="124" y="36"/>
                  </a:lnTo>
                  <a:lnTo>
                    <a:pt x="150" y="40"/>
                  </a:lnTo>
                  <a:lnTo>
                    <a:pt x="174" y="50"/>
                  </a:lnTo>
                  <a:lnTo>
                    <a:pt x="194" y="64"/>
                  </a:lnTo>
                  <a:lnTo>
                    <a:pt x="214" y="80"/>
                  </a:lnTo>
                  <a:lnTo>
                    <a:pt x="230" y="100"/>
                  </a:lnTo>
                  <a:lnTo>
                    <a:pt x="242" y="122"/>
                  </a:lnTo>
                  <a:lnTo>
                    <a:pt x="250" y="146"/>
                  </a:lnTo>
                  <a:lnTo>
                    <a:pt x="250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6" name="Freeform 8"/>
            <p:cNvSpPr>
              <a:spLocks noEditPoints="1"/>
            </p:cNvSpPr>
            <p:nvPr/>
          </p:nvSpPr>
          <p:spPr bwMode="auto">
            <a:xfrm>
              <a:off x="-949325" y="1254125"/>
              <a:ext cx="949325" cy="1019175"/>
            </a:xfrm>
            <a:custGeom>
              <a:avLst/>
              <a:gdLst>
                <a:gd name="T0" fmla="*/ 14 w 598"/>
                <a:gd name="T1" fmla="*/ 538 h 642"/>
                <a:gd name="T2" fmla="*/ 0 w 598"/>
                <a:gd name="T3" fmla="*/ 572 h 642"/>
                <a:gd name="T4" fmla="*/ 6 w 598"/>
                <a:gd name="T5" fmla="*/ 606 h 642"/>
                <a:gd name="T6" fmla="*/ 20 w 598"/>
                <a:gd name="T7" fmla="*/ 626 h 642"/>
                <a:gd name="T8" fmla="*/ 54 w 598"/>
                <a:gd name="T9" fmla="*/ 640 h 642"/>
                <a:gd name="T10" fmla="*/ 88 w 598"/>
                <a:gd name="T11" fmla="*/ 636 h 642"/>
                <a:gd name="T12" fmla="*/ 232 w 598"/>
                <a:gd name="T13" fmla="*/ 480 h 642"/>
                <a:gd name="T14" fmla="*/ 242 w 598"/>
                <a:gd name="T15" fmla="*/ 462 h 642"/>
                <a:gd name="T16" fmla="*/ 246 w 598"/>
                <a:gd name="T17" fmla="*/ 434 h 642"/>
                <a:gd name="T18" fmla="*/ 238 w 598"/>
                <a:gd name="T19" fmla="*/ 406 h 642"/>
                <a:gd name="T20" fmla="*/ 284 w 598"/>
                <a:gd name="T21" fmla="*/ 380 h 642"/>
                <a:gd name="T22" fmla="*/ 332 w 598"/>
                <a:gd name="T23" fmla="*/ 402 h 642"/>
                <a:gd name="T24" fmla="*/ 388 w 598"/>
                <a:gd name="T25" fmla="*/ 412 h 642"/>
                <a:gd name="T26" fmla="*/ 428 w 598"/>
                <a:gd name="T27" fmla="*/ 408 h 642"/>
                <a:gd name="T28" fmla="*/ 486 w 598"/>
                <a:gd name="T29" fmla="*/ 390 h 642"/>
                <a:gd name="T30" fmla="*/ 534 w 598"/>
                <a:gd name="T31" fmla="*/ 356 h 642"/>
                <a:gd name="T32" fmla="*/ 570 w 598"/>
                <a:gd name="T33" fmla="*/ 310 h 642"/>
                <a:gd name="T34" fmla="*/ 592 w 598"/>
                <a:gd name="T35" fmla="*/ 254 h 642"/>
                <a:gd name="T36" fmla="*/ 598 w 598"/>
                <a:gd name="T37" fmla="*/ 192 h 642"/>
                <a:gd name="T38" fmla="*/ 590 w 598"/>
                <a:gd name="T39" fmla="*/ 152 h 642"/>
                <a:gd name="T40" fmla="*/ 566 w 598"/>
                <a:gd name="T41" fmla="*/ 96 h 642"/>
                <a:gd name="T42" fmla="*/ 528 w 598"/>
                <a:gd name="T43" fmla="*/ 52 h 642"/>
                <a:gd name="T44" fmla="*/ 478 w 598"/>
                <a:gd name="T45" fmla="*/ 18 h 642"/>
                <a:gd name="T46" fmla="*/ 420 w 598"/>
                <a:gd name="T47" fmla="*/ 2 h 642"/>
                <a:gd name="T48" fmla="*/ 378 w 598"/>
                <a:gd name="T49" fmla="*/ 0 h 642"/>
                <a:gd name="T50" fmla="*/ 318 w 598"/>
                <a:gd name="T51" fmla="*/ 14 h 642"/>
                <a:gd name="T52" fmla="*/ 266 w 598"/>
                <a:gd name="T53" fmla="*/ 44 h 642"/>
                <a:gd name="T54" fmla="*/ 226 w 598"/>
                <a:gd name="T55" fmla="*/ 86 h 642"/>
                <a:gd name="T56" fmla="*/ 198 w 598"/>
                <a:gd name="T57" fmla="*/ 138 h 642"/>
                <a:gd name="T58" fmla="*/ 188 w 598"/>
                <a:gd name="T59" fmla="*/ 198 h 642"/>
                <a:gd name="T60" fmla="*/ 190 w 598"/>
                <a:gd name="T61" fmla="*/ 238 h 642"/>
                <a:gd name="T62" fmla="*/ 204 w 598"/>
                <a:gd name="T63" fmla="*/ 288 h 642"/>
                <a:gd name="T64" fmla="*/ 230 w 598"/>
                <a:gd name="T65" fmla="*/ 332 h 642"/>
                <a:gd name="T66" fmla="*/ 210 w 598"/>
                <a:gd name="T67" fmla="*/ 382 h 642"/>
                <a:gd name="T68" fmla="*/ 180 w 598"/>
                <a:gd name="T69" fmla="*/ 376 h 642"/>
                <a:gd name="T70" fmla="*/ 154 w 598"/>
                <a:gd name="T71" fmla="*/ 384 h 642"/>
                <a:gd name="T72" fmla="*/ 138 w 598"/>
                <a:gd name="T73" fmla="*/ 398 h 642"/>
                <a:gd name="T74" fmla="*/ 224 w 598"/>
                <a:gd name="T75" fmla="*/ 200 h 642"/>
                <a:gd name="T76" fmla="*/ 234 w 598"/>
                <a:gd name="T77" fmla="*/ 150 h 642"/>
                <a:gd name="T78" fmla="*/ 256 w 598"/>
                <a:gd name="T79" fmla="*/ 108 h 642"/>
                <a:gd name="T80" fmla="*/ 290 w 598"/>
                <a:gd name="T81" fmla="*/ 72 h 642"/>
                <a:gd name="T82" fmla="*/ 332 w 598"/>
                <a:gd name="T83" fmla="*/ 48 h 642"/>
                <a:gd name="T84" fmla="*/ 382 w 598"/>
                <a:gd name="T85" fmla="*/ 38 h 642"/>
                <a:gd name="T86" fmla="*/ 416 w 598"/>
                <a:gd name="T87" fmla="*/ 40 h 642"/>
                <a:gd name="T88" fmla="*/ 462 w 598"/>
                <a:gd name="T89" fmla="*/ 52 h 642"/>
                <a:gd name="T90" fmla="*/ 504 w 598"/>
                <a:gd name="T91" fmla="*/ 80 h 642"/>
                <a:gd name="T92" fmla="*/ 534 w 598"/>
                <a:gd name="T93" fmla="*/ 116 h 642"/>
                <a:gd name="T94" fmla="*/ 554 w 598"/>
                <a:gd name="T95" fmla="*/ 160 h 642"/>
                <a:gd name="T96" fmla="*/ 560 w 598"/>
                <a:gd name="T97" fmla="*/ 194 h 642"/>
                <a:gd name="T98" fmla="*/ 556 w 598"/>
                <a:gd name="T99" fmla="*/ 246 h 642"/>
                <a:gd name="T100" fmla="*/ 538 w 598"/>
                <a:gd name="T101" fmla="*/ 290 h 642"/>
                <a:gd name="T102" fmla="*/ 508 w 598"/>
                <a:gd name="T103" fmla="*/ 328 h 642"/>
                <a:gd name="T104" fmla="*/ 468 w 598"/>
                <a:gd name="T105" fmla="*/ 356 h 642"/>
                <a:gd name="T106" fmla="*/ 420 w 598"/>
                <a:gd name="T107" fmla="*/ 372 h 642"/>
                <a:gd name="T108" fmla="*/ 386 w 598"/>
                <a:gd name="T109" fmla="*/ 374 h 642"/>
                <a:gd name="T110" fmla="*/ 338 w 598"/>
                <a:gd name="T111" fmla="*/ 364 h 642"/>
                <a:gd name="T112" fmla="*/ 294 w 598"/>
                <a:gd name="T113" fmla="*/ 342 h 642"/>
                <a:gd name="T114" fmla="*/ 260 w 598"/>
                <a:gd name="T115" fmla="*/ 308 h 642"/>
                <a:gd name="T116" fmla="*/ 236 w 598"/>
                <a:gd name="T117" fmla="*/ 266 h 642"/>
                <a:gd name="T118" fmla="*/ 224 w 598"/>
                <a:gd name="T119" fmla="*/ 216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98" h="642">
                  <a:moveTo>
                    <a:pt x="138" y="398"/>
                  </a:moveTo>
                  <a:lnTo>
                    <a:pt x="14" y="538"/>
                  </a:lnTo>
                  <a:lnTo>
                    <a:pt x="14" y="538"/>
                  </a:lnTo>
                  <a:lnTo>
                    <a:pt x="8" y="548"/>
                  </a:lnTo>
                  <a:lnTo>
                    <a:pt x="2" y="560"/>
                  </a:lnTo>
                  <a:lnTo>
                    <a:pt x="0" y="572"/>
                  </a:lnTo>
                  <a:lnTo>
                    <a:pt x="0" y="584"/>
                  </a:lnTo>
                  <a:lnTo>
                    <a:pt x="2" y="594"/>
                  </a:lnTo>
                  <a:lnTo>
                    <a:pt x="6" y="606"/>
                  </a:lnTo>
                  <a:lnTo>
                    <a:pt x="12" y="616"/>
                  </a:lnTo>
                  <a:lnTo>
                    <a:pt x="20" y="626"/>
                  </a:lnTo>
                  <a:lnTo>
                    <a:pt x="20" y="626"/>
                  </a:lnTo>
                  <a:lnTo>
                    <a:pt x="30" y="634"/>
                  </a:lnTo>
                  <a:lnTo>
                    <a:pt x="42" y="638"/>
                  </a:lnTo>
                  <a:lnTo>
                    <a:pt x="54" y="640"/>
                  </a:lnTo>
                  <a:lnTo>
                    <a:pt x="66" y="642"/>
                  </a:lnTo>
                  <a:lnTo>
                    <a:pt x="78" y="640"/>
                  </a:lnTo>
                  <a:lnTo>
                    <a:pt x="88" y="636"/>
                  </a:lnTo>
                  <a:lnTo>
                    <a:pt x="100" y="628"/>
                  </a:lnTo>
                  <a:lnTo>
                    <a:pt x="108" y="620"/>
                  </a:lnTo>
                  <a:lnTo>
                    <a:pt x="232" y="480"/>
                  </a:lnTo>
                  <a:lnTo>
                    <a:pt x="232" y="480"/>
                  </a:lnTo>
                  <a:lnTo>
                    <a:pt x="238" y="472"/>
                  </a:lnTo>
                  <a:lnTo>
                    <a:pt x="242" y="462"/>
                  </a:lnTo>
                  <a:lnTo>
                    <a:pt x="246" y="452"/>
                  </a:lnTo>
                  <a:lnTo>
                    <a:pt x="246" y="444"/>
                  </a:lnTo>
                  <a:lnTo>
                    <a:pt x="246" y="434"/>
                  </a:lnTo>
                  <a:lnTo>
                    <a:pt x="244" y="424"/>
                  </a:lnTo>
                  <a:lnTo>
                    <a:pt x="242" y="414"/>
                  </a:lnTo>
                  <a:lnTo>
                    <a:pt x="238" y="406"/>
                  </a:lnTo>
                  <a:lnTo>
                    <a:pt x="270" y="370"/>
                  </a:lnTo>
                  <a:lnTo>
                    <a:pt x="270" y="370"/>
                  </a:lnTo>
                  <a:lnTo>
                    <a:pt x="284" y="380"/>
                  </a:lnTo>
                  <a:lnTo>
                    <a:pt x="300" y="388"/>
                  </a:lnTo>
                  <a:lnTo>
                    <a:pt x="316" y="396"/>
                  </a:lnTo>
                  <a:lnTo>
                    <a:pt x="332" y="402"/>
                  </a:lnTo>
                  <a:lnTo>
                    <a:pt x="350" y="408"/>
                  </a:lnTo>
                  <a:lnTo>
                    <a:pt x="368" y="410"/>
                  </a:lnTo>
                  <a:lnTo>
                    <a:pt x="388" y="412"/>
                  </a:lnTo>
                  <a:lnTo>
                    <a:pt x="406" y="410"/>
                  </a:lnTo>
                  <a:lnTo>
                    <a:pt x="406" y="410"/>
                  </a:lnTo>
                  <a:lnTo>
                    <a:pt x="428" y="408"/>
                  </a:lnTo>
                  <a:lnTo>
                    <a:pt x="448" y="404"/>
                  </a:lnTo>
                  <a:lnTo>
                    <a:pt x="466" y="398"/>
                  </a:lnTo>
                  <a:lnTo>
                    <a:pt x="486" y="390"/>
                  </a:lnTo>
                  <a:lnTo>
                    <a:pt x="502" y="380"/>
                  </a:lnTo>
                  <a:lnTo>
                    <a:pt x="518" y="368"/>
                  </a:lnTo>
                  <a:lnTo>
                    <a:pt x="534" y="356"/>
                  </a:lnTo>
                  <a:lnTo>
                    <a:pt x="548" y="342"/>
                  </a:lnTo>
                  <a:lnTo>
                    <a:pt x="560" y="326"/>
                  </a:lnTo>
                  <a:lnTo>
                    <a:pt x="570" y="310"/>
                  </a:lnTo>
                  <a:lnTo>
                    <a:pt x="580" y="292"/>
                  </a:lnTo>
                  <a:lnTo>
                    <a:pt x="586" y="274"/>
                  </a:lnTo>
                  <a:lnTo>
                    <a:pt x="592" y="254"/>
                  </a:lnTo>
                  <a:lnTo>
                    <a:pt x="596" y="234"/>
                  </a:lnTo>
                  <a:lnTo>
                    <a:pt x="598" y="214"/>
                  </a:lnTo>
                  <a:lnTo>
                    <a:pt x="598" y="192"/>
                  </a:lnTo>
                  <a:lnTo>
                    <a:pt x="598" y="192"/>
                  </a:lnTo>
                  <a:lnTo>
                    <a:pt x="596" y="172"/>
                  </a:lnTo>
                  <a:lnTo>
                    <a:pt x="590" y="152"/>
                  </a:lnTo>
                  <a:lnTo>
                    <a:pt x="584" y="132"/>
                  </a:lnTo>
                  <a:lnTo>
                    <a:pt x="576" y="114"/>
                  </a:lnTo>
                  <a:lnTo>
                    <a:pt x="566" y="96"/>
                  </a:lnTo>
                  <a:lnTo>
                    <a:pt x="556" y="80"/>
                  </a:lnTo>
                  <a:lnTo>
                    <a:pt x="542" y="64"/>
                  </a:lnTo>
                  <a:lnTo>
                    <a:pt x="528" y="52"/>
                  </a:lnTo>
                  <a:lnTo>
                    <a:pt x="512" y="38"/>
                  </a:lnTo>
                  <a:lnTo>
                    <a:pt x="496" y="28"/>
                  </a:lnTo>
                  <a:lnTo>
                    <a:pt x="478" y="18"/>
                  </a:lnTo>
                  <a:lnTo>
                    <a:pt x="460" y="12"/>
                  </a:lnTo>
                  <a:lnTo>
                    <a:pt x="440" y="6"/>
                  </a:lnTo>
                  <a:lnTo>
                    <a:pt x="420" y="2"/>
                  </a:lnTo>
                  <a:lnTo>
                    <a:pt x="400" y="0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58" y="4"/>
                  </a:lnTo>
                  <a:lnTo>
                    <a:pt x="338" y="8"/>
                  </a:lnTo>
                  <a:lnTo>
                    <a:pt x="318" y="14"/>
                  </a:lnTo>
                  <a:lnTo>
                    <a:pt x="300" y="22"/>
                  </a:lnTo>
                  <a:lnTo>
                    <a:pt x="282" y="32"/>
                  </a:lnTo>
                  <a:lnTo>
                    <a:pt x="266" y="44"/>
                  </a:lnTo>
                  <a:lnTo>
                    <a:pt x="252" y="56"/>
                  </a:lnTo>
                  <a:lnTo>
                    <a:pt x="238" y="70"/>
                  </a:lnTo>
                  <a:lnTo>
                    <a:pt x="226" y="86"/>
                  </a:lnTo>
                  <a:lnTo>
                    <a:pt x="214" y="102"/>
                  </a:lnTo>
                  <a:lnTo>
                    <a:pt x="206" y="120"/>
                  </a:lnTo>
                  <a:lnTo>
                    <a:pt x="198" y="138"/>
                  </a:lnTo>
                  <a:lnTo>
                    <a:pt x="192" y="158"/>
                  </a:lnTo>
                  <a:lnTo>
                    <a:pt x="188" y="178"/>
                  </a:lnTo>
                  <a:lnTo>
                    <a:pt x="188" y="198"/>
                  </a:lnTo>
                  <a:lnTo>
                    <a:pt x="188" y="220"/>
                  </a:lnTo>
                  <a:lnTo>
                    <a:pt x="188" y="220"/>
                  </a:lnTo>
                  <a:lnTo>
                    <a:pt x="190" y="238"/>
                  </a:lnTo>
                  <a:lnTo>
                    <a:pt x="192" y="254"/>
                  </a:lnTo>
                  <a:lnTo>
                    <a:pt x="198" y="272"/>
                  </a:lnTo>
                  <a:lnTo>
                    <a:pt x="204" y="288"/>
                  </a:lnTo>
                  <a:lnTo>
                    <a:pt x="212" y="304"/>
                  </a:lnTo>
                  <a:lnTo>
                    <a:pt x="220" y="318"/>
                  </a:lnTo>
                  <a:lnTo>
                    <a:pt x="230" y="332"/>
                  </a:lnTo>
                  <a:lnTo>
                    <a:pt x="242" y="344"/>
                  </a:lnTo>
                  <a:lnTo>
                    <a:pt x="210" y="382"/>
                  </a:lnTo>
                  <a:lnTo>
                    <a:pt x="210" y="382"/>
                  </a:lnTo>
                  <a:lnTo>
                    <a:pt x="200" y="378"/>
                  </a:lnTo>
                  <a:lnTo>
                    <a:pt x="190" y="376"/>
                  </a:lnTo>
                  <a:lnTo>
                    <a:pt x="180" y="376"/>
                  </a:lnTo>
                  <a:lnTo>
                    <a:pt x="172" y="378"/>
                  </a:lnTo>
                  <a:lnTo>
                    <a:pt x="162" y="380"/>
                  </a:lnTo>
                  <a:lnTo>
                    <a:pt x="154" y="384"/>
                  </a:lnTo>
                  <a:lnTo>
                    <a:pt x="144" y="390"/>
                  </a:lnTo>
                  <a:lnTo>
                    <a:pt x="138" y="398"/>
                  </a:lnTo>
                  <a:lnTo>
                    <a:pt x="138" y="398"/>
                  </a:lnTo>
                  <a:close/>
                  <a:moveTo>
                    <a:pt x="224" y="216"/>
                  </a:moveTo>
                  <a:lnTo>
                    <a:pt x="224" y="216"/>
                  </a:lnTo>
                  <a:lnTo>
                    <a:pt x="224" y="200"/>
                  </a:lnTo>
                  <a:lnTo>
                    <a:pt x="226" y="182"/>
                  </a:lnTo>
                  <a:lnTo>
                    <a:pt x="228" y="166"/>
                  </a:lnTo>
                  <a:lnTo>
                    <a:pt x="234" y="150"/>
                  </a:lnTo>
                  <a:lnTo>
                    <a:pt x="240" y="136"/>
                  </a:lnTo>
                  <a:lnTo>
                    <a:pt x="248" y="122"/>
                  </a:lnTo>
                  <a:lnTo>
                    <a:pt x="256" y="108"/>
                  </a:lnTo>
                  <a:lnTo>
                    <a:pt x="266" y="94"/>
                  </a:lnTo>
                  <a:lnTo>
                    <a:pt x="278" y="84"/>
                  </a:lnTo>
                  <a:lnTo>
                    <a:pt x="290" y="72"/>
                  </a:lnTo>
                  <a:lnTo>
                    <a:pt x="302" y="64"/>
                  </a:lnTo>
                  <a:lnTo>
                    <a:pt x="316" y="56"/>
                  </a:lnTo>
                  <a:lnTo>
                    <a:pt x="332" y="48"/>
                  </a:lnTo>
                  <a:lnTo>
                    <a:pt x="348" y="44"/>
                  </a:lnTo>
                  <a:lnTo>
                    <a:pt x="364" y="40"/>
                  </a:lnTo>
                  <a:lnTo>
                    <a:pt x="382" y="38"/>
                  </a:lnTo>
                  <a:lnTo>
                    <a:pt x="382" y="38"/>
                  </a:lnTo>
                  <a:lnTo>
                    <a:pt x="398" y="38"/>
                  </a:lnTo>
                  <a:lnTo>
                    <a:pt x="416" y="40"/>
                  </a:lnTo>
                  <a:lnTo>
                    <a:pt x="432" y="42"/>
                  </a:lnTo>
                  <a:lnTo>
                    <a:pt x="448" y="46"/>
                  </a:lnTo>
                  <a:lnTo>
                    <a:pt x="462" y="52"/>
                  </a:lnTo>
                  <a:lnTo>
                    <a:pt x="478" y="60"/>
                  </a:lnTo>
                  <a:lnTo>
                    <a:pt x="490" y="70"/>
                  </a:lnTo>
                  <a:lnTo>
                    <a:pt x="504" y="80"/>
                  </a:lnTo>
                  <a:lnTo>
                    <a:pt x="516" y="90"/>
                  </a:lnTo>
                  <a:lnTo>
                    <a:pt x="526" y="102"/>
                  </a:lnTo>
                  <a:lnTo>
                    <a:pt x="534" y="116"/>
                  </a:lnTo>
                  <a:lnTo>
                    <a:pt x="542" y="130"/>
                  </a:lnTo>
                  <a:lnTo>
                    <a:pt x="550" y="146"/>
                  </a:lnTo>
                  <a:lnTo>
                    <a:pt x="554" y="160"/>
                  </a:lnTo>
                  <a:lnTo>
                    <a:pt x="558" y="178"/>
                  </a:lnTo>
                  <a:lnTo>
                    <a:pt x="560" y="194"/>
                  </a:lnTo>
                  <a:lnTo>
                    <a:pt x="560" y="194"/>
                  </a:lnTo>
                  <a:lnTo>
                    <a:pt x="560" y="212"/>
                  </a:lnTo>
                  <a:lnTo>
                    <a:pt x="560" y="228"/>
                  </a:lnTo>
                  <a:lnTo>
                    <a:pt x="556" y="246"/>
                  </a:lnTo>
                  <a:lnTo>
                    <a:pt x="552" y="260"/>
                  </a:lnTo>
                  <a:lnTo>
                    <a:pt x="546" y="276"/>
                  </a:lnTo>
                  <a:lnTo>
                    <a:pt x="538" y="290"/>
                  </a:lnTo>
                  <a:lnTo>
                    <a:pt x="530" y="304"/>
                  </a:lnTo>
                  <a:lnTo>
                    <a:pt x="520" y="316"/>
                  </a:lnTo>
                  <a:lnTo>
                    <a:pt x="508" y="328"/>
                  </a:lnTo>
                  <a:lnTo>
                    <a:pt x="496" y="338"/>
                  </a:lnTo>
                  <a:lnTo>
                    <a:pt x="482" y="348"/>
                  </a:lnTo>
                  <a:lnTo>
                    <a:pt x="468" y="356"/>
                  </a:lnTo>
                  <a:lnTo>
                    <a:pt x="454" y="362"/>
                  </a:lnTo>
                  <a:lnTo>
                    <a:pt x="438" y="368"/>
                  </a:lnTo>
                  <a:lnTo>
                    <a:pt x="420" y="372"/>
                  </a:lnTo>
                  <a:lnTo>
                    <a:pt x="404" y="374"/>
                  </a:lnTo>
                  <a:lnTo>
                    <a:pt x="404" y="374"/>
                  </a:lnTo>
                  <a:lnTo>
                    <a:pt x="386" y="374"/>
                  </a:lnTo>
                  <a:lnTo>
                    <a:pt x="370" y="372"/>
                  </a:lnTo>
                  <a:lnTo>
                    <a:pt x="354" y="370"/>
                  </a:lnTo>
                  <a:lnTo>
                    <a:pt x="338" y="364"/>
                  </a:lnTo>
                  <a:lnTo>
                    <a:pt x="322" y="358"/>
                  </a:lnTo>
                  <a:lnTo>
                    <a:pt x="308" y="352"/>
                  </a:lnTo>
                  <a:lnTo>
                    <a:pt x="294" y="342"/>
                  </a:lnTo>
                  <a:lnTo>
                    <a:pt x="282" y="332"/>
                  </a:lnTo>
                  <a:lnTo>
                    <a:pt x="270" y="322"/>
                  </a:lnTo>
                  <a:lnTo>
                    <a:pt x="260" y="308"/>
                  </a:lnTo>
                  <a:lnTo>
                    <a:pt x="250" y="296"/>
                  </a:lnTo>
                  <a:lnTo>
                    <a:pt x="242" y="282"/>
                  </a:lnTo>
                  <a:lnTo>
                    <a:pt x="236" y="266"/>
                  </a:lnTo>
                  <a:lnTo>
                    <a:pt x="230" y="250"/>
                  </a:lnTo>
                  <a:lnTo>
                    <a:pt x="226" y="234"/>
                  </a:lnTo>
                  <a:lnTo>
                    <a:pt x="224" y="216"/>
                  </a:lnTo>
                  <a:lnTo>
                    <a:pt x="224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</p:grpSp>
      <p:sp>
        <p:nvSpPr>
          <p:cNvPr id="27" name="Freeform 101"/>
          <p:cNvSpPr>
            <a:spLocks noChangeArrowheads="1"/>
          </p:cNvSpPr>
          <p:nvPr/>
        </p:nvSpPr>
        <p:spPr bwMode="auto">
          <a:xfrm>
            <a:off x="4400617" y="1268760"/>
            <a:ext cx="342766" cy="276224"/>
          </a:xfrm>
          <a:custGeom>
            <a:avLst/>
            <a:gdLst>
              <a:gd name="T0" fmla="*/ 8958 w 567"/>
              <a:gd name="T1" fmla="*/ 410482 h 415"/>
              <a:gd name="T2" fmla="*/ 8958 w 567"/>
              <a:gd name="T3" fmla="*/ 410482 h 415"/>
              <a:gd name="T4" fmla="*/ 8958 w 567"/>
              <a:gd name="T5" fmla="*/ 363056 h 415"/>
              <a:gd name="T6" fmla="*/ 95548 w 567"/>
              <a:gd name="T7" fmla="*/ 266568 h 415"/>
              <a:gd name="T8" fmla="*/ 140336 w 567"/>
              <a:gd name="T9" fmla="*/ 266568 h 415"/>
              <a:gd name="T10" fmla="*/ 279179 w 567"/>
              <a:gd name="T11" fmla="*/ 420295 h 415"/>
              <a:gd name="T12" fmla="*/ 331432 w 567"/>
              <a:gd name="T13" fmla="*/ 420295 h 415"/>
              <a:gd name="T14" fmla="*/ 697201 w 567"/>
              <a:gd name="T15" fmla="*/ 9812 h 415"/>
              <a:gd name="T16" fmla="*/ 749453 w 567"/>
              <a:gd name="T17" fmla="*/ 9812 h 415"/>
              <a:gd name="T18" fmla="*/ 827086 w 567"/>
              <a:gd name="T19" fmla="*/ 104665 h 415"/>
              <a:gd name="T20" fmla="*/ 827086 w 567"/>
              <a:gd name="T21" fmla="*/ 152091 h 415"/>
              <a:gd name="T22" fmla="*/ 374727 w 567"/>
              <a:gd name="T23" fmla="*/ 649249 h 415"/>
              <a:gd name="T24" fmla="*/ 322474 w 567"/>
              <a:gd name="T25" fmla="*/ 677051 h 415"/>
              <a:gd name="T26" fmla="*/ 279179 w 567"/>
              <a:gd name="T27" fmla="*/ 677051 h 415"/>
              <a:gd name="T28" fmla="*/ 226926 w 567"/>
              <a:gd name="T29" fmla="*/ 649249 h 415"/>
              <a:gd name="T30" fmla="*/ 8958 w 567"/>
              <a:gd name="T31" fmla="*/ 410482 h 41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67" h="415">
                <a:moveTo>
                  <a:pt x="6" y="251"/>
                </a:moveTo>
                <a:lnTo>
                  <a:pt x="6" y="251"/>
                </a:lnTo>
                <a:cubicBezTo>
                  <a:pt x="0" y="245"/>
                  <a:pt x="0" y="233"/>
                  <a:pt x="6" y="222"/>
                </a:cubicBezTo>
                <a:cubicBezTo>
                  <a:pt x="64" y="163"/>
                  <a:pt x="64" y="163"/>
                  <a:pt x="64" y="163"/>
                </a:cubicBezTo>
                <a:cubicBezTo>
                  <a:pt x="76" y="158"/>
                  <a:pt x="88" y="158"/>
                  <a:pt x="94" y="163"/>
                </a:cubicBezTo>
                <a:cubicBezTo>
                  <a:pt x="187" y="257"/>
                  <a:pt x="187" y="257"/>
                  <a:pt x="187" y="257"/>
                </a:cubicBezTo>
                <a:cubicBezTo>
                  <a:pt x="199" y="263"/>
                  <a:pt x="210" y="263"/>
                  <a:pt x="222" y="257"/>
                </a:cubicBezTo>
                <a:cubicBezTo>
                  <a:pt x="467" y="6"/>
                  <a:pt x="467" y="6"/>
                  <a:pt x="467" y="6"/>
                </a:cubicBezTo>
                <a:cubicBezTo>
                  <a:pt x="478" y="0"/>
                  <a:pt x="490" y="0"/>
                  <a:pt x="502" y="6"/>
                </a:cubicBezTo>
                <a:cubicBezTo>
                  <a:pt x="554" y="64"/>
                  <a:pt x="554" y="64"/>
                  <a:pt x="554" y="64"/>
                </a:cubicBezTo>
                <a:cubicBezTo>
                  <a:pt x="566" y="70"/>
                  <a:pt x="566" y="88"/>
                  <a:pt x="554" y="93"/>
                </a:cubicBezTo>
                <a:cubicBezTo>
                  <a:pt x="251" y="397"/>
                  <a:pt x="251" y="397"/>
                  <a:pt x="251" y="397"/>
                </a:cubicBezTo>
                <a:cubicBezTo>
                  <a:pt x="245" y="402"/>
                  <a:pt x="228" y="414"/>
                  <a:pt x="216" y="414"/>
                </a:cubicBezTo>
                <a:cubicBezTo>
                  <a:pt x="187" y="414"/>
                  <a:pt x="187" y="414"/>
                  <a:pt x="187" y="414"/>
                </a:cubicBezTo>
                <a:cubicBezTo>
                  <a:pt x="175" y="414"/>
                  <a:pt x="158" y="402"/>
                  <a:pt x="152" y="397"/>
                </a:cubicBezTo>
                <a:lnTo>
                  <a:pt x="6" y="251"/>
                </a:ln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6173" tIns="38087" rIns="76173" bIns="38087" anchor="ctr"/>
          <a:lstStyle/>
          <a:p>
            <a:endParaRPr lang="zh-CN" altLang="en-US" sz="1075"/>
          </a:p>
        </p:txBody>
      </p:sp>
      <p:cxnSp>
        <p:nvCxnSpPr>
          <p:cNvPr id="35" name="直接连接符 35"/>
          <p:cNvCxnSpPr/>
          <p:nvPr/>
        </p:nvCxnSpPr>
        <p:spPr>
          <a:xfrm flipV="1">
            <a:off x="3266228" y="4149080"/>
            <a:ext cx="337341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87877"/>
              </p:ext>
            </p:extLst>
          </p:nvPr>
        </p:nvGraphicFramePr>
        <p:xfrm>
          <a:off x="683568" y="1893313"/>
          <a:ext cx="7848872" cy="2399783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584176"/>
                <a:gridCol w="2579306"/>
                <a:gridCol w="368539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會議名稱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辦理單位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備註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2124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縣市規劃會議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縣市政府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每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個月縣市召開會議為當然委員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共識會議 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教育部體育署</a:t>
                      </a:r>
                      <a:endParaRPr lang="en-US" altLang="zh-TW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運動</a:t>
                      </a:r>
                      <a:r>
                        <a:rPr lang="en-US" altLang="zh-TW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i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臺灣計畫執行中心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106</a:t>
                      </a:r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年體育署依專案分別舉辦兩場共識會，第一場會議於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4</a:t>
                      </a:r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月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10</a:t>
                      </a:r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日第二場於八月。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69837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期末會議 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教育部體育署</a:t>
                      </a:r>
                      <a:endParaRPr lang="en-US" altLang="zh-TW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運動</a:t>
                      </a:r>
                      <a:r>
                        <a:rPr lang="en-US" altLang="zh-TW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i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臺灣計畫執行中心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於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11</a:t>
                      </a:r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月期末聯席會辦理期間，另辦理期末會議。</a:t>
                      </a:r>
                      <a:endParaRPr lang="en-US" altLang="zh-TW" sz="18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56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475656" y="2492896"/>
            <a:ext cx="6480720" cy="1362075"/>
          </a:xfrm>
        </p:spPr>
        <p:txBody>
          <a:bodyPr>
            <a:normAutofit/>
          </a:bodyPr>
          <a:lstStyle/>
          <a:p>
            <a:r>
              <a:rPr lang="zh-TW" altLang="en-US" sz="8000" dirty="0">
                <a:latin typeface="微軟正黑體" pitchFamily="34" charset="-120"/>
                <a:ea typeface="微軟正黑體" pitchFamily="34" charset="-120"/>
              </a:rPr>
              <a:t>訪視注意事項</a:t>
            </a:r>
          </a:p>
        </p:txBody>
      </p:sp>
    </p:spTree>
    <p:extLst>
      <p:ext uri="{BB962C8B-B14F-4D97-AF65-F5344CB8AC3E}">
        <p14:creationId xmlns:p14="http://schemas.microsoft.com/office/powerpoint/2010/main" val="203804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980728"/>
            <a:ext cx="8280920" cy="5760640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本年度中央委員依本規劃劃分權責，</a:t>
            </a:r>
            <a:r>
              <a:rPr lang="zh-TW" altLang="zh-TW" sz="3200" dirty="0">
                <a:solidFill>
                  <a:srgbClr val="00CCFF"/>
                </a:solidFill>
                <a:latin typeface="微軟正黑體" pitchFamily="34" charset="-120"/>
                <a:ea typeface="微軟正黑體" pitchFamily="34" charset="-120"/>
              </a:rPr>
              <a:t>建議</a:t>
            </a:r>
            <a:r>
              <a:rPr lang="zh-TW" altLang="zh-TW" sz="3200" dirty="0">
                <a:latin typeface="微軟正黑體" pitchFamily="34" charset="-120"/>
                <a:ea typeface="微軟正黑體" pitchFamily="34" charset="-120"/>
              </a:rPr>
              <a:t>縣市政府參考</a:t>
            </a:r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此辦法</a:t>
            </a:r>
            <a:r>
              <a:rPr lang="zh-TW" altLang="zh-TW" sz="3200" dirty="0">
                <a:latin typeface="微軟正黑體" pitchFamily="34" charset="-120"/>
                <a:ea typeface="微軟正黑體" pitchFamily="34" charset="-120"/>
              </a:rPr>
              <a:t>分配縣市委員職責以利後續共同訪視媒合，各縣市</a:t>
            </a:r>
            <a:r>
              <a:rPr lang="zh-TW" altLang="zh-TW" sz="3200" dirty="0">
                <a:solidFill>
                  <a:srgbClr val="00CCFF"/>
                </a:solidFill>
                <a:latin typeface="微軟正黑體" pitchFamily="34" charset="-120"/>
                <a:ea typeface="微軟正黑體" pitchFamily="34" charset="-120"/>
              </a:rPr>
              <a:t>仍可</a:t>
            </a:r>
            <a:r>
              <a:rPr lang="zh-TW" altLang="zh-TW" sz="3200" dirty="0">
                <a:latin typeface="微軟正黑體" pitchFamily="34" charset="-120"/>
                <a:ea typeface="微軟正黑體" pitchFamily="34" charset="-120"/>
              </a:rPr>
              <a:t>依地方需求分工後提供各縣市委員分工方式予執行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中心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200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23528" y="0"/>
            <a:ext cx="8024125" cy="100811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n w="6350">
                  <a:noFill/>
                </a:ln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縣市政府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43"/>
          <a:stretch/>
        </p:blipFill>
        <p:spPr bwMode="auto">
          <a:xfrm>
            <a:off x="755576" y="3068961"/>
            <a:ext cx="7851775" cy="1784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732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980728"/>
            <a:ext cx="8280920" cy="576064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針對輔導作業有疑問者，可由縣市政府彙整問題後一併詢問執行中心或體育署 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請主動積極與縣市訪視委員保持聯繫 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計畫活動訊息即時通知 </a:t>
            </a:r>
          </a:p>
          <a:p>
            <a:pPr lvl="1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主動關心縣市訪視委員訪視情形 </a:t>
            </a:r>
          </a:p>
          <a:p>
            <a:pPr lvl="1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提供必要與積極的協助 </a:t>
            </a:r>
          </a:p>
          <a:p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針對不符</a:t>
            </a:r>
            <a:r>
              <a:rPr lang="zh-TW" altLang="en-US" sz="3200" u="sng" dirty="0" smtClean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活動核實性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TW" altLang="en-US" sz="3200" u="sng" dirty="0" smtClean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行銷宣傳性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及</a:t>
            </a:r>
            <a:r>
              <a:rPr lang="zh-TW" altLang="en-US" sz="3200" u="sng" dirty="0" smtClean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活動效益性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之專案活動，應落實後續處理作業。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3200" dirty="0">
                <a:latin typeface="微軟正黑體" pitchFamily="34" charset="-120"/>
                <a:ea typeface="微軟正黑體" pitchFamily="34" charset="-120"/>
              </a:rPr>
              <a:t>須將相關建議以</a:t>
            </a:r>
            <a:r>
              <a:rPr lang="zh-TW" altLang="zh-TW" sz="3200" dirty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匿名</a:t>
            </a:r>
            <a:r>
              <a:rPr lang="zh-TW" altLang="zh-TW" sz="3200" dirty="0">
                <a:latin typeface="微軟正黑體" pitchFamily="34" charset="-120"/>
                <a:ea typeface="微軟正黑體" pitchFamily="34" charset="-120"/>
              </a:rPr>
              <a:t>方式</a:t>
            </a:r>
            <a:r>
              <a:rPr lang="zh-TW" altLang="zh-TW" sz="3200" dirty="0">
                <a:solidFill>
                  <a:srgbClr val="F5B065"/>
                </a:solidFill>
                <a:latin typeface="微軟正黑體" pitchFamily="34" charset="-120"/>
                <a:ea typeface="微軟正黑體" pitchFamily="34" charset="-120"/>
              </a:rPr>
              <a:t>提供</a:t>
            </a:r>
            <a:r>
              <a:rPr lang="zh-TW" altLang="zh-TW" sz="3200" dirty="0">
                <a:latin typeface="微軟正黑體" pitchFamily="34" charset="-120"/>
                <a:ea typeface="微軟正黑體" pitchFamily="34" charset="-120"/>
              </a:rPr>
              <a:t>被訪視之執行單位參考改善。</a:t>
            </a:r>
            <a:endParaRPr lang="zh-TW" altLang="en-US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23528" y="0"/>
            <a:ext cx="8024125" cy="100811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n w="6350">
                  <a:noFill/>
                </a:ln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縣市政府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92988"/>
              </p:ext>
            </p:extLst>
          </p:nvPr>
        </p:nvGraphicFramePr>
        <p:xfrm>
          <a:off x="1475656" y="1916832"/>
          <a:ext cx="6048672" cy="936104"/>
        </p:xfrm>
        <a:graphic>
          <a:graphicData uri="http://schemas.openxmlformats.org/drawingml/2006/table">
            <a:tbl>
              <a:tblPr/>
              <a:tblGrid>
                <a:gridCol w="6048672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zh-TW" altLang="en-US" u="sng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執行中心助理聯絡方式</a:t>
                      </a:r>
                      <a:endParaRPr lang="en-US" altLang="zh-TW" u="sng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r>
                        <a:rPr lang="zh-TW" altLang="en-US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林佩瑜 </a:t>
                      </a:r>
                      <a:r>
                        <a:rPr lang="en-US" altLang="zh-TW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(02)8771-1946</a:t>
                      </a:r>
                      <a:r>
                        <a:rPr lang="zh-TW" altLang="en-US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  </a:t>
                      </a:r>
                      <a:r>
                        <a:rPr kumimoji="0" lang="en-US" altLang="zh-TW" sz="1800" kern="120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 </a:t>
                      </a:r>
                      <a:r>
                        <a:rPr kumimoji="0" lang="zh-TW" altLang="en-US" sz="1800" kern="120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      </a:t>
                      </a:r>
                      <a:r>
                        <a:rPr kumimoji="0" lang="en-US" altLang="zh-TW" sz="1800" kern="120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  <a:hlinkClick r:id="rId2"/>
                        </a:rPr>
                        <a:t>linpeiyu@mai.sa.gov.tw</a:t>
                      </a:r>
                      <a:endParaRPr kumimoji="0" lang="en-US" altLang="zh-TW" sz="1800" kern="120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  <a:p>
                      <a:r>
                        <a:rPr kumimoji="0" lang="zh-TW" altLang="en-US" sz="1800" kern="120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梁瑞昕 </a:t>
                      </a:r>
                      <a:r>
                        <a:rPr kumimoji="0" lang="en-US" altLang="zh-TW" sz="1800" kern="120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(02)8771-1914</a:t>
                      </a:r>
                      <a:r>
                        <a:rPr kumimoji="0" lang="zh-TW" altLang="en-US" sz="1800" kern="120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         </a:t>
                      </a:r>
                      <a:r>
                        <a:rPr kumimoji="0" lang="en-US" altLang="zh-TW" sz="1800" kern="120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  <a:hlinkClick r:id="rId3"/>
                        </a:rPr>
                        <a:t>racing0821@mai.sa.gov.tw</a:t>
                      </a:r>
                      <a:r>
                        <a:rPr kumimoji="0" lang="zh-TW" altLang="en-US" sz="1800" kern="120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 </a:t>
                      </a:r>
                      <a:endParaRPr lang="zh-TW" altLang="en-US" dirty="0">
                        <a:ln>
                          <a:noFill/>
                        </a:ln>
                        <a:solidFill>
                          <a:srgbClr val="7030A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38100" cap="flat" cmpd="sng" algn="ctr">
                      <a:solidFill>
                        <a:srgbClr val="7030A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5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4"/>
          <p:cNvSpPr txBox="1">
            <a:spLocks/>
          </p:cNvSpPr>
          <p:nvPr/>
        </p:nvSpPr>
        <p:spPr>
          <a:xfrm>
            <a:off x="467544" y="980728"/>
            <a:ext cx="8064896" cy="4392488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TW" altLang="en-US" sz="3500" b="1" dirty="0">
                <a:latin typeface="微軟正黑體" pitchFamily="34" charset="-120"/>
                <a:ea typeface="微軟正黑體" pitchFamily="34" charset="-120"/>
              </a:rPr>
              <a:t>利益迴避</a:t>
            </a:r>
            <a:r>
              <a:rPr lang="zh-TW" altLang="en-US" sz="3500" b="1" dirty="0" smtClean="0">
                <a:latin typeface="微軟正黑體" pitchFamily="34" charset="-120"/>
                <a:ea typeface="微軟正黑體" pitchFamily="34" charset="-120"/>
              </a:rPr>
              <a:t>事項</a:t>
            </a:r>
            <a:endParaRPr lang="en-US" altLang="zh-TW" sz="35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347472" lvl="2" indent="0">
              <a:lnSpc>
                <a:spcPct val="120000"/>
              </a:lnSpc>
              <a:buSzPct val="80000"/>
              <a:buNone/>
            </a:pP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避免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訪視曾自身參與或協助過之計畫相關活動 </a:t>
            </a:r>
            <a:endParaRPr lang="en-US" altLang="zh-TW" sz="2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47472" lvl="2" indent="0">
              <a:lnSpc>
                <a:spcPct val="120000"/>
              </a:lnSpc>
              <a:buSzPct val="80000"/>
              <a:buNone/>
            </a:pP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未經體育署、縣市政府或其他主管機關同意，不得將未公開資料散失、公示、或交付他人</a:t>
            </a:r>
            <a:r>
              <a:rPr lang="zh-TW" altLang="en-US" sz="3100" dirty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31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8056" lvl="1" indent="-384048">
              <a:lnSpc>
                <a:spcPct val="120000"/>
              </a:lnSpc>
              <a:buSzPct val="80000"/>
              <a:buFont typeface="Wingdings 2"/>
              <a:buChar char=""/>
            </a:pPr>
            <a:r>
              <a:rPr lang="zh-TW" altLang="en-US" sz="3500" b="1" dirty="0" smtClean="0">
                <a:latin typeface="微軟正黑體" pitchFamily="34" charset="-120"/>
                <a:ea typeface="微軟正黑體" pitchFamily="34" charset="-120"/>
              </a:rPr>
              <a:t>繳交資料</a:t>
            </a:r>
            <a:endParaRPr lang="en-US" altLang="zh-TW" sz="35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347472" lvl="2" indent="0">
              <a:lnSpc>
                <a:spcPct val="120000"/>
              </a:lnSpc>
              <a:buSzPct val="80000"/>
              <a:buNone/>
            </a:pP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活動</a:t>
            </a:r>
            <a:r>
              <a:rPr lang="zh-TW" altLang="zh-TW" sz="2600" dirty="0" smtClean="0">
                <a:latin typeface="微軟正黑體" pitchFamily="34" charset="-120"/>
                <a:ea typeface="微軟正黑體" pitchFamily="34" charset="-120"/>
              </a:rPr>
              <a:t>訪視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後填寫訪視</a:t>
            </a:r>
            <a:r>
              <a:rPr lang="zh-TW" altLang="zh-TW" sz="2600" dirty="0">
                <a:latin typeface="微軟正黑體" pitchFamily="34" charset="-120"/>
                <a:ea typeface="微軟正黑體" pitchFamily="34" charset="-120"/>
              </a:rPr>
              <a:t>紀錄</a:t>
            </a:r>
            <a:r>
              <a:rPr lang="zh-TW" altLang="zh-TW" sz="2600" dirty="0" smtClean="0">
                <a:latin typeface="微軟正黑體" pitchFamily="34" charset="-120"/>
                <a:ea typeface="微軟正黑體" pitchFamily="34" charset="-120"/>
              </a:rPr>
              <a:t>表單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zh-TW" sz="1800" dirty="0" smtClean="0"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手冊</a:t>
            </a:r>
            <a:r>
              <a:rPr lang="zh-TW" altLang="zh-TW" sz="1800" dirty="0">
                <a:latin typeface="微軟正黑體" pitchFamily="34" charset="-120"/>
                <a:ea typeface="微軟正黑體" pitchFamily="34" charset="-120"/>
              </a:rPr>
              <a:t>附件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6-1</a:t>
            </a:r>
            <a:r>
              <a:rPr lang="zh-TW" altLang="zh-TW" sz="1800" dirty="0">
                <a:latin typeface="微軟正黑體" pitchFamily="34" charset="-120"/>
                <a:ea typeface="微軟正黑體" pitchFamily="34" charset="-120"/>
              </a:rPr>
              <a:t>至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6-5</a:t>
            </a:r>
            <a:r>
              <a:rPr lang="en-US" altLang="zh-TW" sz="1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及相關費用單據。</a:t>
            </a:r>
            <a:endParaRPr lang="en-US" altLang="zh-TW" sz="2600" strike="sngStrike" dirty="0" smtClean="0">
              <a:solidFill>
                <a:schemeClr val="accent6">
                  <a:lumMod val="20000"/>
                  <a:lumOff val="8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2400" dirty="0" smtClean="0"/>
          </a:p>
          <a:p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453751" y="44624"/>
            <a:ext cx="8229600" cy="936104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縣市訪視委員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812093"/>
              </p:ext>
            </p:extLst>
          </p:nvPr>
        </p:nvGraphicFramePr>
        <p:xfrm>
          <a:off x="1961152" y="5386604"/>
          <a:ext cx="5275144" cy="670560"/>
        </p:xfrm>
        <a:graphic>
          <a:graphicData uri="http://schemas.openxmlformats.org/drawingml/2006/table">
            <a:tbl>
              <a:tblPr/>
              <a:tblGrid>
                <a:gridCol w="5275144"/>
              </a:tblGrid>
              <a:tr h="670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solidFill>
                            <a:srgbClr val="7030A0"/>
                          </a:solidFill>
                        </a:rPr>
                        <a:t>善意提醒：縣市訪視委員在外即</a:t>
                      </a:r>
                      <a:r>
                        <a:rPr lang="zh-TW" altLang="en-US" sz="2000" b="1" dirty="0" smtClean="0">
                          <a:ln>
                            <a:solidFill>
                              <a:srgbClr val="7030A0"/>
                            </a:solidFill>
                          </a:ln>
                          <a:solidFill>
                            <a:srgbClr val="7030A0"/>
                          </a:solidFill>
                        </a:rPr>
                        <a:t>代表</a:t>
                      </a:r>
                      <a:r>
                        <a:rPr lang="zh-TW" altLang="en-US" sz="2000" b="1" dirty="0" smtClean="0">
                          <a:solidFill>
                            <a:srgbClr val="7030A0"/>
                          </a:solidFill>
                        </a:rPr>
                        <a:t>縣市政府 </a:t>
                      </a:r>
                      <a:endParaRPr lang="zh-TW" altLang="en-US" sz="2000" dirty="0" smtClean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7030A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宣紙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宣紙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宣紙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1557</TotalTime>
  <Words>1315</Words>
  <Application>Microsoft Office PowerPoint</Application>
  <PresentationFormat>如螢幕大小 (4:3)</PresentationFormat>
  <Paragraphs>147</Paragraphs>
  <Slides>19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宣紙</vt:lpstr>
      <vt:lpstr>縣市政府與縣市訪視委員 職責說明及訪視注意事項</vt:lpstr>
      <vt:lpstr>簡報大綱</vt:lpstr>
      <vt:lpstr>職務內容說明</vt:lpstr>
      <vt:lpstr>PowerPoint 簡報</vt:lpstr>
      <vt:lpstr>PowerPoint 簡報</vt:lpstr>
      <vt:lpstr>訪視注意事項</vt:lpstr>
      <vt:lpstr>PowerPoint 簡報</vt:lpstr>
      <vt:lpstr>PowerPoint 簡報</vt:lpstr>
      <vt:lpstr>縣市訪視委員</vt:lpstr>
      <vt:lpstr>訪視相關表件填寫</vt:lpstr>
      <vt:lpstr>表單介紹</vt:lpstr>
      <vt:lpstr>訪視紀錄表填寫</vt:lpstr>
      <vt:lpstr>PowerPoint 簡報</vt:lpstr>
      <vt:lpstr>PowerPoint 簡報</vt:lpstr>
      <vt:lpstr>PowerPoint 簡報</vt:lpstr>
      <vt:lpstr>PowerPoint 簡報</vt:lpstr>
      <vt:lpstr>PowerPoint 簡報</vt:lpstr>
      <vt:lpstr>職務分配與交流</vt:lpstr>
      <vt:lpstr>分區討論地點安排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b295 梁瑞昕</dc:creator>
  <cp:lastModifiedBy>b295 梁瑞昕</cp:lastModifiedBy>
  <cp:revision>96</cp:revision>
  <dcterms:created xsi:type="dcterms:W3CDTF">2017-01-26T08:03:18Z</dcterms:created>
  <dcterms:modified xsi:type="dcterms:W3CDTF">2017-02-20T02:43:24Z</dcterms:modified>
</cp:coreProperties>
</file>