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5" r:id="rId4"/>
    <p:sldId id="266" r:id="rId5"/>
    <p:sldId id="263" r:id="rId6"/>
    <p:sldId id="257" r:id="rId7"/>
    <p:sldId id="260"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15" d="100"/>
          <a:sy n="115"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7CB0-B3A6-2304-5C32-6E918EB905DC}"/>
              </a:ext>
            </a:extLst>
          </p:cNvPr>
          <p:cNvSpPr>
            <a:spLocks noGrp="1"/>
          </p:cNvSpPr>
          <p:nvPr>
            <p:ph type="ctrTitle"/>
          </p:nvPr>
        </p:nvSpPr>
        <p:spPr/>
        <p:txBody>
          <a:bodyPr/>
          <a:lstStyle/>
          <a:p>
            <a:r>
              <a:rPr lang="en-US" dirty="0"/>
              <a:t>Exam Scores by Demographics</a:t>
            </a:r>
          </a:p>
        </p:txBody>
      </p:sp>
      <p:sp>
        <p:nvSpPr>
          <p:cNvPr id="3" name="Subtitle 2">
            <a:extLst>
              <a:ext uri="{FF2B5EF4-FFF2-40B4-BE49-F238E27FC236}">
                <a16:creationId xmlns:a16="http://schemas.microsoft.com/office/drawing/2014/main" id="{6F0251E8-B8DD-7635-B9AB-3933FFDA878C}"/>
              </a:ext>
            </a:extLst>
          </p:cNvPr>
          <p:cNvSpPr>
            <a:spLocks noGrp="1"/>
          </p:cNvSpPr>
          <p:nvPr>
            <p:ph type="subTitle" idx="1"/>
          </p:nvPr>
        </p:nvSpPr>
        <p:spPr/>
        <p:txBody>
          <a:bodyPr/>
          <a:lstStyle/>
          <a:p>
            <a:r>
              <a:rPr lang="en-US" dirty="0"/>
              <a:t>By: Jack Owen</a:t>
            </a:r>
          </a:p>
        </p:txBody>
      </p:sp>
    </p:spTree>
    <p:extLst>
      <p:ext uri="{BB962C8B-B14F-4D97-AF65-F5344CB8AC3E}">
        <p14:creationId xmlns:p14="http://schemas.microsoft.com/office/powerpoint/2010/main" val="2653625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F7F6-15D3-9BE1-AD0B-6E491471EF7C}"/>
              </a:ext>
            </a:extLst>
          </p:cNvPr>
          <p:cNvSpPr>
            <a:spLocks noGrp="1"/>
          </p:cNvSpPr>
          <p:nvPr>
            <p:ph type="title"/>
          </p:nvPr>
        </p:nvSpPr>
        <p:spPr/>
        <p:txBody>
          <a:bodyPr/>
          <a:lstStyle/>
          <a:p>
            <a:r>
              <a:rPr lang="en-US" dirty="0"/>
              <a:t>Sources</a:t>
            </a:r>
          </a:p>
        </p:txBody>
      </p:sp>
      <p:sp>
        <p:nvSpPr>
          <p:cNvPr id="5" name="TextBox 4">
            <a:extLst>
              <a:ext uri="{FF2B5EF4-FFF2-40B4-BE49-F238E27FC236}">
                <a16:creationId xmlns:a16="http://schemas.microsoft.com/office/drawing/2014/main" id="{4229F0B8-0DCE-1FFC-CED0-215FF8B07689}"/>
              </a:ext>
            </a:extLst>
          </p:cNvPr>
          <p:cNvSpPr txBox="1"/>
          <p:nvPr/>
        </p:nvSpPr>
        <p:spPr>
          <a:xfrm>
            <a:off x="1295402" y="2604052"/>
            <a:ext cx="9601196" cy="923330"/>
          </a:xfrm>
          <a:prstGeom prst="rect">
            <a:avLst/>
          </a:prstGeom>
          <a:noFill/>
        </p:spPr>
        <p:txBody>
          <a:bodyPr wrap="square" rtlCol="0">
            <a:spAutoFit/>
          </a:bodyPr>
          <a:lstStyle/>
          <a:p>
            <a:pPr lvl="1"/>
            <a:r>
              <a:rPr lang="en-US" dirty="0"/>
              <a:t>Dataset : </a:t>
            </a:r>
            <a:r>
              <a:rPr lang="en-US" dirty="0" err="1"/>
              <a:t>Kimmons</a:t>
            </a:r>
            <a:r>
              <a:rPr lang="en-US" dirty="0"/>
              <a:t> R (2018). Students Performance in Exams [Fictional dataset]. https://www.kaggle.com/datasets/spscientist/students-performance-in-exams/data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9670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F7F6-15D3-9BE1-AD0B-6E491471EF7C}"/>
              </a:ext>
            </a:extLst>
          </p:cNvPr>
          <p:cNvSpPr>
            <a:spLocks noGrp="1"/>
          </p:cNvSpPr>
          <p:nvPr>
            <p:ph type="title"/>
          </p:nvPr>
        </p:nvSpPr>
        <p:spPr/>
        <p:txBody>
          <a:bodyPr/>
          <a:lstStyle/>
          <a:p>
            <a:r>
              <a:rPr lang="en-US" dirty="0"/>
              <a:t>Data and Background</a:t>
            </a:r>
          </a:p>
        </p:txBody>
      </p:sp>
      <p:sp>
        <p:nvSpPr>
          <p:cNvPr id="4" name="TextBox 3">
            <a:extLst>
              <a:ext uri="{FF2B5EF4-FFF2-40B4-BE49-F238E27FC236}">
                <a16:creationId xmlns:a16="http://schemas.microsoft.com/office/drawing/2014/main" id="{6CC2D22F-2E82-6006-3EF6-85F0857F00B4}"/>
              </a:ext>
            </a:extLst>
          </p:cNvPr>
          <p:cNvSpPr txBox="1"/>
          <p:nvPr/>
        </p:nvSpPr>
        <p:spPr>
          <a:xfrm>
            <a:off x="838203" y="2604052"/>
            <a:ext cx="353501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Variables within the dataset:</a:t>
            </a:r>
          </a:p>
          <a:p>
            <a:pPr marL="742950" lvl="1" indent="-285750">
              <a:buFont typeface="Arial" panose="020B0604020202020204" pitchFamily="34" charset="0"/>
              <a:buChar char="•"/>
            </a:pPr>
            <a:r>
              <a:rPr lang="en-US" dirty="0"/>
              <a:t>Independent Variables:</a:t>
            </a:r>
          </a:p>
          <a:p>
            <a:pPr marL="1200150" lvl="2" indent="-285750">
              <a:buFont typeface="Arial" panose="020B0604020202020204" pitchFamily="34" charset="0"/>
              <a:buChar char="•"/>
            </a:pPr>
            <a:r>
              <a:rPr lang="en-US" dirty="0"/>
              <a:t>Gender</a:t>
            </a:r>
          </a:p>
          <a:p>
            <a:pPr marL="1200150" lvl="2" indent="-285750">
              <a:buFont typeface="Arial" panose="020B0604020202020204" pitchFamily="34" charset="0"/>
              <a:buChar char="•"/>
            </a:pPr>
            <a:r>
              <a:rPr lang="en-US" dirty="0"/>
              <a:t>Race/Ethnicity</a:t>
            </a:r>
          </a:p>
          <a:p>
            <a:pPr marL="1200150" lvl="2" indent="-285750">
              <a:buFont typeface="Arial" panose="020B0604020202020204" pitchFamily="34" charset="0"/>
              <a:buChar char="•"/>
            </a:pPr>
            <a:r>
              <a:rPr lang="en-US" dirty="0"/>
              <a:t>Parents highest educational background</a:t>
            </a:r>
          </a:p>
          <a:p>
            <a:pPr marL="1200150" lvl="2" indent="-285750">
              <a:buFont typeface="Arial" panose="020B0604020202020204" pitchFamily="34" charset="0"/>
              <a:buChar char="•"/>
            </a:pPr>
            <a:r>
              <a:rPr lang="en-US" dirty="0"/>
              <a:t>Lunch Accessibility</a:t>
            </a:r>
          </a:p>
          <a:p>
            <a:pPr marL="1200150" lvl="2" indent="-285750">
              <a:buFont typeface="Arial" panose="020B0604020202020204" pitchFamily="34" charset="0"/>
              <a:buChar char="•"/>
            </a:pPr>
            <a:r>
              <a:rPr lang="en-US" dirty="0"/>
              <a:t>Test Preparation</a:t>
            </a:r>
          </a:p>
          <a:p>
            <a:pPr marL="742950" lvl="1" indent="-285750">
              <a:buFont typeface="Arial" panose="020B0604020202020204" pitchFamily="34" charset="0"/>
              <a:buChar char="•"/>
            </a:pPr>
            <a:r>
              <a:rPr lang="en-US" dirty="0"/>
              <a:t>Response Variables:</a:t>
            </a:r>
          </a:p>
          <a:p>
            <a:pPr marL="1200150" lvl="2" indent="-285750">
              <a:buFont typeface="Arial" panose="020B0604020202020204" pitchFamily="34" charset="0"/>
              <a:buChar char="•"/>
            </a:pPr>
            <a:r>
              <a:rPr lang="en-US" dirty="0"/>
              <a:t>Score</a:t>
            </a:r>
          </a:p>
          <a:p>
            <a:pPr marL="1200150" lvl="2" indent="-285750">
              <a:buFont typeface="Arial" panose="020B0604020202020204" pitchFamily="34" charset="0"/>
              <a:buChar char="•"/>
            </a:pPr>
            <a:r>
              <a:rPr lang="en-US" dirty="0"/>
              <a:t>Exam Type</a:t>
            </a:r>
          </a:p>
        </p:txBody>
      </p:sp>
      <p:sp>
        <p:nvSpPr>
          <p:cNvPr id="5" name="TextBox 4">
            <a:extLst>
              <a:ext uri="{FF2B5EF4-FFF2-40B4-BE49-F238E27FC236}">
                <a16:creationId xmlns:a16="http://schemas.microsoft.com/office/drawing/2014/main" id="{4229F0B8-0DCE-1FFC-CED0-215FF8B07689}"/>
              </a:ext>
            </a:extLst>
          </p:cNvPr>
          <p:cNvSpPr txBox="1"/>
          <p:nvPr/>
        </p:nvSpPr>
        <p:spPr>
          <a:xfrm>
            <a:off x="4986132" y="2604052"/>
            <a:ext cx="591046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This is a fictional dataset created by Royce </a:t>
            </a:r>
            <a:r>
              <a:rPr lang="en-US" dirty="0" err="1"/>
              <a:t>Kimmons</a:t>
            </a:r>
            <a:r>
              <a:rPr lang="en-US" dirty="0"/>
              <a:t> under his various statistical publications.</a:t>
            </a:r>
          </a:p>
          <a:p>
            <a:pPr marL="285750" indent="-285750">
              <a:buFont typeface="Arial" panose="020B0604020202020204" pitchFamily="34" charset="0"/>
              <a:buChar char="•"/>
            </a:pPr>
            <a:r>
              <a:rPr lang="en-US" dirty="0"/>
              <a:t>We find 5 variables that we can filter and analyze various exam scores on.</a:t>
            </a:r>
          </a:p>
          <a:p>
            <a:pPr marL="285750" indent="-285750">
              <a:buFont typeface="Arial" panose="020B0604020202020204" pitchFamily="34" charset="0"/>
              <a:buChar char="•"/>
            </a:pPr>
            <a:r>
              <a:rPr lang="en-US" dirty="0"/>
              <a:t>We can compare 3 types of exam scores against each other based off filtering</a:t>
            </a:r>
          </a:p>
          <a:p>
            <a:pPr marL="285750" indent="-285750">
              <a:buFont typeface="Arial" panose="020B0604020202020204" pitchFamily="34" charset="0"/>
              <a:buChar char="•"/>
            </a:pPr>
            <a:r>
              <a:rPr lang="en-US" dirty="0"/>
              <a:t>This can help us in visualizing potential trends between subgroups of students</a:t>
            </a:r>
          </a:p>
          <a:p>
            <a:pPr marL="742950" lvl="1" indent="-285750">
              <a:buFont typeface="Arial" panose="020B0604020202020204" pitchFamily="34" charset="0"/>
              <a:buChar char="•"/>
            </a:pPr>
            <a:r>
              <a:rPr lang="en-US" dirty="0"/>
              <a:t>Compare female students with different Race/Ethnic backgrounds</a:t>
            </a:r>
          </a:p>
          <a:p>
            <a:pPr marL="742950" lvl="1" indent="-285750">
              <a:buFont typeface="Arial" panose="020B0604020202020204" pitchFamily="34" charset="0"/>
              <a:buChar char="•"/>
            </a:pPr>
            <a:r>
              <a:rPr lang="en-US" dirty="0"/>
              <a:t>Test preparation of students on test scores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5886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F7F6-15D3-9BE1-AD0B-6E491471EF7C}"/>
              </a:ext>
            </a:extLst>
          </p:cNvPr>
          <p:cNvSpPr>
            <a:spLocks noGrp="1"/>
          </p:cNvSpPr>
          <p:nvPr>
            <p:ph type="title"/>
          </p:nvPr>
        </p:nvSpPr>
        <p:spPr/>
        <p:txBody>
          <a:bodyPr/>
          <a:lstStyle/>
          <a:p>
            <a:r>
              <a:rPr lang="en-US" dirty="0"/>
              <a:t>Shiny App</a:t>
            </a:r>
          </a:p>
        </p:txBody>
      </p:sp>
      <p:sp>
        <p:nvSpPr>
          <p:cNvPr id="5" name="TextBox 4">
            <a:extLst>
              <a:ext uri="{FF2B5EF4-FFF2-40B4-BE49-F238E27FC236}">
                <a16:creationId xmlns:a16="http://schemas.microsoft.com/office/drawing/2014/main" id="{4229F0B8-0DCE-1FFC-CED0-215FF8B07689}"/>
              </a:ext>
            </a:extLst>
          </p:cNvPr>
          <p:cNvSpPr txBox="1"/>
          <p:nvPr/>
        </p:nvSpPr>
        <p:spPr>
          <a:xfrm>
            <a:off x="4986132" y="2604052"/>
            <a:ext cx="591046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Can compare up to 3 bar charts that are filtered on 5 different parameters that will update their respective charts based on filter selection</a:t>
            </a:r>
          </a:p>
          <a:p>
            <a:pPr marL="285750" indent="-285750">
              <a:buFont typeface="Arial" panose="020B0604020202020204" pitchFamily="34" charset="0"/>
              <a:buChar char="•"/>
            </a:pPr>
            <a:r>
              <a:rPr lang="en-US" dirty="0"/>
              <a:t>Options include all unique values within each parameters vector within the original data frame.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124AF015-546A-85CF-8AC0-DDC3130396B3}"/>
              </a:ext>
            </a:extLst>
          </p:cNvPr>
          <p:cNvPicPr>
            <a:picLocks noChangeAspect="1"/>
          </p:cNvPicPr>
          <p:nvPr/>
        </p:nvPicPr>
        <p:blipFill>
          <a:blip r:embed="rId2"/>
          <a:stretch>
            <a:fillRect/>
          </a:stretch>
        </p:blipFill>
        <p:spPr>
          <a:xfrm>
            <a:off x="1277087" y="2641541"/>
            <a:ext cx="3709045" cy="1932154"/>
          </a:xfrm>
          <a:prstGeom prst="rect">
            <a:avLst/>
          </a:prstGeom>
        </p:spPr>
      </p:pic>
    </p:spTree>
    <p:extLst>
      <p:ext uri="{BB962C8B-B14F-4D97-AF65-F5344CB8AC3E}">
        <p14:creationId xmlns:p14="http://schemas.microsoft.com/office/powerpoint/2010/main" val="96456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F7F6-15D3-9BE1-AD0B-6E491471EF7C}"/>
              </a:ext>
            </a:extLst>
          </p:cNvPr>
          <p:cNvSpPr>
            <a:spLocks noGrp="1"/>
          </p:cNvSpPr>
          <p:nvPr>
            <p:ph type="title"/>
          </p:nvPr>
        </p:nvSpPr>
        <p:spPr/>
        <p:txBody>
          <a:bodyPr/>
          <a:lstStyle/>
          <a:p>
            <a:r>
              <a:rPr lang="en-US" dirty="0"/>
              <a:t>Shiny App</a:t>
            </a:r>
          </a:p>
        </p:txBody>
      </p:sp>
      <p:sp>
        <p:nvSpPr>
          <p:cNvPr id="5" name="TextBox 4">
            <a:extLst>
              <a:ext uri="{FF2B5EF4-FFF2-40B4-BE49-F238E27FC236}">
                <a16:creationId xmlns:a16="http://schemas.microsoft.com/office/drawing/2014/main" id="{4229F0B8-0DCE-1FFC-CED0-215FF8B07689}"/>
              </a:ext>
            </a:extLst>
          </p:cNvPr>
          <p:cNvSpPr txBox="1"/>
          <p:nvPr/>
        </p:nvSpPr>
        <p:spPr>
          <a:xfrm>
            <a:off x="4986132" y="2604052"/>
            <a:ext cx="591046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3 separate graphs are updated based on filters.</a:t>
            </a:r>
          </a:p>
          <a:p>
            <a:pPr marL="285750" indent="-285750">
              <a:buFont typeface="Arial" panose="020B0604020202020204" pitchFamily="34" charset="0"/>
              <a:buChar char="•"/>
            </a:pPr>
            <a:r>
              <a:rPr lang="en-US" dirty="0"/>
              <a:t>Includes the title for Average Test Scores and the size of students being measured based on filters.</a:t>
            </a:r>
          </a:p>
          <a:p>
            <a:pPr marL="285750" indent="-285750">
              <a:buFont typeface="Arial" panose="020B0604020202020204" pitchFamily="34" charset="0"/>
              <a:buChar char="•"/>
            </a:pPr>
            <a:r>
              <a:rPr lang="en-US" dirty="0"/>
              <a:t>Color coordinated exam types with average test scores for each filtered item.</a:t>
            </a:r>
          </a:p>
          <a:p>
            <a:pPr marL="285750" indent="-285750">
              <a:buFont typeface="Arial" panose="020B0604020202020204" pitchFamily="34" charset="0"/>
              <a:buChar char="•"/>
            </a:pPr>
            <a:r>
              <a:rPr lang="en-US" dirty="0"/>
              <a:t>Inclusion of labels for each filter selected for easier portrayal of chart.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79A1E04A-D462-5839-73E0-F50DD50A1E47}"/>
              </a:ext>
            </a:extLst>
          </p:cNvPr>
          <p:cNvPicPr>
            <a:picLocks noChangeAspect="1"/>
          </p:cNvPicPr>
          <p:nvPr/>
        </p:nvPicPr>
        <p:blipFill>
          <a:blip r:embed="rId2"/>
          <a:stretch>
            <a:fillRect/>
          </a:stretch>
        </p:blipFill>
        <p:spPr>
          <a:xfrm>
            <a:off x="1088601" y="2804160"/>
            <a:ext cx="3822617" cy="2352380"/>
          </a:xfrm>
          <a:prstGeom prst="rect">
            <a:avLst/>
          </a:prstGeom>
        </p:spPr>
      </p:pic>
    </p:spTree>
    <p:extLst>
      <p:ext uri="{BB962C8B-B14F-4D97-AF65-F5344CB8AC3E}">
        <p14:creationId xmlns:p14="http://schemas.microsoft.com/office/powerpoint/2010/main" val="216516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957EEC2-14E2-781E-315E-804AD6B1A27E}"/>
              </a:ext>
            </a:extLst>
          </p:cNvPr>
          <p:cNvPicPr>
            <a:picLocks noChangeAspect="1"/>
          </p:cNvPicPr>
          <p:nvPr/>
        </p:nvPicPr>
        <p:blipFill>
          <a:blip r:embed="rId3"/>
          <a:stretch>
            <a:fillRect/>
          </a:stretch>
        </p:blipFill>
        <p:spPr>
          <a:xfrm>
            <a:off x="1811410" y="2011597"/>
            <a:ext cx="8569179" cy="3963245"/>
          </a:xfrm>
          <a:prstGeom prst="rect">
            <a:avLst/>
          </a:prstGeom>
        </p:spPr>
      </p:pic>
      <p:sp>
        <p:nvSpPr>
          <p:cNvPr id="2" name="TextBox 1">
            <a:extLst>
              <a:ext uri="{FF2B5EF4-FFF2-40B4-BE49-F238E27FC236}">
                <a16:creationId xmlns:a16="http://schemas.microsoft.com/office/drawing/2014/main" id="{AD479392-DDEA-1676-7044-BF2BBB074844}"/>
              </a:ext>
            </a:extLst>
          </p:cNvPr>
          <p:cNvSpPr txBox="1"/>
          <p:nvPr/>
        </p:nvSpPr>
        <p:spPr>
          <a:xfrm>
            <a:off x="1557129" y="883158"/>
            <a:ext cx="9077739" cy="646331"/>
          </a:xfrm>
          <a:prstGeom prst="rect">
            <a:avLst/>
          </a:prstGeom>
          <a:noFill/>
        </p:spPr>
        <p:txBody>
          <a:bodyPr wrap="square" rtlCol="0">
            <a:spAutoFit/>
          </a:bodyPr>
          <a:lstStyle/>
          <a:p>
            <a:pPr algn="ctr"/>
            <a:r>
              <a:rPr lang="en-US" sz="3600" dirty="0"/>
              <a:t>Overall View of Shiny App</a:t>
            </a:r>
          </a:p>
        </p:txBody>
      </p:sp>
    </p:spTree>
    <p:extLst>
      <p:ext uri="{BB962C8B-B14F-4D97-AF65-F5344CB8AC3E}">
        <p14:creationId xmlns:p14="http://schemas.microsoft.com/office/powerpoint/2010/main" val="353125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8716-F90B-DE16-895E-29A2311CD58C}"/>
              </a:ext>
            </a:extLst>
          </p:cNvPr>
          <p:cNvSpPr>
            <a:spLocks noGrp="1"/>
          </p:cNvSpPr>
          <p:nvPr>
            <p:ph type="title"/>
          </p:nvPr>
        </p:nvSpPr>
        <p:spPr>
          <a:xfrm>
            <a:off x="1180101" y="982132"/>
            <a:ext cx="6354633" cy="1303867"/>
          </a:xfrm>
        </p:spPr>
        <p:txBody>
          <a:bodyPr vert="horz" lIns="91440" tIns="45720" rIns="91440" bIns="45720" rtlCol="0" anchor="ctr">
            <a:normAutofit/>
          </a:bodyPr>
          <a:lstStyle/>
          <a:p>
            <a:r>
              <a:rPr lang="en-US" sz="4400" dirty="0"/>
              <a:t>Data Visual 1</a:t>
            </a:r>
          </a:p>
        </p:txBody>
      </p:sp>
      <p:pic>
        <p:nvPicPr>
          <p:cNvPr id="8" name="Content Placeholder 7">
            <a:extLst>
              <a:ext uri="{FF2B5EF4-FFF2-40B4-BE49-F238E27FC236}">
                <a16:creationId xmlns:a16="http://schemas.microsoft.com/office/drawing/2014/main" id="{9651CEA8-AB2B-DF1B-14B2-887908E30813}"/>
              </a:ext>
            </a:extLst>
          </p:cNvPr>
          <p:cNvPicPr>
            <a:picLocks noGrp="1" noChangeAspect="1"/>
          </p:cNvPicPr>
          <p:nvPr>
            <p:ph idx="1"/>
          </p:nvPr>
        </p:nvPicPr>
        <p:blipFill>
          <a:blip r:embed="rId3"/>
          <a:stretch>
            <a:fillRect/>
          </a:stretch>
        </p:blipFill>
        <p:spPr>
          <a:xfrm>
            <a:off x="8137325" y="1464216"/>
            <a:ext cx="2839277" cy="1760352"/>
          </a:xfrm>
          <a:prstGeom prst="rect">
            <a:avLst/>
          </a:prstGeom>
          <a:ln w="57150" cmpd="thickThin">
            <a:noFill/>
            <a:miter lim="800000"/>
          </a:ln>
        </p:spPr>
      </p:pic>
      <p:sp>
        <p:nvSpPr>
          <p:cNvPr id="4" name="Text Placeholder 3">
            <a:extLst>
              <a:ext uri="{FF2B5EF4-FFF2-40B4-BE49-F238E27FC236}">
                <a16:creationId xmlns:a16="http://schemas.microsoft.com/office/drawing/2014/main" id="{8D9A22B1-F319-D17A-51E5-334A0C66C065}"/>
              </a:ext>
            </a:extLst>
          </p:cNvPr>
          <p:cNvSpPr>
            <a:spLocks noGrp="1"/>
          </p:cNvSpPr>
          <p:nvPr>
            <p:ph type="body" sz="half" idx="2"/>
          </p:nvPr>
        </p:nvSpPr>
        <p:spPr>
          <a:xfrm>
            <a:off x="1081246" y="2961123"/>
            <a:ext cx="6380065" cy="3318936"/>
          </a:xfrm>
        </p:spPr>
        <p:txBody>
          <a:bodyPr vert="horz" lIns="91440" tIns="45720" rIns="91440" bIns="45720" rtlCol="0" anchor="t">
            <a:normAutofit/>
          </a:bodyPr>
          <a:lstStyle/>
          <a:p>
            <a:pPr algn="l">
              <a:buFont typeface="Arial"/>
              <a:buChar char="•"/>
            </a:pPr>
            <a:r>
              <a:rPr lang="en-US" dirty="0"/>
              <a:t> We compare lunch accessibility of ‘Free/Reduced’ vs. ‘Standard’ Lunch groups.</a:t>
            </a:r>
          </a:p>
          <a:p>
            <a:pPr algn="l">
              <a:buFont typeface="Arial"/>
              <a:buChar char="•"/>
            </a:pPr>
            <a:r>
              <a:rPr lang="en-US" dirty="0"/>
              <a:t> Test scores decrease overall when the student is on free/reduced lunch compared to standard.</a:t>
            </a:r>
          </a:p>
          <a:p>
            <a:pPr algn="l">
              <a:buFont typeface="Arial"/>
              <a:buChar char="•"/>
            </a:pPr>
            <a:r>
              <a:rPr lang="en-US" dirty="0"/>
              <a:t> This doesn’t mean those who eat free/reduced lunch are not as smart as those who don’t but may be a larger issue with poverty.</a:t>
            </a:r>
          </a:p>
          <a:p>
            <a:pPr algn="l">
              <a:buFont typeface="Arial"/>
              <a:buChar char="•"/>
            </a:pPr>
            <a:r>
              <a:rPr lang="en-US" dirty="0"/>
              <a:t>Those on lunch programs tend to have their basic needs met less often than those who aren’t as low income is often seen as a cause for lower education.</a:t>
            </a:r>
          </a:p>
          <a:p>
            <a:pPr algn="l">
              <a:buFont typeface="Arial"/>
              <a:buChar char="•"/>
            </a:pPr>
            <a:r>
              <a:rPr lang="en-US" dirty="0"/>
              <a:t>As a result of this, there may be reason to further investigate income of families against educational outcomes of those students.</a:t>
            </a:r>
          </a:p>
        </p:txBody>
      </p:sp>
      <p:pic>
        <p:nvPicPr>
          <p:cNvPr id="10" name="Picture 9">
            <a:extLst>
              <a:ext uri="{FF2B5EF4-FFF2-40B4-BE49-F238E27FC236}">
                <a16:creationId xmlns:a16="http://schemas.microsoft.com/office/drawing/2014/main" id="{52ED68E7-6A14-254D-7405-562C7C6B725E}"/>
              </a:ext>
            </a:extLst>
          </p:cNvPr>
          <p:cNvPicPr>
            <a:picLocks noChangeAspect="1"/>
          </p:cNvPicPr>
          <p:nvPr/>
        </p:nvPicPr>
        <p:blipFill>
          <a:blip r:embed="rId4"/>
          <a:stretch>
            <a:fillRect/>
          </a:stretch>
        </p:blipFill>
        <p:spPr>
          <a:xfrm>
            <a:off x="8135453" y="3631646"/>
            <a:ext cx="2843021" cy="1712920"/>
          </a:xfrm>
          <a:prstGeom prst="rect">
            <a:avLst/>
          </a:prstGeom>
          <a:ln w="57150" cmpd="thickThin">
            <a:noFill/>
            <a:miter lim="800000"/>
          </a:ln>
        </p:spPr>
      </p:pic>
    </p:spTree>
    <p:extLst>
      <p:ext uri="{BB962C8B-B14F-4D97-AF65-F5344CB8AC3E}">
        <p14:creationId xmlns:p14="http://schemas.microsoft.com/office/powerpoint/2010/main" val="396908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8716-F90B-DE16-895E-29A2311CD58C}"/>
              </a:ext>
            </a:extLst>
          </p:cNvPr>
          <p:cNvSpPr>
            <a:spLocks noGrp="1"/>
          </p:cNvSpPr>
          <p:nvPr>
            <p:ph type="title"/>
          </p:nvPr>
        </p:nvSpPr>
        <p:spPr>
          <a:xfrm>
            <a:off x="4626508" y="982132"/>
            <a:ext cx="6270090" cy="1303867"/>
          </a:xfrm>
        </p:spPr>
        <p:txBody>
          <a:bodyPr vert="horz" lIns="91440" tIns="45720" rIns="91440" bIns="45720" rtlCol="0" anchor="ctr">
            <a:normAutofit/>
          </a:bodyPr>
          <a:lstStyle/>
          <a:p>
            <a:r>
              <a:rPr lang="en-US" sz="4400"/>
              <a:t>Data Visual 2</a:t>
            </a:r>
          </a:p>
        </p:txBody>
      </p:sp>
      <p:pic>
        <p:nvPicPr>
          <p:cNvPr id="6" name="Content Placeholder 5">
            <a:extLst>
              <a:ext uri="{FF2B5EF4-FFF2-40B4-BE49-F238E27FC236}">
                <a16:creationId xmlns:a16="http://schemas.microsoft.com/office/drawing/2014/main" id="{FB6999E9-C2A7-16B8-1585-6B887A526590}"/>
              </a:ext>
            </a:extLst>
          </p:cNvPr>
          <p:cNvPicPr>
            <a:picLocks noGrp="1" noChangeAspect="1"/>
          </p:cNvPicPr>
          <p:nvPr>
            <p:ph idx="1"/>
          </p:nvPr>
        </p:nvPicPr>
        <p:blipFill>
          <a:blip r:embed="rId3"/>
          <a:stretch>
            <a:fillRect/>
          </a:stretch>
        </p:blipFill>
        <p:spPr>
          <a:xfrm>
            <a:off x="1257236" y="3533309"/>
            <a:ext cx="2743200" cy="1659636"/>
          </a:xfrm>
          <a:prstGeom prst="rect">
            <a:avLst/>
          </a:prstGeom>
        </p:spPr>
      </p:pic>
      <p:sp>
        <p:nvSpPr>
          <p:cNvPr id="4" name="Text Placeholder 3">
            <a:extLst>
              <a:ext uri="{FF2B5EF4-FFF2-40B4-BE49-F238E27FC236}">
                <a16:creationId xmlns:a16="http://schemas.microsoft.com/office/drawing/2014/main" id="{8D9A22B1-F319-D17A-51E5-334A0C66C065}"/>
              </a:ext>
            </a:extLst>
          </p:cNvPr>
          <p:cNvSpPr>
            <a:spLocks noGrp="1"/>
          </p:cNvSpPr>
          <p:nvPr>
            <p:ph type="body" sz="half" idx="2"/>
          </p:nvPr>
        </p:nvSpPr>
        <p:spPr>
          <a:xfrm>
            <a:off x="4636484" y="3007506"/>
            <a:ext cx="6260114" cy="3318936"/>
          </a:xfrm>
        </p:spPr>
        <p:txBody>
          <a:bodyPr vert="horz" lIns="91440" tIns="45720" rIns="91440" bIns="45720" rtlCol="0" anchor="t">
            <a:normAutofit/>
          </a:bodyPr>
          <a:lstStyle/>
          <a:p>
            <a:pPr algn="l">
              <a:buFont typeface="Arial"/>
              <a:buChar char="•"/>
            </a:pPr>
            <a:r>
              <a:rPr lang="en-US" dirty="0"/>
              <a:t> We compare Test Preparation vs. No Test Preparation among student's exam scores.</a:t>
            </a:r>
          </a:p>
          <a:p>
            <a:pPr algn="l">
              <a:buFont typeface="Arial"/>
              <a:buChar char="•"/>
            </a:pPr>
            <a:r>
              <a:rPr lang="en-US" dirty="0"/>
              <a:t> In our plots to the left, we find those who had test prep score higher overall on each exam compared to those who did not.</a:t>
            </a:r>
          </a:p>
          <a:p>
            <a:pPr algn="l">
              <a:buFont typeface="Arial"/>
              <a:buChar char="•"/>
            </a:pPr>
            <a:r>
              <a:rPr lang="en-US" dirty="0"/>
              <a:t> Similar to the mention of poverty on the previous slide, we could potentially attribute this test prep class to those who have the ability to pay for it, resulting in those in lower income brackets may score lower on exams.</a:t>
            </a:r>
          </a:p>
        </p:txBody>
      </p:sp>
      <p:pic>
        <p:nvPicPr>
          <p:cNvPr id="8" name="Picture 7">
            <a:extLst>
              <a:ext uri="{FF2B5EF4-FFF2-40B4-BE49-F238E27FC236}">
                <a16:creationId xmlns:a16="http://schemas.microsoft.com/office/drawing/2014/main" id="{2BAA74C2-A972-D2A5-F64A-6F3BE9045F27}"/>
              </a:ext>
            </a:extLst>
          </p:cNvPr>
          <p:cNvPicPr>
            <a:picLocks noChangeAspect="1"/>
          </p:cNvPicPr>
          <p:nvPr/>
        </p:nvPicPr>
        <p:blipFill>
          <a:blip r:embed="rId4"/>
          <a:stretch>
            <a:fillRect/>
          </a:stretch>
        </p:blipFill>
        <p:spPr>
          <a:xfrm>
            <a:off x="1257236" y="1681649"/>
            <a:ext cx="2743200" cy="1687067"/>
          </a:xfrm>
          <a:prstGeom prst="rect">
            <a:avLst/>
          </a:prstGeom>
        </p:spPr>
      </p:pic>
    </p:spTree>
    <p:extLst>
      <p:ext uri="{BB962C8B-B14F-4D97-AF65-F5344CB8AC3E}">
        <p14:creationId xmlns:p14="http://schemas.microsoft.com/office/powerpoint/2010/main" val="3346570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8716-F90B-DE16-895E-29A2311CD58C}"/>
              </a:ext>
            </a:extLst>
          </p:cNvPr>
          <p:cNvSpPr>
            <a:spLocks noGrp="1"/>
          </p:cNvSpPr>
          <p:nvPr>
            <p:ph type="title"/>
          </p:nvPr>
        </p:nvSpPr>
        <p:spPr>
          <a:xfrm>
            <a:off x="1170564" y="982132"/>
            <a:ext cx="4667015" cy="1303867"/>
          </a:xfrm>
        </p:spPr>
        <p:txBody>
          <a:bodyPr vert="horz" lIns="91440" tIns="45720" rIns="91440" bIns="45720" rtlCol="0" anchor="ctr">
            <a:normAutofit/>
          </a:bodyPr>
          <a:lstStyle/>
          <a:p>
            <a:r>
              <a:rPr lang="en-US" sz="4400"/>
              <a:t>Data Visual 3</a:t>
            </a:r>
          </a:p>
        </p:txBody>
      </p:sp>
      <p:pic>
        <p:nvPicPr>
          <p:cNvPr id="6" name="Content Placeholder 5">
            <a:extLst>
              <a:ext uri="{FF2B5EF4-FFF2-40B4-BE49-F238E27FC236}">
                <a16:creationId xmlns:a16="http://schemas.microsoft.com/office/drawing/2014/main" id="{39AE1FA0-DEBF-FBE9-19A4-D5D1548663B1}"/>
              </a:ext>
            </a:extLst>
          </p:cNvPr>
          <p:cNvPicPr>
            <a:picLocks noGrp="1" noChangeAspect="1"/>
          </p:cNvPicPr>
          <p:nvPr>
            <p:ph idx="1"/>
          </p:nvPr>
        </p:nvPicPr>
        <p:blipFill>
          <a:blip r:embed="rId3"/>
          <a:stretch>
            <a:fillRect/>
          </a:stretch>
        </p:blipFill>
        <p:spPr>
          <a:xfrm>
            <a:off x="6246640" y="926893"/>
            <a:ext cx="2771392" cy="1676692"/>
          </a:xfrm>
          <a:prstGeom prst="rect">
            <a:avLst/>
          </a:prstGeom>
        </p:spPr>
      </p:pic>
      <p:sp>
        <p:nvSpPr>
          <p:cNvPr id="4" name="Text Placeholder 3">
            <a:extLst>
              <a:ext uri="{FF2B5EF4-FFF2-40B4-BE49-F238E27FC236}">
                <a16:creationId xmlns:a16="http://schemas.microsoft.com/office/drawing/2014/main" id="{8D9A22B1-F319-D17A-51E5-334A0C66C065}"/>
              </a:ext>
            </a:extLst>
          </p:cNvPr>
          <p:cNvSpPr>
            <a:spLocks noGrp="1"/>
          </p:cNvSpPr>
          <p:nvPr>
            <p:ph type="body" sz="half" idx="2"/>
          </p:nvPr>
        </p:nvSpPr>
        <p:spPr>
          <a:xfrm>
            <a:off x="1164206" y="2912534"/>
            <a:ext cx="4673373" cy="3318936"/>
          </a:xfrm>
        </p:spPr>
        <p:txBody>
          <a:bodyPr vert="horz" lIns="91440" tIns="45720" rIns="91440" bIns="45720" rtlCol="0" anchor="t">
            <a:normAutofit lnSpcReduction="10000"/>
          </a:bodyPr>
          <a:lstStyle/>
          <a:p>
            <a:pPr algn="l">
              <a:buFont typeface="Arial"/>
              <a:buChar char="•"/>
            </a:pPr>
            <a:r>
              <a:rPr lang="en-US" sz="1800" dirty="0"/>
              <a:t> We compare the highest education parents of students have attained, High School vs. Bachelor’s vs. Master’s.</a:t>
            </a:r>
          </a:p>
          <a:p>
            <a:pPr algn="l">
              <a:buFont typeface="Arial"/>
              <a:buChar char="•"/>
            </a:pPr>
            <a:r>
              <a:rPr lang="en-US" sz="1800" dirty="0"/>
              <a:t> We find a large jump (7 to 11 points) between High School to Bachelor’s while not so large of a jump (0.5 to 2 points) between Bachelor’s and Master’s.</a:t>
            </a:r>
          </a:p>
          <a:p>
            <a:pPr algn="l">
              <a:buFont typeface="Arial"/>
              <a:buChar char="•"/>
            </a:pPr>
            <a:r>
              <a:rPr lang="en-US" sz="1800" dirty="0"/>
              <a:t> From this, we find that lower educated families often result in lower test scores for their children with a potentially exponential curve that flattens as a higher degree is attained by a student's parent.</a:t>
            </a:r>
          </a:p>
        </p:txBody>
      </p:sp>
      <p:pic>
        <p:nvPicPr>
          <p:cNvPr id="10" name="Picture 9">
            <a:extLst>
              <a:ext uri="{FF2B5EF4-FFF2-40B4-BE49-F238E27FC236}">
                <a16:creationId xmlns:a16="http://schemas.microsoft.com/office/drawing/2014/main" id="{CAC3545B-8344-CB71-2FC8-F730E71CABA8}"/>
              </a:ext>
            </a:extLst>
          </p:cNvPr>
          <p:cNvPicPr>
            <a:picLocks noChangeAspect="1"/>
          </p:cNvPicPr>
          <p:nvPr/>
        </p:nvPicPr>
        <p:blipFill>
          <a:blip r:embed="rId4"/>
          <a:stretch>
            <a:fillRect/>
          </a:stretch>
        </p:blipFill>
        <p:spPr>
          <a:xfrm>
            <a:off x="6246639" y="4436534"/>
            <a:ext cx="2771393" cy="1683620"/>
          </a:xfrm>
          <a:prstGeom prst="rect">
            <a:avLst/>
          </a:prstGeom>
        </p:spPr>
      </p:pic>
      <p:pic>
        <p:nvPicPr>
          <p:cNvPr id="8" name="Picture 7">
            <a:extLst>
              <a:ext uri="{FF2B5EF4-FFF2-40B4-BE49-F238E27FC236}">
                <a16:creationId xmlns:a16="http://schemas.microsoft.com/office/drawing/2014/main" id="{AF49B305-6D10-4C3C-5320-5526D4E10610}"/>
              </a:ext>
            </a:extLst>
          </p:cNvPr>
          <p:cNvPicPr>
            <a:picLocks noChangeAspect="1"/>
          </p:cNvPicPr>
          <p:nvPr/>
        </p:nvPicPr>
        <p:blipFill>
          <a:blip r:embed="rId5"/>
          <a:stretch>
            <a:fillRect/>
          </a:stretch>
        </p:blipFill>
        <p:spPr>
          <a:xfrm>
            <a:off x="8665467" y="2671321"/>
            <a:ext cx="2771392" cy="1697477"/>
          </a:xfrm>
          <a:prstGeom prst="rect">
            <a:avLst/>
          </a:prstGeom>
        </p:spPr>
      </p:pic>
    </p:spTree>
    <p:extLst>
      <p:ext uri="{BB962C8B-B14F-4D97-AF65-F5344CB8AC3E}">
        <p14:creationId xmlns:p14="http://schemas.microsoft.com/office/powerpoint/2010/main" val="423606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F7F6-15D3-9BE1-AD0B-6E491471EF7C}"/>
              </a:ext>
            </a:extLst>
          </p:cNvPr>
          <p:cNvSpPr>
            <a:spLocks noGrp="1"/>
          </p:cNvSpPr>
          <p:nvPr>
            <p:ph type="title"/>
          </p:nvPr>
        </p:nvSpPr>
        <p:spPr/>
        <p:txBody>
          <a:bodyPr/>
          <a:lstStyle/>
          <a:p>
            <a:r>
              <a:rPr lang="en-US" dirty="0"/>
              <a:t>Principles</a:t>
            </a:r>
          </a:p>
        </p:txBody>
      </p:sp>
      <p:sp>
        <p:nvSpPr>
          <p:cNvPr id="3" name="TextBox 2">
            <a:extLst>
              <a:ext uri="{FF2B5EF4-FFF2-40B4-BE49-F238E27FC236}">
                <a16:creationId xmlns:a16="http://schemas.microsoft.com/office/drawing/2014/main" id="{611FB3BA-F77E-BF77-3698-23A34A6442DB}"/>
              </a:ext>
            </a:extLst>
          </p:cNvPr>
          <p:cNvSpPr txBox="1"/>
          <p:nvPr/>
        </p:nvSpPr>
        <p:spPr>
          <a:xfrm>
            <a:off x="1295402" y="2459548"/>
            <a:ext cx="96011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Regarding my Shiny app, I believe I followed visualization principles of reduced chart junk and expressiveness principles</a:t>
            </a:r>
          </a:p>
          <a:p>
            <a:pPr marL="285750" indent="-285750">
              <a:buFont typeface="Arial" panose="020B0604020202020204" pitchFamily="34" charset="0"/>
              <a:buChar char="•"/>
            </a:pPr>
            <a:r>
              <a:rPr lang="en-US" dirty="0"/>
              <a:t>From the top, I indicate that a charts disappearance is a result of the filter combinations not being available.</a:t>
            </a:r>
          </a:p>
          <a:p>
            <a:pPr marL="285750" indent="-285750">
              <a:buFont typeface="Arial" panose="020B0604020202020204" pitchFamily="34" charset="0"/>
              <a:buChar char="•"/>
            </a:pPr>
            <a:r>
              <a:rPr lang="en-US" dirty="0"/>
              <a:t>I make a clear filter system of 5 items each above their respective chart to display data that is desired.</a:t>
            </a:r>
          </a:p>
          <a:p>
            <a:pPr marL="285750" indent="-285750">
              <a:buFont typeface="Arial" panose="020B0604020202020204" pitchFamily="34" charset="0"/>
              <a:buChar char="•"/>
            </a:pPr>
            <a:r>
              <a:rPr lang="en-US" dirty="0"/>
              <a:t>I find the displaying of the count of students from filters and the filters being done on each graph important as it shows the representation we are looking at as well as the inclusion of filters in the event we would like to screenshot our visual.</a:t>
            </a:r>
          </a:p>
          <a:p>
            <a:pPr marL="285750" indent="-285750">
              <a:buFont typeface="Arial" panose="020B0604020202020204" pitchFamily="34" charset="0"/>
              <a:buChar char="•"/>
            </a:pPr>
            <a:r>
              <a:rPr lang="en-US" dirty="0"/>
              <a:t>The coloring of each exam type draws attention to how large each graph is instead of only seeing a black/gray block on your screen that may not be as interpretable. </a:t>
            </a:r>
          </a:p>
          <a:p>
            <a:pPr marL="742950" lvl="1" indent="-285750">
              <a:buFont typeface="Arial" panose="020B0604020202020204" pitchFamily="34" charset="0"/>
              <a:buChar char="•"/>
            </a:pPr>
            <a:r>
              <a:rPr lang="en-US" dirty="0"/>
              <a:t>Along with this, adding the average scores on top of each bar allows us to better measure test scores so we can come to better conclusions of our visuals.</a:t>
            </a:r>
          </a:p>
          <a:p>
            <a:pPr marL="285750" indent="-285750">
              <a:buFont typeface="Arial" panose="020B0604020202020204" pitchFamily="34" charset="0"/>
              <a:buChar char="•"/>
            </a:pPr>
            <a:r>
              <a:rPr lang="en-US" dirty="0"/>
              <a:t>Finally, scaling our charts from 0-100 allows us to see a consistent plot when comparing visuals.</a:t>
            </a:r>
          </a:p>
        </p:txBody>
      </p:sp>
    </p:spTree>
    <p:extLst>
      <p:ext uri="{BB962C8B-B14F-4D97-AF65-F5344CB8AC3E}">
        <p14:creationId xmlns:p14="http://schemas.microsoft.com/office/powerpoint/2010/main" val="19682887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87</TotalTime>
  <Words>738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Exam Scores by Demographics</vt:lpstr>
      <vt:lpstr>Data and Background</vt:lpstr>
      <vt:lpstr>Shiny App</vt:lpstr>
      <vt:lpstr>Shiny App</vt:lpstr>
      <vt:lpstr>PowerPoint Presentation</vt:lpstr>
      <vt:lpstr>Data Visual 1</vt:lpstr>
      <vt:lpstr>Data Visual 2</vt:lpstr>
      <vt:lpstr>Data Visual 3</vt:lpstr>
      <vt:lpstr>Principles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Owen</dc:creator>
  <cp:lastModifiedBy>Jack Owen</cp:lastModifiedBy>
  <cp:revision>19</cp:revision>
  <dcterms:created xsi:type="dcterms:W3CDTF">2024-07-14T21:27:36Z</dcterms:created>
  <dcterms:modified xsi:type="dcterms:W3CDTF">2024-07-16T16:44:01Z</dcterms:modified>
</cp:coreProperties>
</file>