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Old Standard TT" pitchFamily="2" charset="77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5"/>
    <p:restoredTop sz="94678"/>
  </p:normalViewPr>
  <p:slideViewPr>
    <p:cSldViewPr snapToGrid="0">
      <p:cViewPr varScale="1">
        <p:scale>
          <a:sx n="81" d="100"/>
          <a:sy n="81" d="100"/>
        </p:scale>
        <p:origin x="176" y="1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14b407e73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14b407e73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14b407e7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14b407e7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14b407e7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14b407e7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14b407e73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14b407e73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14b407e7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14b407e7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4b407e73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4b407e73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14b407e7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14b407e7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14b407e7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14b407e7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14b407e7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14b407e7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4b407e7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4b407e7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4b407e7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4b407e7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14b407e73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14b407e73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14b407e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14b407e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14b407e7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14b407e7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4b407e7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4b407e7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AI@Penn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(I)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essence, an optimal, weighted summation of all the features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of this weighting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Dataset represented as:</a:t>
            </a: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Feature vector for single training instance </a:t>
            </a:r>
            <a:r>
              <a:rPr lang="en" dirty="0" err="1"/>
              <a:t>i</a:t>
            </a:r>
            <a:r>
              <a:rPr lang="en" dirty="0"/>
              <a:t>: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Output value: 0 (no cancer) or 1 (cancer)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41" y="2124350"/>
            <a:ext cx="805675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75" y="3019150"/>
            <a:ext cx="1715350" cy="19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Logistic Regression (II)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now split up and represented as matrix: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 predicts probabilities rather than the actual value (eg. difference between strong vs weak prediction)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(ŷ &gt; 0.5), predict 1, or else predict 0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825" y="1613400"/>
            <a:ext cx="35528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300" y="1613400"/>
            <a:ext cx="12858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Logistic Regression (III)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Weightings stored in weights vector: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weighted sum, utilize dot product</a:t>
            </a:r>
            <a:br>
              <a:rPr lang="en"/>
            </a:br>
            <a:r>
              <a:rPr lang="en"/>
              <a:t>(represented as Θ</a:t>
            </a:r>
            <a:r>
              <a:rPr lang="en" baseline="30000"/>
              <a:t>T</a:t>
            </a:r>
            <a:r>
              <a:rPr lang="en"/>
              <a:t>x)  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5450" y="1231625"/>
            <a:ext cx="10477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50" y="2805200"/>
            <a:ext cx="12287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(IV)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this gives an infinite result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sigmoid function utilized to bound output to be between 0 and 1 (like any regular probability)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weighted sum → high probability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weighted sum → low probability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Weighted sum = 0 → 0.5 probability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to the function is the weighted</a:t>
            </a:r>
            <a:br>
              <a:rPr lang="en"/>
            </a:br>
            <a:r>
              <a:rPr lang="en"/>
              <a:t>sum, Θ</a:t>
            </a:r>
            <a:r>
              <a:rPr lang="en" baseline="30000"/>
              <a:t>T</a:t>
            </a:r>
            <a:r>
              <a:rPr lang="en"/>
              <a:t>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f(x) is represented as….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300" y="2044425"/>
            <a:ext cx="4036395" cy="28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(V)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h</a:t>
            </a:r>
            <a:r>
              <a:rPr lang="en" baseline="-25000"/>
              <a:t>Θ</a:t>
            </a:r>
            <a:r>
              <a:rPr lang="en"/>
              <a:t>(x) instead, since weighted sum is dependent on values in Θ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find the ideal values for Θ?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gauge how well the model does → Cost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Squared Error function parameterized by all variables in Θ → can be seen as a graph in many dimensions, which each dimension representing a weight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275" y="2871950"/>
            <a:ext cx="3275324" cy="21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Logistic Regression (VI)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Single dimension: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Find minima for each dimension, differentiate for it? No → too computationally expensive.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Rather, find gradient, and subtract it from current value (times the learning rate)</a:t>
            </a:r>
            <a:endParaRPr dirty="0"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399" y="1290924"/>
            <a:ext cx="1620625" cy="16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563" y="3736188"/>
            <a:ext cx="414337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(VII)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out as: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Therefore:</a:t>
            </a:r>
            <a:br>
              <a:rPr lang="en"/>
            </a:b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many times for each weight, or until you find ideal weights (i.e. they don’t change anymore)! 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75" y="1171600"/>
            <a:ext cx="4391526" cy="8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4">
            <a:alphaModFix/>
          </a:blip>
          <a:srcRect t="4825"/>
          <a:stretch/>
        </p:blipFill>
        <p:spPr>
          <a:xfrm>
            <a:off x="2395000" y="2147700"/>
            <a:ext cx="5021754" cy="8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Purpose: equip students with ability to harness AI technology, and apply it to real-world scenarios to improve, progress or better their lives or the lives of others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Approach: learn how an algorithm works, and apply it to real life </a:t>
            </a:r>
            <a:r>
              <a:rPr lang="en" dirty="0" err="1"/>
              <a:t>situatio</a:t>
            </a:r>
            <a:r>
              <a:rPr lang="en-SG" dirty="0"/>
              <a:t>n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next few weeks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Session 1: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Session 2: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Intersperse with guest lectures, industry scopes, practical project lessons (</a:t>
            </a:r>
            <a:r>
              <a:rPr lang="en" dirty="0" err="1"/>
              <a:t>eg.</a:t>
            </a:r>
            <a:r>
              <a:rPr lang="en" dirty="0"/>
              <a:t> OpenCV, iPhone applications, recommender systems).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about the core, underlying problem of Machine Learning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programming environment - Google Cloud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logistic regression algorithm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intuitive insight to algorithm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&amp; Artificial Intelligence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076875"/>
            <a:ext cx="8520600" cy="3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uses statistical techniques to give computer systems the ability to "learn" (i.e., progressively improve performance on a specific task) with data, without being explicitly programmed.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Artificial Intelligence is the theory and development of computer systems able to perform tasks normally requiring human intelligence, such as visual perception, speech recognition, decision-making, and translation between languages.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ML ⊆ AI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now? → more data, greater CPU power, better algorithms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Subfields + Applications: Computer Vision (medical image diagnosis), Natural Language Processing (chatbots), Boltzmann Machines (recommender systems), GANs (image/video generation)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vs Regression Tasks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Supervised: labelled data (eg. house prices), Unsupervised: unlabelled data (eg. bank customer data)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Classification: predicting discrete outcome (eg. handwritten digit), Regression: predicting continuous outcome (eg. house prices)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requires distinct sets, and each piece of training data must belong to one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925" y="2838075"/>
            <a:ext cx="4382152" cy="21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Supervised Machine Learning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Compile/find dataset → example breast cancer dataset (instances, features, output value, predicted value)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Split dataset into train and test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algorithm framework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 data from dataset to algorithm using training data (training phase)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performance of algorithm using test data (testing phase)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64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Environment Setup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Google Collab: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New Python 3 notebook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for note-taking on the document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Efficient running of programs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Inbuilt libraries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Breast Cancer Diagnosis Algorithm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libraries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Separate into features and output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Train-test split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Feed data into algorithm to train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performance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604</Words>
  <Application>Microsoft Macintosh PowerPoint</Application>
  <PresentationFormat>On-screen Show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Old Standard TT</vt:lpstr>
      <vt:lpstr>Paperback</vt:lpstr>
      <vt:lpstr>AI@Penn</vt:lpstr>
      <vt:lpstr>Introduction</vt:lpstr>
      <vt:lpstr>Overview of next few weeks</vt:lpstr>
      <vt:lpstr>Today’s plan</vt:lpstr>
      <vt:lpstr>Machine Learning &amp; Artificial Intelligence</vt:lpstr>
      <vt:lpstr>Classification vs Regression Tasks</vt:lpstr>
      <vt:lpstr>Process of Supervised Machine Learning</vt:lpstr>
      <vt:lpstr>Programming Environment Setup</vt:lpstr>
      <vt:lpstr>Breast Cancer Diagnosis Algorithm</vt:lpstr>
      <vt:lpstr>Logistic Regression (I)</vt:lpstr>
      <vt:lpstr>Logistic Regression (II) </vt:lpstr>
      <vt:lpstr>Logistic Regression (III)</vt:lpstr>
      <vt:lpstr>Logistic Regression (IV)</vt:lpstr>
      <vt:lpstr>Logistic Regression (V)</vt:lpstr>
      <vt:lpstr>Logistic Regression (VI)</vt:lpstr>
      <vt:lpstr>Logistic Regression (VII)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AI@Penn</dc:title>
  <cp:lastModifiedBy>Jaisingh, Karan</cp:lastModifiedBy>
  <cp:revision>7</cp:revision>
  <dcterms:modified xsi:type="dcterms:W3CDTF">2020-08-25T08:25:56Z</dcterms:modified>
</cp:coreProperties>
</file>