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ld Standard TT" pitchFamily="2" charset="77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94678"/>
  </p:normalViewPr>
  <p:slideViewPr>
    <p:cSldViewPr snapToGrid="0">
      <p:cViewPr varScale="1">
        <p:scale>
          <a:sx n="145" d="100"/>
          <a:sy n="145" d="100"/>
        </p:scale>
        <p:origin x="4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4b407e7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4b407e7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4b407e7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4b407e7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4b407e7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4b407e7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4b407e7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4b407e7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4b407e7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4b407e7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4b407e7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4b407e7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4b407e7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4b407e7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4b407e7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4b407e7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4b407e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4b407e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4b407e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4b407e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4b407e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4b407e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4b407e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4b407e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4b407e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4b407e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4b407e7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4b407e7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b407e7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b407e7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AI@Penn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(I)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essence, an optimal, weighted summation of all the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of this weighting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 represented as: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vector for single training instance </a:t>
            </a:r>
            <a:r>
              <a:rPr lang="en" dirty="0" err="1"/>
              <a:t>i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 value: 0 (no cancer) or 1 (cancer)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1" y="2124350"/>
            <a:ext cx="805675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75" y="3019150"/>
            <a:ext cx="1715350" cy="1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(II)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now split up and represented as matrix: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predicts probabilities rather than the actual value (eg. difference between strong vs weak prediction)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(ŷ &gt; 0.5), predict 1, or else predict 0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613400"/>
            <a:ext cx="35528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00" y="1613400"/>
            <a:ext cx="1285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 (III)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Weightings stored in weights vector: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weighted sum, utilize dot product</a:t>
            </a:r>
            <a:br>
              <a:rPr lang="en"/>
            </a:br>
            <a:r>
              <a:rPr lang="en"/>
              <a:t>(represented as Θ</a:t>
            </a:r>
            <a:r>
              <a:rPr lang="en" baseline="30000"/>
              <a:t>T</a:t>
            </a:r>
            <a:r>
              <a:rPr lang="en"/>
              <a:t>x) 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50" y="1231625"/>
            <a:ext cx="1047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50" y="2805200"/>
            <a:ext cx="12287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(IV)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this gives an infinite result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Thus, sigmoid function utilized to bound output to be between 0 and 1 (like any regular probability)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weighted sum → high probability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Low weighted sum → low probability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Weighted sum = 0 → 0.5 probability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to the function is the weighted</a:t>
            </a:r>
            <a:br>
              <a:rPr lang="en" dirty="0"/>
            </a:br>
            <a:r>
              <a:rPr lang="en" dirty="0"/>
              <a:t>sum, </a:t>
            </a:r>
            <a:r>
              <a:rPr lang="en" dirty="0" err="1"/>
              <a:t>Θ</a:t>
            </a:r>
            <a:r>
              <a:rPr lang="en" baseline="30000" dirty="0" err="1"/>
              <a:t>T</a:t>
            </a:r>
            <a:r>
              <a:rPr lang="en" dirty="0" err="1"/>
              <a:t>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f(x) is represented as….</a:t>
            </a:r>
            <a:endParaRPr dirty="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300" y="2044425"/>
            <a:ext cx="4036395" cy="2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(V)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h</a:t>
            </a:r>
            <a:r>
              <a:rPr lang="en" baseline="-25000"/>
              <a:t>Θ</a:t>
            </a:r>
            <a:r>
              <a:rPr lang="en"/>
              <a:t>(x) instead, since weighted sum is dependent on values in Θ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find the ideal values for Θ?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gauge how well the model does → Cost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 function parameterized by all variables in Θ → can be seen as a graph in many dimensions, which each dimension representing a weight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75" y="2871950"/>
            <a:ext cx="3275324" cy="2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 (VI)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Single dimension: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minima for each dimension, differentiate for it? No → too computationally expensive.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Rather, find gradient, and subtract it from current value (times the learning rate)</a:t>
            </a:r>
            <a:endParaRPr dirty="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99" y="1290924"/>
            <a:ext cx="1620625" cy="16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563" y="3736188"/>
            <a:ext cx="4143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(VII)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Comes out as: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Therefore: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Repeat many times for each weight, or until you find ideal weights (i.e. they don’t change anymore)! </a:t>
            </a:r>
            <a:endParaRPr dirty="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75" y="1171600"/>
            <a:ext cx="4391526" cy="8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t="4825"/>
          <a:stretch/>
        </p:blipFill>
        <p:spPr>
          <a:xfrm>
            <a:off x="2395000" y="2147700"/>
            <a:ext cx="5021754" cy="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Purpose: equip students with ability to harness AI technology, and apply it to real-world scenarios to improve, progress or better their lives or the lives of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learn how an algorithm works, and apply it to real life </a:t>
            </a:r>
            <a:r>
              <a:rPr lang="en" dirty="0" err="1"/>
              <a:t>situatio</a:t>
            </a:r>
            <a:r>
              <a:rPr lang="en-SG" dirty="0"/>
              <a:t>n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next few weeks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1: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2: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Intersperse with guest lectures, industry scopes, practical project lessons (</a:t>
            </a:r>
            <a:r>
              <a:rPr lang="en" dirty="0" err="1"/>
              <a:t>eg.</a:t>
            </a:r>
            <a:r>
              <a:rPr lang="en" dirty="0"/>
              <a:t> OpenCV, iPhone applications, recommender systems).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about the core, underlying problem of Machine Learning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up programming environment - Google Cloud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 logistic regression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Gain intuitive insight to algorithm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&amp; Artificial Intelligence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076875"/>
            <a:ext cx="85206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uses statistical techniques to give computer systems the ability to "learn" (i.e., progressively improve performance on a specific task) with data, without being explicitly programmed.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Artificial Intelligence is the theory and development of computer systems able to perform tasks normally requiring human intelligence, such as visual perception, speech recognition, decision-making, and translation between languages.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⊆ AI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now? → more data, greater CPU power, better algorithms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Subfields + Applications: Computer Vision (medical image diagnosis), Natural Language Processing (chatbots), Boltzmann Machines (recommender systems), GANs (image/video generation)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 Tasks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Supervised: labelled data (</a:t>
            </a:r>
            <a:r>
              <a:rPr lang="en" dirty="0" err="1"/>
              <a:t>eg.</a:t>
            </a:r>
            <a:r>
              <a:rPr lang="en" dirty="0"/>
              <a:t> house prices), Unsupervised: </a:t>
            </a:r>
            <a:r>
              <a:rPr lang="en" dirty="0" err="1"/>
              <a:t>unlabelled</a:t>
            </a:r>
            <a:r>
              <a:rPr lang="en" dirty="0"/>
              <a:t> data (</a:t>
            </a:r>
            <a:r>
              <a:rPr lang="en" dirty="0" err="1"/>
              <a:t>eg.</a:t>
            </a:r>
            <a:r>
              <a:rPr lang="en" dirty="0"/>
              <a:t> bank customer data)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Classification: predicting discrete outcome (</a:t>
            </a:r>
            <a:r>
              <a:rPr lang="en" dirty="0" err="1"/>
              <a:t>eg.</a:t>
            </a:r>
            <a:r>
              <a:rPr lang="en" dirty="0"/>
              <a:t> handwritten digit), Regression: predicting continuous outcome (</a:t>
            </a:r>
            <a:r>
              <a:rPr lang="en" dirty="0" err="1"/>
              <a:t>eg.</a:t>
            </a:r>
            <a:r>
              <a:rPr lang="en" dirty="0"/>
              <a:t> house prices)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 requires distinct sets, and each piece of training data must belong to one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25" y="2838075"/>
            <a:ext cx="4382152" cy="2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Supervised Machine Learning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Compile/find dataset → example social media advertis</a:t>
            </a:r>
            <a:r>
              <a:rPr lang="en-SG" dirty="0"/>
              <a:t>e</a:t>
            </a:r>
            <a:r>
              <a:rPr lang="en" dirty="0" err="1"/>
              <a:t>ment</a:t>
            </a:r>
            <a:r>
              <a:rPr lang="en" dirty="0"/>
              <a:t> success dataset (instances, features, output value, predicted value)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Split dataset into train and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algorithm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Feed data from dataset to algorithm using training data (training phase)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Evaluate performance of algorithm using test data (testing phase)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64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 Setup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Google Collab: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Python 3 notebook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note-taking on the document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 running of programs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Inbuilt libraries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</a:t>
            </a:r>
            <a:r>
              <a:rPr lang="en-SG" dirty="0"/>
              <a:t>Advertisement</a:t>
            </a:r>
            <a:r>
              <a:rPr lang="en" dirty="0"/>
              <a:t> Prediction Algorithm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 into features and output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data into algorithm to train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performance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609</Words>
  <Application>Microsoft Macintosh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Old Standard TT</vt:lpstr>
      <vt:lpstr>Paperback</vt:lpstr>
      <vt:lpstr>AI@Penn</vt:lpstr>
      <vt:lpstr>Introduction</vt:lpstr>
      <vt:lpstr>Overview of next few weeks</vt:lpstr>
      <vt:lpstr>Today’s plan</vt:lpstr>
      <vt:lpstr>Machine Learning &amp; Artificial Intelligence</vt:lpstr>
      <vt:lpstr>Classification vs Regression Tasks</vt:lpstr>
      <vt:lpstr>Process of Supervised Machine Learning</vt:lpstr>
      <vt:lpstr>Programming Environment Setup</vt:lpstr>
      <vt:lpstr>Social Media Advertisement Prediction Algorithm</vt:lpstr>
      <vt:lpstr>Logistic Regression (I)</vt:lpstr>
      <vt:lpstr>Logistic Regression (II) </vt:lpstr>
      <vt:lpstr>Logistic Regression (III)</vt:lpstr>
      <vt:lpstr>Logistic Regression (IV)</vt:lpstr>
      <vt:lpstr>Logistic Regression (V)</vt:lpstr>
      <vt:lpstr>Logistic Regression (VI)</vt:lpstr>
      <vt:lpstr>Logistic Regression (VII)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AI@Penn</dc:title>
  <cp:lastModifiedBy>Jaisingh, Karan</cp:lastModifiedBy>
  <cp:revision>10</cp:revision>
  <dcterms:modified xsi:type="dcterms:W3CDTF">2020-08-31T03:59:32Z</dcterms:modified>
</cp:coreProperties>
</file>