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65" r:id="rId13"/>
    <p:sldId id="272" r:id="rId14"/>
  </p:sldIdLst>
  <p:sldSz cx="9144000" cy="5143500" type="screen16x9"/>
  <p:notesSz cx="6858000" cy="9144000"/>
  <p:embeddedFontLst>
    <p:embeddedFont>
      <p:font typeface="Old Standard TT" pitchFamily="2" charset="77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8"/>
    <p:restoredTop sz="94670"/>
  </p:normalViewPr>
  <p:slideViewPr>
    <p:cSldViewPr snapToGrid="0">
      <p:cViewPr varScale="1">
        <p:scale>
          <a:sx n="116" d="100"/>
          <a:sy n="116" d="100"/>
        </p:scale>
        <p:origin x="192" y="6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b65dbf2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b65dbf2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34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2b65dbf2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2b65dbf2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628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b65dbf2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b65dbf2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4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b65dbf2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b65dbf2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6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4b407e7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4b407e7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14b407e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14b407e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14b407e7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14b407e7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4b407e7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4b407e7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4b407e7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4b407e7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4b407e7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4b407e7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4b407e7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4b407e7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4b407e7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4b407e7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AI@Penn</a:t>
            </a:r>
            <a:r>
              <a:rPr lang="en" dirty="0"/>
              <a:t> – Session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Neighbours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8076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Choose k number of </a:t>
            </a:r>
            <a:r>
              <a:rPr lang="en" dirty="0" err="1"/>
              <a:t>neighbours</a:t>
            </a:r>
            <a:r>
              <a:rPr lang="en" dirty="0"/>
              <a:t> (usually around 1 per 100 data points, or just 5)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Plot new test data point on graph that has all training points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Take the k nearest </a:t>
            </a:r>
            <a:r>
              <a:rPr lang="en" dirty="0" err="1"/>
              <a:t>neighbours</a:t>
            </a:r>
            <a:r>
              <a:rPr lang="en" dirty="0"/>
              <a:t> according to distance metric (</a:t>
            </a:r>
            <a:r>
              <a:rPr lang="en" dirty="0" err="1"/>
              <a:t>eg.</a:t>
            </a:r>
            <a:r>
              <a:rPr lang="en" dirty="0"/>
              <a:t> Euclidean, Manhattan)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Among the k </a:t>
            </a:r>
            <a:r>
              <a:rPr lang="en" dirty="0" err="1"/>
              <a:t>neighbours</a:t>
            </a:r>
            <a:r>
              <a:rPr lang="en" dirty="0"/>
              <a:t>, count the number of data points in each category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Assign new data point to category with most </a:t>
            </a:r>
            <a:r>
              <a:rPr lang="en" dirty="0" err="1"/>
              <a:t>neighbours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96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Visualization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25" y="1614950"/>
            <a:ext cx="4206374" cy="23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000" y="1614950"/>
            <a:ext cx="4376274" cy="2389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636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1187" y="1049103"/>
            <a:ext cx="8725358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Find the dividing hyperplane that splits the classes with the maximum margin.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Maximum margin is measured by the distance between the two ‘closest’ points from each class, which are known as the support vectors.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Hyperplane for each support vector constructed using parallel lines to the dividing hyperplane, that pass through each support vector.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Find distance between support vector hyperplanes →  subtract y-intercept.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Minimizing this distance involves optimization, which is solved by the </a:t>
            </a:r>
            <a:r>
              <a:rPr lang="en" dirty="0" err="1"/>
              <a:t>Karush</a:t>
            </a:r>
            <a:r>
              <a:rPr lang="en" dirty="0"/>
              <a:t>-Kuhn-Tucker (KKT) conditions, using Lagrange multipliers.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If all points cannot be classified by a dividing hyperplane (i.e. the support vectors fall on the same side), we can penalize this differently (use diagram to demonstrate)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368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Visualization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8" y="1105925"/>
            <a:ext cx="5351925" cy="3890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49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Purpose: equip students with ability to harness AI technology, and apply it to real-world scenarios to improve, progress or better their lives or the lives of others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Approach: learn how an algorithm works, and apply it to real life </a:t>
            </a:r>
            <a:r>
              <a:rPr lang="en" dirty="0" err="1"/>
              <a:t>situatio</a:t>
            </a:r>
            <a:r>
              <a:rPr lang="en-SG" dirty="0"/>
              <a:t>n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next few weeks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Session 1: SVMs + K-Nearest </a:t>
            </a:r>
            <a:r>
              <a:rPr lang="en" dirty="0" err="1"/>
              <a:t>Neighbours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Session 2: Logistic Regression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Intersperse with guest lectures, industry scopes, practical project lessons (e.g. OpenCV, iPhone applications, recommender systems).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Learn about the core, underlying problem of Machine Learning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up programming environment - Google Cloud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 SVM + KNN algorithms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Gain intuitive insight to algorithm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&amp; Artificial Intelligence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076875"/>
            <a:ext cx="8520600" cy="3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uses statistical techniques to give computer systems the ability to "learn" (i.e., progressively improve performance on a specific task) with data, without being explicitly programmed.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Artificial Intelligence is the theory and development of computer systems able to perform tasks normally requiring human intelligence, such as visual perception, speech recognition, decision-making, and translation between languages.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ML ⊆ AI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now? → more data, greater CPU power, better algorithms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Subfields + Applications: Computer Vision (medical image diagnosis), Natural Language Processing (chatbots), Boltzmann Machines (recommender systems), GANs (image/video generation)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vs Regression Tasks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Supervised: labelled data (</a:t>
            </a:r>
            <a:r>
              <a:rPr lang="en" dirty="0" err="1"/>
              <a:t>eg.</a:t>
            </a:r>
            <a:r>
              <a:rPr lang="en" dirty="0"/>
              <a:t> house prices), Unsupervised: </a:t>
            </a:r>
            <a:r>
              <a:rPr lang="en" dirty="0" err="1"/>
              <a:t>unlabelled</a:t>
            </a:r>
            <a:r>
              <a:rPr lang="en" dirty="0"/>
              <a:t> data (</a:t>
            </a:r>
            <a:r>
              <a:rPr lang="en" dirty="0" err="1"/>
              <a:t>eg.</a:t>
            </a:r>
            <a:r>
              <a:rPr lang="en" dirty="0"/>
              <a:t> bank customer data)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Classification: predicting discrete outcome (</a:t>
            </a:r>
            <a:r>
              <a:rPr lang="en" dirty="0" err="1"/>
              <a:t>eg.</a:t>
            </a:r>
            <a:r>
              <a:rPr lang="en" dirty="0"/>
              <a:t> handwritten digit), Regression: predicting continuous outcome (</a:t>
            </a:r>
            <a:r>
              <a:rPr lang="en" dirty="0" err="1"/>
              <a:t>eg.</a:t>
            </a:r>
            <a:r>
              <a:rPr lang="en" dirty="0"/>
              <a:t> house prices)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Classification requires distinct sets, and each piece of training data must belong to one</a:t>
            </a:r>
            <a:endParaRPr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925" y="2838075"/>
            <a:ext cx="4382152" cy="21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Supervised Machine Learning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Compile/find dataset → example social media advertis</a:t>
            </a:r>
            <a:r>
              <a:rPr lang="en-SG" dirty="0"/>
              <a:t>e</a:t>
            </a:r>
            <a:r>
              <a:rPr lang="en" dirty="0" err="1"/>
              <a:t>ment</a:t>
            </a:r>
            <a:r>
              <a:rPr lang="en" dirty="0"/>
              <a:t> success dataset (instances, features, output value, predicted value)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Split dataset into train and test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Create algorithm framework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Feed data from dataset to algorithm using training data (training phase)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Evaluate performance of algorithm using test data (testing phase)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64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Environment Setup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Google Collab: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https://colab.research.google.com/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New Python 3 notebook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Allows for note-taking on the document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Efficient running of programs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Inbuilt libraries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Media </a:t>
            </a:r>
            <a:r>
              <a:rPr lang="en-SG" dirty="0"/>
              <a:t>Advertisement</a:t>
            </a:r>
            <a:r>
              <a:rPr lang="en" dirty="0"/>
              <a:t> Prediction Algorithm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libraries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Separate into features and output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Train-test split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Feed data into algorithm to train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performance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630</Words>
  <Application>Microsoft Macintosh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Old Standard TT</vt:lpstr>
      <vt:lpstr>Paperback</vt:lpstr>
      <vt:lpstr>AI@Penn – Session 1</vt:lpstr>
      <vt:lpstr>Introduction</vt:lpstr>
      <vt:lpstr>Overview of next few weeks</vt:lpstr>
      <vt:lpstr>Today’s plan</vt:lpstr>
      <vt:lpstr>Machine Learning &amp; Artificial Intelligence</vt:lpstr>
      <vt:lpstr>Classification vs Regression Tasks</vt:lpstr>
      <vt:lpstr>Process of Supervised Machine Learning</vt:lpstr>
      <vt:lpstr>Programming Environment Setup</vt:lpstr>
      <vt:lpstr>Social Media Advertisement Prediction Algorithm</vt:lpstr>
      <vt:lpstr>K-Nearest Neighbours</vt:lpstr>
      <vt:lpstr>KNN Visualization</vt:lpstr>
      <vt:lpstr>Support Vector Machines</vt:lpstr>
      <vt:lpstr>SVM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AI@Penn</dc:title>
  <cp:lastModifiedBy>Jaisingh, Karan</cp:lastModifiedBy>
  <cp:revision>15</cp:revision>
  <dcterms:modified xsi:type="dcterms:W3CDTF">2020-09-26T13:54:31Z</dcterms:modified>
</cp:coreProperties>
</file>