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80" r:id="rId4"/>
    <p:sldId id="261" r:id="rId5"/>
    <p:sldId id="260" r:id="rId6"/>
    <p:sldId id="286" r:id="rId7"/>
    <p:sldId id="265" r:id="rId8"/>
    <p:sldId id="263" r:id="rId9"/>
    <p:sldId id="267" r:id="rId10"/>
    <p:sldId id="281" r:id="rId11"/>
    <p:sldId id="282" r:id="rId12"/>
    <p:sldId id="268" r:id="rId13"/>
    <p:sldId id="283" r:id="rId14"/>
    <p:sldId id="272" r:id="rId15"/>
    <p:sldId id="284" r:id="rId16"/>
    <p:sldId id="285" r:id="rId17"/>
    <p:sldId id="273" r:id="rId18"/>
    <p:sldId id="274" r:id="rId19"/>
    <p:sldId id="275" r:id="rId20"/>
    <p:sldId id="276" r:id="rId21"/>
    <p:sldId id="277" r:id="rId22"/>
    <p:sldId id="289" r:id="rId23"/>
    <p:sldId id="278"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31EFEE2-8A0A-4F79-8D6C-C5C000877257}" type="datetimeFigureOut">
              <a:rPr lang="vi-VN" smtClean="0"/>
              <a:t>20/12/2019</a:t>
            </a:fld>
            <a:endParaRPr lang="vi-V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vi-V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40C8856-F077-4E8D-BB4C-468FE558E79D}" type="slidenum">
              <a:rPr lang="vi-VN" smtClean="0"/>
              <a:t>‹#›</a:t>
            </a:fld>
            <a:endParaRPr lang="vi-V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440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FEE2-8A0A-4F79-8D6C-C5C000877257}" type="datetimeFigureOut">
              <a:rPr lang="vi-VN" smtClean="0"/>
              <a:t>20/12/2019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289014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FEE2-8A0A-4F79-8D6C-C5C000877257}" type="datetimeFigureOut">
              <a:rPr lang="vi-VN" smtClean="0"/>
              <a:t>20/12/2019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310430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FEE2-8A0A-4F79-8D6C-C5C000877257}" type="datetimeFigureOut">
              <a:rPr lang="vi-VN" smtClean="0"/>
              <a:t>20/12/2019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296817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31EFEE2-8A0A-4F79-8D6C-C5C000877257}" type="datetimeFigureOut">
              <a:rPr lang="vi-VN" smtClean="0"/>
              <a:t>20/12/2019</a:t>
            </a:fld>
            <a:endParaRPr lang="vi-V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vi-V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40C8856-F077-4E8D-BB4C-468FE558E79D}" type="slidenum">
              <a:rPr lang="vi-VN" smtClean="0"/>
              <a:t>‹#›</a:t>
            </a:fld>
            <a:endParaRPr lang="vi-V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49078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EFEE2-8A0A-4F79-8D6C-C5C000877257}" type="datetimeFigureOut">
              <a:rPr lang="vi-VN" smtClean="0"/>
              <a:t>20/12/2019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1791409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EFEE2-8A0A-4F79-8D6C-C5C000877257}" type="datetimeFigureOut">
              <a:rPr lang="vi-VN" smtClean="0"/>
              <a:t>20/12/2019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27379494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EFEE2-8A0A-4F79-8D6C-C5C000877257}" type="datetimeFigureOut">
              <a:rPr lang="vi-VN" smtClean="0"/>
              <a:t>20/12/2019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366394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EFEE2-8A0A-4F79-8D6C-C5C000877257}" type="datetimeFigureOut">
              <a:rPr lang="vi-VN" smtClean="0"/>
              <a:t>20/12/2019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305484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31EFEE2-8A0A-4F79-8D6C-C5C000877257}" type="datetimeFigureOut">
              <a:rPr lang="vi-VN" smtClean="0"/>
              <a:t>20/12/2019</a:t>
            </a:fld>
            <a:endParaRPr lang="vi-VN"/>
          </a:p>
        </p:txBody>
      </p:sp>
      <p:sp>
        <p:nvSpPr>
          <p:cNvPr id="6" name="Footer Placeholder 5"/>
          <p:cNvSpPr>
            <a:spLocks noGrp="1"/>
          </p:cNvSpPr>
          <p:nvPr>
            <p:ph type="ftr" sz="quarter" idx="11"/>
          </p:nvPr>
        </p:nvSpPr>
        <p:spPr>
          <a:xfrm>
            <a:off x="2103620" y="6375679"/>
            <a:ext cx="3482179" cy="345796"/>
          </a:xfrm>
        </p:spPr>
        <p:txBody>
          <a:bodyPr/>
          <a:lstStyle/>
          <a:p>
            <a:endParaRPr lang="vi-VN"/>
          </a:p>
        </p:txBody>
      </p:sp>
      <p:sp>
        <p:nvSpPr>
          <p:cNvPr id="7" name="Slide Number Placeholder 6"/>
          <p:cNvSpPr>
            <a:spLocks noGrp="1"/>
          </p:cNvSpPr>
          <p:nvPr>
            <p:ph type="sldNum" sz="quarter" idx="12"/>
          </p:nvPr>
        </p:nvSpPr>
        <p:spPr>
          <a:xfrm>
            <a:off x="5691014" y="6375679"/>
            <a:ext cx="1232456" cy="345796"/>
          </a:xfrm>
        </p:spPr>
        <p:txBody>
          <a:bodyPr/>
          <a:lstStyle/>
          <a:p>
            <a:fld id="{D40C8856-F077-4E8D-BB4C-468FE558E79D}" type="slidenum">
              <a:rPr lang="vi-VN" smtClean="0"/>
              <a:t>‹#›</a:t>
            </a:fld>
            <a:endParaRPr lang="vi-V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837367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31EFEE2-8A0A-4F79-8D6C-C5C000877257}" type="datetimeFigureOut">
              <a:rPr lang="vi-VN" smtClean="0"/>
              <a:t>20/12/2019</a:t>
            </a:fld>
            <a:endParaRPr lang="vi-VN"/>
          </a:p>
        </p:txBody>
      </p:sp>
      <p:sp>
        <p:nvSpPr>
          <p:cNvPr id="6" name="Footer Placeholder 5"/>
          <p:cNvSpPr>
            <a:spLocks noGrp="1"/>
          </p:cNvSpPr>
          <p:nvPr>
            <p:ph type="ftr" sz="quarter" idx="11"/>
          </p:nvPr>
        </p:nvSpPr>
        <p:spPr>
          <a:xfrm>
            <a:off x="2103621" y="6375679"/>
            <a:ext cx="3482178" cy="345796"/>
          </a:xfrm>
        </p:spPr>
        <p:txBody>
          <a:bodyPr/>
          <a:lstStyle/>
          <a:p>
            <a:endParaRPr lang="vi-VN"/>
          </a:p>
        </p:txBody>
      </p:sp>
      <p:sp>
        <p:nvSpPr>
          <p:cNvPr id="7" name="Slide Number Placeholder 6"/>
          <p:cNvSpPr>
            <a:spLocks noGrp="1"/>
          </p:cNvSpPr>
          <p:nvPr>
            <p:ph type="sldNum" sz="quarter" idx="12"/>
          </p:nvPr>
        </p:nvSpPr>
        <p:spPr>
          <a:xfrm>
            <a:off x="5687568" y="6375679"/>
            <a:ext cx="1234440" cy="345796"/>
          </a:xfrm>
        </p:spPr>
        <p:txBody>
          <a:bodyPr/>
          <a:lstStyle/>
          <a:p>
            <a:fld id="{D40C8856-F077-4E8D-BB4C-468FE558E79D}" type="slidenum">
              <a:rPr lang="vi-VN" smtClean="0"/>
              <a:t>‹#›</a:t>
            </a:fld>
            <a:endParaRPr lang="vi-VN"/>
          </a:p>
        </p:txBody>
      </p:sp>
    </p:spTree>
    <p:extLst>
      <p:ext uri="{BB962C8B-B14F-4D97-AF65-F5344CB8AC3E}">
        <p14:creationId xmlns:p14="http://schemas.microsoft.com/office/powerpoint/2010/main" val="75611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31EFEE2-8A0A-4F79-8D6C-C5C000877257}" type="datetimeFigureOut">
              <a:rPr lang="vi-VN" smtClean="0"/>
              <a:t>20/12/2019</a:t>
            </a:fld>
            <a:endParaRPr lang="vi-V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vi-V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40C8856-F077-4E8D-BB4C-468FE558E79D}" type="slidenum">
              <a:rPr lang="vi-VN" smtClean="0"/>
              <a:t>‹#›</a:t>
            </a:fld>
            <a:endParaRPr lang="vi-V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0612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fast.com.v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fast.com.vn/"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fast.com.v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fast.com.vn/"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fast.com.v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fast.com.vn/"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fast.com.vn/"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fast.com.v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2694D-776E-46FD-9CFB-5BAA31B6C0BC}"/>
              </a:ext>
            </a:extLst>
          </p:cNvPr>
          <p:cNvSpPr>
            <a:spLocks noGrp="1"/>
          </p:cNvSpPr>
          <p:nvPr>
            <p:ph type="ctrTitle"/>
          </p:nvPr>
        </p:nvSpPr>
        <p:spPr>
          <a:xfrm>
            <a:off x="5122943" y="1068755"/>
            <a:ext cx="6503000" cy="4720490"/>
          </a:xfrm>
        </p:spPr>
        <p:txBody>
          <a:bodyPr>
            <a:normAutofit/>
          </a:bodyPr>
          <a:lstStyle/>
          <a:p>
            <a:pPr algn="l"/>
            <a:r>
              <a:rPr lang="vi-VN" sz="7200" b="1">
                <a:solidFill>
                  <a:schemeClr val="tx1"/>
                </a:solidFill>
                <a:latin typeface="Times New Roman" panose="02020603050405020304" pitchFamily="18" charset="0"/>
                <a:cs typeface="Times New Roman" panose="02020603050405020304" pitchFamily="18" charset="0"/>
              </a:rPr>
              <a:t>Quy trình là gì?</a:t>
            </a:r>
            <a:endParaRPr lang="en-US" sz="7200" b="1">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159C197-C92F-4EEC-9821-4C2CAAB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18D58F-96AE-499D-AB10-312690101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7" name="Picture 6" descr="A picture containing transport, wheel&#10;&#10;Description automatically generated">
            <a:extLst>
              <a:ext uri="{FF2B5EF4-FFF2-40B4-BE49-F238E27FC236}">
                <a16:creationId xmlns:a16="http://schemas.microsoft.com/office/drawing/2014/main" id="{A65C2B8E-7EBC-47D5-8DDA-B5587048A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66" y="2470564"/>
            <a:ext cx="4035518" cy="1916871"/>
          </a:xfrm>
          <a:prstGeom prst="rect">
            <a:avLst/>
          </a:prstGeom>
        </p:spPr>
      </p:pic>
    </p:spTree>
    <p:extLst>
      <p:ext uri="{BB962C8B-B14F-4D97-AF65-F5344CB8AC3E}">
        <p14:creationId xmlns:p14="http://schemas.microsoft.com/office/powerpoint/2010/main" val="22895633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0340-AD29-42DA-9D53-C3C409F0F51B}"/>
              </a:ext>
            </a:extLst>
          </p:cNvPr>
          <p:cNvSpPr>
            <a:spLocks noGrp="1"/>
          </p:cNvSpPr>
          <p:nvPr>
            <p:ph type="title"/>
          </p:nvPr>
        </p:nvSpPr>
        <p:spPr>
          <a:xfrm>
            <a:off x="912044" y="26126"/>
            <a:ext cx="6494596" cy="809897"/>
          </a:xfrm>
        </p:spPr>
        <p:txBody>
          <a:bodyPr anchor="b">
            <a:normAutofit/>
          </a:bodyPr>
          <a:lstStyle/>
          <a:p>
            <a:r>
              <a:rPr lang="en-US" sz="4000">
                <a:latin typeface="Times New Roman" panose="02020603050405020304" pitchFamily="18" charset="0"/>
                <a:cs typeface="Times New Roman" panose="02020603050405020304" pitchFamily="18" charset="0"/>
              </a:rPr>
              <a:t>Quy trình phần mềm</a:t>
            </a:r>
            <a:endParaRPr lang="vi-VN"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547204-EE26-4629-8A45-F68FC7194905}"/>
              </a:ext>
            </a:extLst>
          </p:cNvPr>
          <p:cNvSpPr>
            <a:spLocks noGrp="1"/>
          </p:cNvSpPr>
          <p:nvPr>
            <p:ph idx="1"/>
          </p:nvPr>
        </p:nvSpPr>
        <p:spPr>
          <a:xfrm>
            <a:off x="1251678" y="1005840"/>
            <a:ext cx="10178322" cy="5826033"/>
          </a:xfrm>
        </p:spPr>
        <p:txBody>
          <a:bodyPr>
            <a:normAutofit fontScale="92500" lnSpcReduction="10000"/>
          </a:bodyPr>
          <a:lstStyle/>
          <a:p>
            <a:r>
              <a:rPr lang="en-US" sz="2800" b="1">
                <a:solidFill>
                  <a:schemeClr val="tx1"/>
                </a:solidFill>
                <a:latin typeface="Times New Roman" panose="02020603050405020304" pitchFamily="18" charset="0"/>
                <a:cs typeface="Times New Roman" panose="02020603050405020304" pitchFamily="18" charset="0"/>
              </a:rPr>
              <a:t>Là </a:t>
            </a:r>
            <a:r>
              <a:rPr lang="en-US" sz="2800" b="1" i="1">
                <a:solidFill>
                  <a:schemeClr val="tx1"/>
                </a:solidFill>
                <a:latin typeface="Times New Roman" panose="02020603050405020304" pitchFamily="18" charset="0"/>
                <a:cs typeface="Times New Roman" panose="02020603050405020304" pitchFamily="18" charset="0"/>
              </a:rPr>
              <a:t>các c</a:t>
            </a:r>
            <a:r>
              <a:rPr lang="vi-VN" sz="2800" b="1" i="1">
                <a:solidFill>
                  <a:schemeClr val="tx1"/>
                </a:solidFill>
                <a:latin typeface="Times New Roman" panose="02020603050405020304" pitchFamily="18" charset="0"/>
                <a:cs typeface="Times New Roman" panose="02020603050405020304" pitchFamily="18" charset="0"/>
              </a:rPr>
              <a:t>huỗi hoạt động </a:t>
            </a:r>
            <a:r>
              <a:rPr lang="en-US" sz="2800" b="1">
                <a:solidFill>
                  <a:schemeClr val="tx1"/>
                </a:solidFill>
                <a:latin typeface="Times New Roman" panose="02020603050405020304" pitchFamily="18" charset="0"/>
                <a:cs typeface="Times New Roman" panose="02020603050405020304" pitchFamily="18" charset="0"/>
              </a:rPr>
              <a:t>theo </a:t>
            </a:r>
            <a:r>
              <a:rPr lang="en-US" sz="2800" b="1" i="1">
                <a:solidFill>
                  <a:schemeClr val="tx1"/>
                </a:solidFill>
                <a:latin typeface="Times New Roman" panose="02020603050405020304" pitchFamily="18" charset="0"/>
                <a:cs typeface="Times New Roman" panose="02020603050405020304" pitchFamily="18" charset="0"/>
              </a:rPr>
              <a:t>trình tự nhất định </a:t>
            </a:r>
            <a:r>
              <a:rPr lang="en-US" sz="2800" b="1">
                <a:solidFill>
                  <a:schemeClr val="tx1"/>
                </a:solidFill>
                <a:latin typeface="Times New Roman" panose="02020603050405020304" pitchFamily="18" charset="0"/>
                <a:cs typeface="Times New Roman" panose="02020603050405020304" pitchFamily="18" charset="0"/>
              </a:rPr>
              <a:t>nào đó trong sản xuất phần mềm</a:t>
            </a:r>
          </a:p>
          <a:p>
            <a:r>
              <a:rPr lang="en-US" sz="2800" b="1">
                <a:solidFill>
                  <a:schemeClr val="tx1"/>
                </a:solidFill>
                <a:latin typeface="Times New Roman" panose="02020603050405020304" pitchFamily="18" charset="0"/>
                <a:cs typeface="Times New Roman" panose="02020603050405020304" pitchFamily="18" charset="0"/>
              </a:rPr>
              <a:t>Pha (phase) – giai đoạn của quy trình</a:t>
            </a:r>
          </a:p>
          <a:p>
            <a:pPr lvl="1"/>
            <a:r>
              <a:rPr lang="en-US" sz="2800">
                <a:solidFill>
                  <a:schemeClr val="tx1"/>
                </a:solidFill>
                <a:latin typeface="Times New Roman" panose="02020603050405020304" pitchFamily="18" charset="0"/>
                <a:cs typeface="Times New Roman" panose="02020603050405020304" pitchFamily="18" charset="0"/>
              </a:rPr>
              <a:t>Là các c</a:t>
            </a:r>
            <a:r>
              <a:rPr lang="vi-VN" sz="2800">
                <a:solidFill>
                  <a:schemeClr val="tx1"/>
                </a:solidFill>
                <a:latin typeface="Times New Roman" panose="02020603050405020304" pitchFamily="18" charset="0"/>
                <a:cs typeface="Times New Roman" panose="02020603050405020304" pitchFamily="18" charset="0"/>
              </a:rPr>
              <a:t>huỗi</a:t>
            </a:r>
            <a:r>
              <a:rPr lang="en-US" sz="2800">
                <a:solidFill>
                  <a:schemeClr val="tx1"/>
                </a:solidFill>
                <a:latin typeface="Times New Roman" panose="02020603050405020304" pitchFamily="18" charset="0"/>
                <a:cs typeface="Times New Roman" panose="02020603050405020304" pitchFamily="18" charset="0"/>
              </a:rPr>
              <a:t> con các hoạt động liên quan (các công đoạn làm việc cụ thể)</a:t>
            </a:r>
          </a:p>
          <a:p>
            <a:pPr lvl="1"/>
            <a:r>
              <a:rPr lang="en-US" sz="2800">
                <a:solidFill>
                  <a:schemeClr val="tx1"/>
                </a:solidFill>
                <a:latin typeface="Times New Roman" panose="02020603050405020304" pitchFamily="18" charset="0"/>
                <a:cs typeface="Times New Roman" panose="02020603050405020304" pitchFamily="18" charset="0"/>
              </a:rPr>
              <a:t>Mỗi pha định nghĩa</a:t>
            </a:r>
            <a:r>
              <a:rPr lang="vi-VN" sz="2800">
                <a:solidFill>
                  <a:schemeClr val="tx1"/>
                </a:solidFill>
                <a:latin typeface="Times New Roman" panose="02020603050405020304" pitchFamily="18" charset="0"/>
                <a:cs typeface="Times New Roman" panose="02020603050405020304" pitchFamily="18" charset="0"/>
              </a:rPr>
              <a:t> </a:t>
            </a:r>
            <a:r>
              <a:rPr lang="vi-VN" sz="2800" b="1">
                <a:solidFill>
                  <a:schemeClr val="tx1"/>
                </a:solidFill>
                <a:latin typeface="Times New Roman" panose="02020603050405020304" pitchFamily="18" charset="0"/>
                <a:cs typeface="Times New Roman" panose="02020603050405020304" pitchFamily="18" charset="0"/>
              </a:rPr>
              <a:t>:</a:t>
            </a:r>
            <a:endParaRPr lang="en-US" sz="2800" b="1">
              <a:solidFill>
                <a:schemeClr val="tx1"/>
              </a:solidFill>
              <a:latin typeface="Times New Roman" panose="02020603050405020304" pitchFamily="18" charset="0"/>
              <a:cs typeface="Times New Roman" panose="02020603050405020304" pitchFamily="18" charset="0"/>
            </a:endParaRPr>
          </a:p>
          <a:p>
            <a:pPr lvl="2"/>
            <a:r>
              <a:rPr lang="vi-VN" sz="2800">
                <a:solidFill>
                  <a:schemeClr val="tx1"/>
                </a:solidFill>
                <a:latin typeface="Times New Roman" panose="02020603050405020304" pitchFamily="18" charset="0"/>
                <a:cs typeface="Times New Roman" panose="02020603050405020304" pitchFamily="18" charset="0"/>
              </a:rPr>
              <a:t>What? Là</a:t>
            </a:r>
            <a:r>
              <a:rPr lang="en-US" sz="2800">
                <a:solidFill>
                  <a:schemeClr val="tx1"/>
                </a:solidFill>
                <a:latin typeface="Times New Roman" panose="02020603050405020304" pitchFamily="18" charset="0"/>
                <a:cs typeface="Times New Roman" panose="02020603050405020304" pitchFamily="18" charset="0"/>
              </a:rPr>
              <a:t>m</a:t>
            </a:r>
            <a:r>
              <a:rPr lang="vi-VN" sz="2800">
                <a:solidFill>
                  <a:schemeClr val="tx1"/>
                </a:solidFill>
                <a:latin typeface="Times New Roman" panose="02020603050405020304" pitchFamily="18" charset="0"/>
                <a:cs typeface="Times New Roman" panose="02020603050405020304" pitchFamily="18" charset="0"/>
              </a:rPr>
              <a:t> gì?</a:t>
            </a:r>
          </a:p>
          <a:p>
            <a:pPr lvl="2"/>
            <a:r>
              <a:rPr lang="vi-VN" sz="2800">
                <a:solidFill>
                  <a:schemeClr val="tx1"/>
                </a:solidFill>
                <a:latin typeface="Times New Roman" panose="02020603050405020304" pitchFamily="18" charset="0"/>
                <a:cs typeface="Times New Roman" panose="02020603050405020304" pitchFamily="18" charset="0"/>
              </a:rPr>
              <a:t>Who? Ai thực hiện…</a:t>
            </a:r>
          </a:p>
          <a:p>
            <a:pPr lvl="2"/>
            <a:r>
              <a:rPr lang="en-US" sz="2800">
                <a:solidFill>
                  <a:schemeClr val="tx1"/>
                </a:solidFill>
                <a:latin typeface="Times New Roman" panose="02020603050405020304" pitchFamily="18" charset="0"/>
                <a:cs typeface="Times New Roman" panose="02020603050405020304" pitchFamily="18" charset="0"/>
              </a:rPr>
              <a:t>Input</a:t>
            </a:r>
            <a:r>
              <a:rPr lang="vi-VN" sz="2800">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Đầu vào</a:t>
            </a:r>
            <a:r>
              <a:rPr lang="vi-VN" sz="2800">
                <a:solidFill>
                  <a:schemeClr val="tx1"/>
                </a:solidFill>
                <a:latin typeface="Times New Roman" panose="02020603050405020304" pitchFamily="18" charset="0"/>
                <a:cs typeface="Times New Roman" panose="02020603050405020304" pitchFamily="18" charset="0"/>
              </a:rPr>
              <a:t>?</a:t>
            </a:r>
          </a:p>
          <a:p>
            <a:pPr lvl="2"/>
            <a:r>
              <a:rPr lang="en-US" sz="2800">
                <a:solidFill>
                  <a:schemeClr val="tx1"/>
                </a:solidFill>
                <a:latin typeface="Times New Roman" panose="02020603050405020304" pitchFamily="18" charset="0"/>
                <a:cs typeface="Times New Roman" panose="02020603050405020304" pitchFamily="18" charset="0"/>
              </a:rPr>
              <a:t>Output</a:t>
            </a:r>
            <a:r>
              <a:rPr lang="vi-VN" sz="2800">
                <a:solidFill>
                  <a:schemeClr val="tx1"/>
                </a:solidFill>
                <a:latin typeface="Times New Roman" panose="02020603050405020304" pitchFamily="18" charset="0"/>
                <a:cs typeface="Times New Roman" panose="02020603050405020304" pitchFamily="18" charset="0"/>
              </a:rPr>
              <a:t>? </a:t>
            </a:r>
            <a:r>
              <a:rPr lang="en-US" sz="2800">
                <a:solidFill>
                  <a:schemeClr val="tx1"/>
                </a:solidFill>
                <a:latin typeface="Times New Roman" panose="02020603050405020304" pitchFamily="18" charset="0"/>
                <a:cs typeface="Times New Roman" panose="02020603050405020304" pitchFamily="18" charset="0"/>
              </a:rPr>
              <a:t>Đầu ra</a:t>
            </a:r>
            <a:r>
              <a:rPr lang="vi-VN" sz="2800">
                <a:solidFill>
                  <a:schemeClr val="tx1"/>
                </a:solidFill>
                <a:latin typeface="Times New Roman" panose="02020603050405020304" pitchFamily="18" charset="0"/>
                <a:cs typeface="Times New Roman" panose="02020603050405020304" pitchFamily="18" charset="0"/>
              </a:rPr>
              <a:t>?</a:t>
            </a:r>
            <a:endParaRPr lang="en-US" sz="2800">
              <a:solidFill>
                <a:schemeClr val="tx1"/>
              </a:solidFill>
              <a:latin typeface="Times New Roman" panose="02020603050405020304" pitchFamily="18" charset="0"/>
              <a:cs typeface="Times New Roman" panose="02020603050405020304" pitchFamily="18" charset="0"/>
            </a:endParaRPr>
          </a:p>
          <a:p>
            <a:r>
              <a:rPr lang="en-US" sz="2800" b="1">
                <a:solidFill>
                  <a:schemeClr val="tx1"/>
                </a:solidFill>
                <a:latin typeface="Times New Roman" panose="02020603050405020304" pitchFamily="18" charset="0"/>
                <a:cs typeface="Times New Roman" panose="02020603050405020304" pitchFamily="18" charset="0"/>
              </a:rPr>
              <a:t>M</a:t>
            </a:r>
            <a:r>
              <a:rPr lang="vi-VN" sz="2800" b="1">
                <a:solidFill>
                  <a:schemeClr val="tx1"/>
                </a:solidFill>
                <a:latin typeface="Times New Roman" panose="02020603050405020304" pitchFamily="18" charset="0"/>
                <a:cs typeface="Times New Roman" panose="02020603050405020304" pitchFamily="18" charset="0"/>
              </a:rPr>
              <a:t>ỗi loại hệ thống khác nhau thì cần những quy trình phát triển khác nhau</a:t>
            </a:r>
            <a:endParaRPr lang="vi-VN"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22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999D-E86A-43E9-BE07-B98399C0199D}"/>
              </a:ext>
            </a:extLst>
          </p:cNvPr>
          <p:cNvSpPr>
            <a:spLocks noGrp="1"/>
          </p:cNvSpPr>
          <p:nvPr>
            <p:ph type="title"/>
          </p:nvPr>
        </p:nvSpPr>
        <p:spPr>
          <a:xfrm>
            <a:off x="1251678" y="1"/>
            <a:ext cx="8858973" cy="978408"/>
          </a:xfrm>
        </p:spPr>
        <p:txBody>
          <a:bodyPr anchor="b">
            <a:normAutofit/>
          </a:bodyPr>
          <a:lstStyle/>
          <a:p>
            <a:r>
              <a:rPr lang="en-US" sz="4000">
                <a:latin typeface="Times New Roman" panose="02020603050405020304" pitchFamily="18" charset="0"/>
                <a:cs typeface="Times New Roman" panose="02020603050405020304" pitchFamily="18" charset="0"/>
              </a:rPr>
              <a:t>Cách mô tả quy trình</a:t>
            </a:r>
            <a:endParaRPr lang="vi-VN"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BE3431-FCA9-4153-97E7-030456153370}"/>
              </a:ext>
            </a:extLst>
          </p:cNvPr>
          <p:cNvSpPr>
            <a:spLocks noGrp="1"/>
          </p:cNvSpPr>
          <p:nvPr>
            <p:ph idx="1"/>
          </p:nvPr>
        </p:nvSpPr>
        <p:spPr>
          <a:xfrm>
            <a:off x="1251678" y="1319349"/>
            <a:ext cx="10178322" cy="5172891"/>
          </a:xfrm>
        </p:spPr>
        <p:txBody>
          <a:bodyPr>
            <a:normAutofit/>
          </a:bodyPr>
          <a:lstStyle/>
          <a:p>
            <a:r>
              <a:rPr lang="vi-VN" sz="2400" b="1">
                <a:solidFill>
                  <a:schemeClr val="tx1"/>
                </a:solidFill>
                <a:latin typeface="Times New Roman" panose="02020603050405020304" pitchFamily="18" charset="0"/>
                <a:cs typeface="Times New Roman" panose="02020603050405020304" pitchFamily="18" charset="0"/>
              </a:rPr>
              <a:t>Workflow:</a:t>
            </a:r>
            <a:endParaRPr lang="en-US" sz="2400" b="1">
              <a:solidFill>
                <a:schemeClr val="tx1"/>
              </a:solidFill>
              <a:latin typeface="Times New Roman" panose="02020603050405020304" pitchFamily="18" charset="0"/>
              <a:cs typeface="Times New Roman" panose="02020603050405020304" pitchFamily="18" charset="0"/>
            </a:endParaRPr>
          </a:p>
          <a:p>
            <a:pPr lvl="1"/>
            <a:r>
              <a:rPr lang="en-US" sz="2400">
                <a:solidFill>
                  <a:schemeClr val="tx1"/>
                </a:solidFill>
                <a:latin typeface="Times New Roman" panose="02020603050405020304" pitchFamily="18" charset="0"/>
                <a:cs typeface="Times New Roman" panose="02020603050405020304" pitchFamily="18" charset="0"/>
              </a:rPr>
              <a:t>T</a:t>
            </a:r>
            <a:r>
              <a:rPr lang="vi-VN" sz="2400">
                <a:solidFill>
                  <a:schemeClr val="tx1"/>
                </a:solidFill>
                <a:latin typeface="Times New Roman" panose="02020603050405020304" pitchFamily="18" charset="0"/>
                <a:cs typeface="Times New Roman" panose="02020603050405020304" pitchFamily="18" charset="0"/>
              </a:rPr>
              <a:t>heo luồng công việc.</a:t>
            </a:r>
            <a:endParaRPr lang="en-US" sz="2400">
              <a:solidFill>
                <a:schemeClr val="tx1"/>
              </a:solidFill>
              <a:latin typeface="Times New Roman" panose="02020603050405020304" pitchFamily="18" charset="0"/>
              <a:cs typeface="Times New Roman" panose="02020603050405020304" pitchFamily="18" charset="0"/>
            </a:endParaRPr>
          </a:p>
          <a:p>
            <a:pPr lvl="1"/>
            <a:r>
              <a:rPr lang="vi-VN" sz="2400">
                <a:solidFill>
                  <a:schemeClr val="tx1"/>
                </a:solidFill>
                <a:latin typeface="Times New Roman" panose="02020603050405020304" pitchFamily="18" charset="0"/>
                <a:cs typeface="Times New Roman" panose="02020603050405020304" pitchFamily="18" charset="0"/>
              </a:rPr>
              <a:t>Trình tự các bước quy trình.</a:t>
            </a:r>
            <a:endParaRPr lang="en-US" sz="2400">
              <a:solidFill>
                <a:schemeClr val="tx1"/>
              </a:solidFill>
              <a:latin typeface="Times New Roman" panose="02020603050405020304" pitchFamily="18" charset="0"/>
              <a:cs typeface="Times New Roman" panose="02020603050405020304" pitchFamily="18" charset="0"/>
            </a:endParaRPr>
          </a:p>
          <a:p>
            <a:pPr lvl="1"/>
            <a:r>
              <a:rPr lang="vi-VN" sz="2400">
                <a:solidFill>
                  <a:schemeClr val="tx1"/>
                </a:solidFill>
                <a:latin typeface="Times New Roman" panose="02020603050405020304" pitchFamily="18" charset="0"/>
                <a:cs typeface="Times New Roman" panose="02020603050405020304" pitchFamily="18" charset="0"/>
              </a:rPr>
              <a:t>Cách thông dụng hể hiện quy trình.</a:t>
            </a:r>
            <a:endParaRPr lang="en-US" sz="2400">
              <a:solidFill>
                <a:schemeClr val="tx1"/>
              </a:solidFill>
              <a:latin typeface="Times New Roman" panose="02020603050405020304" pitchFamily="18" charset="0"/>
              <a:cs typeface="Times New Roman" panose="02020603050405020304" pitchFamily="18" charset="0"/>
            </a:endParaRPr>
          </a:p>
          <a:p>
            <a:r>
              <a:rPr lang="vi-VN" sz="2400" b="1">
                <a:solidFill>
                  <a:schemeClr val="tx1"/>
                </a:solidFill>
                <a:latin typeface="Times New Roman" panose="02020603050405020304" pitchFamily="18" charset="0"/>
                <a:cs typeface="Times New Roman" panose="02020603050405020304" pitchFamily="18" charset="0"/>
              </a:rPr>
              <a:t>Dataflow</a:t>
            </a:r>
            <a:r>
              <a:rPr lang="vi-VN" sz="2400">
                <a:solidFill>
                  <a:schemeClr val="tx1"/>
                </a:solidFill>
                <a:latin typeface="Times New Roman" panose="02020603050405020304" pitchFamily="18" charset="0"/>
                <a:cs typeface="Times New Roman" panose="02020603050405020304" pitchFamily="18" charset="0"/>
              </a:rPr>
              <a:t>:</a:t>
            </a:r>
            <a:endParaRPr lang="en-US" sz="2400">
              <a:solidFill>
                <a:schemeClr val="tx1"/>
              </a:solidFill>
              <a:latin typeface="Times New Roman" panose="02020603050405020304" pitchFamily="18" charset="0"/>
              <a:cs typeface="Times New Roman" panose="02020603050405020304" pitchFamily="18" charset="0"/>
            </a:endParaRPr>
          </a:p>
          <a:p>
            <a:pPr lvl="1"/>
            <a:r>
              <a:rPr lang="vi-VN" sz="2400">
                <a:solidFill>
                  <a:schemeClr val="tx1"/>
                </a:solidFill>
                <a:latin typeface="Times New Roman" panose="02020603050405020304" pitchFamily="18" charset="0"/>
                <a:cs typeface="Times New Roman" panose="02020603050405020304" pitchFamily="18" charset="0"/>
              </a:rPr>
              <a:t>Theo luồng dữ liệu.</a:t>
            </a:r>
            <a:endParaRPr lang="en-US" sz="2400">
              <a:solidFill>
                <a:schemeClr val="tx1"/>
              </a:solidFill>
              <a:latin typeface="Times New Roman" panose="02020603050405020304" pitchFamily="18" charset="0"/>
              <a:cs typeface="Times New Roman" panose="02020603050405020304" pitchFamily="18" charset="0"/>
            </a:endParaRPr>
          </a:p>
          <a:p>
            <a:pPr lvl="1"/>
            <a:r>
              <a:rPr lang="vi-VN" sz="2400">
                <a:solidFill>
                  <a:schemeClr val="tx1"/>
                </a:solidFill>
                <a:latin typeface="Times New Roman" panose="02020603050405020304" pitchFamily="18" charset="0"/>
                <a:cs typeface="Times New Roman" panose="02020603050405020304" pitchFamily="18" charset="0"/>
              </a:rPr>
              <a:t>Xoay quanh một đơn vị dữ liệu.</a:t>
            </a:r>
            <a:endParaRPr lang="en-US" sz="2400">
              <a:solidFill>
                <a:schemeClr val="tx1"/>
              </a:solidFill>
              <a:latin typeface="Times New Roman" panose="02020603050405020304" pitchFamily="18" charset="0"/>
              <a:cs typeface="Times New Roman" panose="02020603050405020304" pitchFamily="18" charset="0"/>
            </a:endParaRPr>
          </a:p>
          <a:p>
            <a:r>
              <a:rPr lang="vi-VN" sz="2400" b="1">
                <a:solidFill>
                  <a:schemeClr val="tx1"/>
                </a:solidFill>
                <a:latin typeface="Times New Roman" panose="02020603050405020304" pitchFamily="18" charset="0"/>
                <a:cs typeface="Times New Roman" panose="02020603050405020304" pitchFamily="18" charset="0"/>
              </a:rPr>
              <a:t>Role/Action:</a:t>
            </a:r>
            <a:endParaRPr lang="en-US" sz="2400" b="1">
              <a:solidFill>
                <a:schemeClr val="tx1"/>
              </a:solidFill>
              <a:latin typeface="Times New Roman" panose="02020603050405020304" pitchFamily="18" charset="0"/>
              <a:cs typeface="Times New Roman" panose="02020603050405020304" pitchFamily="18" charset="0"/>
            </a:endParaRPr>
          </a:p>
          <a:p>
            <a:pPr lvl="1"/>
            <a:r>
              <a:rPr lang="vi-VN" sz="2400">
                <a:solidFill>
                  <a:schemeClr val="tx1"/>
                </a:solidFill>
                <a:latin typeface="Times New Roman" panose="02020603050405020304" pitchFamily="18" charset="0"/>
                <a:cs typeface="Times New Roman" panose="02020603050405020304" pitchFamily="18" charset="0"/>
              </a:rPr>
              <a:t>Theo vai diễn.</a:t>
            </a:r>
            <a:endParaRPr lang="en-US" sz="2400">
              <a:solidFill>
                <a:schemeClr val="tx1"/>
              </a:solidFill>
              <a:latin typeface="Times New Roman" panose="02020603050405020304" pitchFamily="18" charset="0"/>
              <a:cs typeface="Times New Roman" panose="02020603050405020304" pitchFamily="18" charset="0"/>
            </a:endParaRPr>
          </a:p>
          <a:p>
            <a:pPr lvl="1"/>
            <a:r>
              <a:rPr lang="vi-VN" sz="2400">
                <a:solidFill>
                  <a:schemeClr val="tx1"/>
                </a:solidFill>
                <a:latin typeface="Times New Roman" panose="02020603050405020304" pitchFamily="18" charset="0"/>
                <a:cs typeface="Times New Roman" panose="02020603050405020304" pitchFamily="18" charset="0"/>
              </a:rPr>
              <a:t>Xoay quanh một vai diễn. </a:t>
            </a:r>
          </a:p>
        </p:txBody>
      </p:sp>
      <p:sp>
        <p:nvSpPr>
          <p:cNvPr id="4" name="TextBox 3">
            <a:extLst>
              <a:ext uri="{FF2B5EF4-FFF2-40B4-BE49-F238E27FC236}">
                <a16:creationId xmlns:a16="http://schemas.microsoft.com/office/drawing/2014/main" id="{37E92280-8418-41A3-A1C4-16D12B2488AF}"/>
              </a:ext>
            </a:extLst>
          </p:cNvPr>
          <p:cNvSpPr txBox="1"/>
          <p:nvPr/>
        </p:nvSpPr>
        <p:spPr>
          <a:xfrm>
            <a:off x="7498081" y="6359826"/>
            <a:ext cx="429768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Nguồn: GV Nguyễn Minh Huy – ĐH KHTN</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63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7C59-08F5-4724-B564-1A8DEC694FFC}"/>
              </a:ext>
            </a:extLst>
          </p:cNvPr>
          <p:cNvSpPr>
            <a:spLocks noGrp="1"/>
          </p:cNvSpPr>
          <p:nvPr>
            <p:ph type="title"/>
          </p:nvPr>
        </p:nvSpPr>
        <p:spPr>
          <a:xfrm>
            <a:off x="838200" y="365125"/>
            <a:ext cx="10515600" cy="915035"/>
          </a:xfrm>
        </p:spPr>
        <p:txBody>
          <a:bodyPr>
            <a:noAutofit/>
          </a:bodyPr>
          <a:lstStyle/>
          <a:p>
            <a:pPr algn="ctr"/>
            <a:r>
              <a:rPr lang="en-US" sz="2800" b="1">
                <a:latin typeface="Times New Roman" panose="02020603050405020304" pitchFamily="18" charset="0"/>
                <a:cs typeface="Times New Roman" panose="02020603050405020304" pitchFamily="18" charset="0"/>
              </a:rPr>
              <a:t>Các</a:t>
            </a:r>
            <a:r>
              <a:rPr lang="vi-VN"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g</a:t>
            </a:r>
            <a:r>
              <a:rPr lang="vi-VN" sz="2800" b="1">
                <a:latin typeface="Times New Roman" panose="02020603050405020304" pitchFamily="18" charset="0"/>
                <a:cs typeface="Times New Roman" panose="02020603050405020304" pitchFamily="18" charset="0"/>
              </a:rPr>
              <a:t>iai đoạn trong quy trình phát triển một hệ thống thông tin</a:t>
            </a:r>
          </a:p>
        </p:txBody>
      </p:sp>
      <p:grpSp>
        <p:nvGrpSpPr>
          <p:cNvPr id="3" name="Group 2">
            <a:extLst>
              <a:ext uri="{FF2B5EF4-FFF2-40B4-BE49-F238E27FC236}">
                <a16:creationId xmlns:a16="http://schemas.microsoft.com/office/drawing/2014/main" id="{71C87AE4-6F29-4E46-9423-3355FD6DB498}"/>
              </a:ext>
            </a:extLst>
          </p:cNvPr>
          <p:cNvGrpSpPr>
            <a:grpSpLocks/>
          </p:cNvGrpSpPr>
          <p:nvPr/>
        </p:nvGrpSpPr>
        <p:grpSpPr bwMode="auto">
          <a:xfrm>
            <a:off x="838201" y="1280160"/>
            <a:ext cx="5083630" cy="1764159"/>
            <a:chOff x="1296" y="1824"/>
            <a:chExt cx="2976" cy="432"/>
          </a:xfrm>
        </p:grpSpPr>
        <p:sp>
          <p:nvSpPr>
            <p:cNvPr id="19" name="AutoShape 84">
              <a:extLst>
                <a:ext uri="{FF2B5EF4-FFF2-40B4-BE49-F238E27FC236}">
                  <a16:creationId xmlns:a16="http://schemas.microsoft.com/office/drawing/2014/main" id="{C4D53C94-9F2F-491D-96F7-FA3A1AE9FF70}"/>
                </a:ext>
              </a:extLst>
            </p:cNvPr>
            <p:cNvSpPr>
              <a:spLocks noChangeArrowheads="1"/>
            </p:cNvSpPr>
            <p:nvPr/>
          </p:nvSpPr>
          <p:spPr bwMode="gray">
            <a:xfrm>
              <a:off x="1536" y="1899"/>
              <a:ext cx="2736" cy="288"/>
            </a:xfrm>
            <a:prstGeom prst="roundRect">
              <a:avLst>
                <a:gd name="adj" fmla="val 16667"/>
              </a:avLst>
            </a:prstGeom>
            <a:solidFill>
              <a:schemeClr val="tx2"/>
            </a:solidFill>
            <a:ln w="12700" algn="ctr">
              <a:solidFill>
                <a:schemeClr val="bg1"/>
              </a:solidFill>
              <a:round/>
              <a:headEnd/>
              <a:tailEnd/>
            </a:ln>
            <a:effectLst>
              <a:outerShdw dist="99190" dir="2388334" algn="ctr" rotWithShape="0">
                <a:srgbClr val="333333">
                  <a:alpha val="50000"/>
                </a:srgbClr>
              </a:outerShdw>
            </a:effectLst>
          </p:spPr>
          <p:txBody>
            <a:bodyPr wrap="none"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eaLnBrk="1" hangingPunct="1"/>
              <a:r>
                <a:rPr lang="vi-VN" sz="2600" b="1">
                  <a:solidFill>
                    <a:schemeClr val="bg1"/>
                  </a:solidFill>
                  <a:latin typeface="Times New Roman" panose="02020603050405020304" pitchFamily="18" charset="0"/>
                  <a:cs typeface="Times New Roman" panose="02020603050405020304" pitchFamily="18" charset="0"/>
                </a:rPr>
                <a:t>Khảo sát dự án</a:t>
              </a:r>
              <a:r>
                <a:rPr lang="en-US" sz="2600" b="1">
                  <a:solidFill>
                    <a:schemeClr val="bg1"/>
                  </a:solidFill>
                  <a:latin typeface="Times New Roman" panose="02020603050405020304" pitchFamily="18" charset="0"/>
                  <a:cs typeface="Times New Roman" panose="02020603050405020304" pitchFamily="18" charset="0"/>
                </a:rPr>
                <a:t>/yêu cầu</a:t>
              </a:r>
              <a:endParaRPr lang="vi-VN" sz="2600" b="1">
                <a:solidFill>
                  <a:schemeClr val="bg1"/>
                </a:solidFill>
                <a:latin typeface="Times New Roman" panose="02020603050405020304" pitchFamily="18" charset="0"/>
                <a:cs typeface="Times New Roman" panose="02020603050405020304" pitchFamily="18" charset="0"/>
              </a:endParaRPr>
            </a:p>
            <a:p>
              <a:pPr eaLnBrk="1" hangingPunct="1">
                <a:spcBef>
                  <a:spcPct val="0"/>
                </a:spcBef>
                <a:buClrTx/>
                <a:buFontTx/>
                <a:buNone/>
              </a:pPr>
              <a:endParaRPr lang="vi-VN" altLang="vi-VN" sz="2400" b="0">
                <a:solidFill>
                  <a:schemeClr val="tx1"/>
                </a:solidFill>
                <a:latin typeface="Arial" panose="020B0604020202020204" pitchFamily="34" charset="0"/>
              </a:endParaRPr>
            </a:p>
          </p:txBody>
        </p:sp>
        <p:sp>
          <p:nvSpPr>
            <p:cNvPr id="20" name="AutoShape 85">
              <a:extLst>
                <a:ext uri="{FF2B5EF4-FFF2-40B4-BE49-F238E27FC236}">
                  <a16:creationId xmlns:a16="http://schemas.microsoft.com/office/drawing/2014/main" id="{78A97C67-07BC-4C77-8FA6-3D2EDF2B601E}"/>
                </a:ext>
              </a:extLst>
            </p:cNvPr>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r>
                <a:rPr lang="en-US" altLang="vi-VN" sz="4000" b="1">
                  <a:solidFill>
                    <a:schemeClr val="bg1"/>
                  </a:solidFill>
                  <a:latin typeface="Times New Roman" panose="02020603050405020304" pitchFamily="18" charset="0"/>
                  <a:cs typeface="Times New Roman" panose="02020603050405020304" pitchFamily="18" charset="0"/>
                </a:rPr>
                <a:t>1</a:t>
              </a:r>
              <a:endParaRPr lang="vi-VN" altLang="vi-VN" sz="1800" b="1">
                <a:solidFill>
                  <a:schemeClr val="bg1"/>
                </a:solidFill>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B882A6F4-8C80-4833-B4D6-85143FE2D144}"/>
              </a:ext>
            </a:extLst>
          </p:cNvPr>
          <p:cNvGrpSpPr>
            <a:grpSpLocks/>
          </p:cNvGrpSpPr>
          <p:nvPr/>
        </p:nvGrpSpPr>
        <p:grpSpPr bwMode="auto">
          <a:xfrm>
            <a:off x="838199" y="2982326"/>
            <a:ext cx="5083629" cy="1764159"/>
            <a:chOff x="1296" y="1824"/>
            <a:chExt cx="2976" cy="432"/>
          </a:xfrm>
        </p:grpSpPr>
        <p:sp>
          <p:nvSpPr>
            <p:cNvPr id="15" name="AutoShape 89">
              <a:extLst>
                <a:ext uri="{FF2B5EF4-FFF2-40B4-BE49-F238E27FC236}">
                  <a16:creationId xmlns:a16="http://schemas.microsoft.com/office/drawing/2014/main" id="{A24D41D1-87EC-49E4-8EC8-F98FE3035E20}"/>
                </a:ext>
              </a:extLst>
            </p:cNvPr>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eaLnBrk="1" hangingPunct="1"/>
              <a:r>
                <a:rPr lang="vi-VN" sz="2600" b="1">
                  <a:latin typeface="Times New Roman" panose="02020603050405020304" pitchFamily="18" charset="0"/>
                  <a:cs typeface="Times New Roman" panose="02020603050405020304" pitchFamily="18" charset="0"/>
                </a:rPr>
                <a:t>Phân tích hệ thống</a:t>
              </a:r>
            </a:p>
          </p:txBody>
        </p:sp>
        <p:sp>
          <p:nvSpPr>
            <p:cNvPr id="16" name="AutoShape 90">
              <a:extLst>
                <a:ext uri="{FF2B5EF4-FFF2-40B4-BE49-F238E27FC236}">
                  <a16:creationId xmlns:a16="http://schemas.microsoft.com/office/drawing/2014/main" id="{94CCA258-09FE-485A-863F-C44063865593}"/>
                </a:ext>
              </a:extLst>
            </p:cNvPr>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r>
                <a:rPr lang="en-US" altLang="vi-VN" sz="4000" b="1">
                  <a:solidFill>
                    <a:schemeClr val="bg1"/>
                  </a:solidFill>
                  <a:latin typeface="Times New Roman" panose="02020603050405020304" pitchFamily="18" charset="0"/>
                  <a:cs typeface="Times New Roman" panose="02020603050405020304" pitchFamily="18" charset="0"/>
                </a:rPr>
                <a:t>2</a:t>
              </a:r>
              <a:endParaRPr lang="vi-VN" altLang="vi-VN" sz="4000" b="1">
                <a:solidFill>
                  <a:schemeClr val="bg1"/>
                </a:solidFill>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55E11CDB-32A5-4441-AC97-D2035FE2BE9D}"/>
              </a:ext>
            </a:extLst>
          </p:cNvPr>
          <p:cNvGrpSpPr>
            <a:grpSpLocks/>
          </p:cNvGrpSpPr>
          <p:nvPr/>
        </p:nvGrpSpPr>
        <p:grpSpPr bwMode="auto">
          <a:xfrm>
            <a:off x="838199" y="4785111"/>
            <a:ext cx="5083629" cy="1764159"/>
            <a:chOff x="1296" y="1824"/>
            <a:chExt cx="2976" cy="432"/>
          </a:xfrm>
        </p:grpSpPr>
        <p:sp>
          <p:nvSpPr>
            <p:cNvPr id="11" name="AutoShape 94">
              <a:extLst>
                <a:ext uri="{FF2B5EF4-FFF2-40B4-BE49-F238E27FC236}">
                  <a16:creationId xmlns:a16="http://schemas.microsoft.com/office/drawing/2014/main" id="{2388B739-86A9-4297-B9F9-438854B97BD9}"/>
                </a:ext>
              </a:extLst>
            </p:cNvPr>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eaLnBrk="1" hangingPunct="1"/>
              <a:r>
                <a:rPr lang="vi-VN" sz="2600" b="1">
                  <a:latin typeface="Times New Roman" panose="02020603050405020304" pitchFamily="18" charset="0"/>
                  <a:cs typeface="Times New Roman" panose="02020603050405020304" pitchFamily="18" charset="0"/>
                </a:rPr>
                <a:t>Thiết kế</a:t>
              </a:r>
            </a:p>
          </p:txBody>
        </p:sp>
        <p:sp>
          <p:nvSpPr>
            <p:cNvPr id="12" name="AutoShape 95">
              <a:extLst>
                <a:ext uri="{FF2B5EF4-FFF2-40B4-BE49-F238E27FC236}">
                  <a16:creationId xmlns:a16="http://schemas.microsoft.com/office/drawing/2014/main" id="{1B85C272-7607-4A5E-AF71-192994818CC4}"/>
                </a:ext>
              </a:extLst>
            </p:cNvPr>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r>
                <a:rPr lang="en-US" altLang="vi-VN" sz="4000" b="1">
                  <a:solidFill>
                    <a:schemeClr val="bg1"/>
                  </a:solidFill>
                  <a:latin typeface="Times New Roman" panose="02020603050405020304" pitchFamily="18" charset="0"/>
                  <a:cs typeface="Times New Roman" panose="02020603050405020304" pitchFamily="18" charset="0"/>
                </a:rPr>
                <a:t>3</a:t>
              </a:r>
              <a:endParaRPr lang="vi-VN" altLang="vi-VN" sz="4000" b="1">
                <a:solidFill>
                  <a:schemeClr val="bg1"/>
                </a:solidFill>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F5D370F2-C968-4D7A-B5DD-35675F2AC15B}"/>
              </a:ext>
            </a:extLst>
          </p:cNvPr>
          <p:cNvGrpSpPr>
            <a:grpSpLocks/>
          </p:cNvGrpSpPr>
          <p:nvPr/>
        </p:nvGrpSpPr>
        <p:grpSpPr bwMode="auto">
          <a:xfrm>
            <a:off x="6270170" y="1280160"/>
            <a:ext cx="5083629" cy="1764159"/>
            <a:chOff x="1296" y="1824"/>
            <a:chExt cx="2976" cy="432"/>
          </a:xfrm>
        </p:grpSpPr>
        <p:sp>
          <p:nvSpPr>
            <p:cNvPr id="7" name="AutoShape 99">
              <a:extLst>
                <a:ext uri="{FF2B5EF4-FFF2-40B4-BE49-F238E27FC236}">
                  <a16:creationId xmlns:a16="http://schemas.microsoft.com/office/drawing/2014/main" id="{8B66F4A3-53D6-4FC7-8C7D-4421CD8BFFD5}"/>
                </a:ext>
              </a:extLst>
            </p:cNvPr>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eaLnBrk="1" hangingPunct="1"/>
              <a:r>
                <a:rPr lang="en-US" altLang="vi-VN" sz="2600" b="1">
                  <a:solidFill>
                    <a:schemeClr val="bg1"/>
                  </a:solidFill>
                  <a:latin typeface="Times New Roman" panose="02020603050405020304" pitchFamily="18" charset="0"/>
                  <a:cs typeface="Times New Roman" panose="02020603050405020304" pitchFamily="18" charset="0"/>
                </a:rPr>
                <a:t>Thực hiện</a:t>
              </a:r>
              <a:endParaRPr lang="vi-VN" altLang="vi-VN" sz="2600" b="1">
                <a:solidFill>
                  <a:schemeClr val="bg1"/>
                </a:solidFill>
                <a:latin typeface="Times New Roman" panose="02020603050405020304" pitchFamily="18" charset="0"/>
                <a:cs typeface="Times New Roman" panose="02020603050405020304" pitchFamily="18" charset="0"/>
              </a:endParaRPr>
            </a:p>
          </p:txBody>
        </p:sp>
        <p:sp>
          <p:nvSpPr>
            <p:cNvPr id="8" name="AutoShape 100">
              <a:extLst>
                <a:ext uri="{FF2B5EF4-FFF2-40B4-BE49-F238E27FC236}">
                  <a16:creationId xmlns:a16="http://schemas.microsoft.com/office/drawing/2014/main" id="{5BE66D53-69DC-4659-A57A-F73013C5936F}"/>
                </a:ext>
              </a:extLst>
            </p:cNvPr>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r>
                <a:rPr lang="en-US" altLang="vi-VN" sz="4000" b="1">
                  <a:solidFill>
                    <a:schemeClr val="bg1"/>
                  </a:solidFill>
                  <a:latin typeface="Times New Roman" panose="02020603050405020304" pitchFamily="18" charset="0"/>
                  <a:cs typeface="Times New Roman" panose="02020603050405020304" pitchFamily="18" charset="0"/>
                </a:rPr>
                <a:t>4</a:t>
              </a:r>
              <a:endParaRPr lang="vi-VN" altLang="vi-VN" sz="4000" b="1">
                <a:solidFill>
                  <a:schemeClr val="bg1"/>
                </a:solidFill>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122D33B7-7F3B-43DB-8CF2-5BACB8B2AB2B}"/>
              </a:ext>
            </a:extLst>
          </p:cNvPr>
          <p:cNvGrpSpPr>
            <a:grpSpLocks/>
          </p:cNvGrpSpPr>
          <p:nvPr/>
        </p:nvGrpSpPr>
        <p:grpSpPr bwMode="auto">
          <a:xfrm>
            <a:off x="6270170" y="2994075"/>
            <a:ext cx="5083629" cy="1764159"/>
            <a:chOff x="1296" y="1824"/>
            <a:chExt cx="2976" cy="432"/>
          </a:xfrm>
        </p:grpSpPr>
        <p:sp>
          <p:nvSpPr>
            <p:cNvPr id="34" name="AutoShape 94">
              <a:extLst>
                <a:ext uri="{FF2B5EF4-FFF2-40B4-BE49-F238E27FC236}">
                  <a16:creationId xmlns:a16="http://schemas.microsoft.com/office/drawing/2014/main" id="{683DB7DE-E686-4EB6-A2CE-3ACB2B9785D6}"/>
                </a:ext>
              </a:extLst>
            </p:cNvPr>
            <p:cNvSpPr>
              <a:spLocks noChangeArrowheads="1"/>
            </p:cNvSpPr>
            <p:nvPr/>
          </p:nvSpPr>
          <p:spPr bwMode="gray">
            <a:xfrm>
              <a:off x="1536" y="1899"/>
              <a:ext cx="2736" cy="288"/>
            </a:xfrm>
            <a:prstGeom prst="roundRect">
              <a:avLst>
                <a:gd name="adj" fmla="val 16667"/>
              </a:avLst>
            </a:prstGeom>
            <a:solidFill>
              <a:schemeClr val="accent4">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eaLnBrk="1" hangingPunct="1"/>
              <a:r>
                <a:rPr lang="en-US" altLang="vi-VN" sz="2600" b="1">
                  <a:solidFill>
                    <a:schemeClr val="bg1"/>
                  </a:solidFill>
                  <a:latin typeface="Times New Roman" panose="02020603050405020304" pitchFamily="18" charset="0"/>
                  <a:cs typeface="Times New Roman" panose="02020603050405020304" pitchFamily="18" charset="0"/>
                </a:rPr>
                <a:t>Kiểm thử</a:t>
              </a:r>
              <a:endParaRPr lang="vi-VN" altLang="vi-VN" sz="2600" b="1">
                <a:solidFill>
                  <a:schemeClr val="bg1"/>
                </a:solidFill>
                <a:latin typeface="Times New Roman" panose="02020603050405020304" pitchFamily="18" charset="0"/>
                <a:cs typeface="Times New Roman" panose="02020603050405020304" pitchFamily="18" charset="0"/>
              </a:endParaRPr>
            </a:p>
          </p:txBody>
        </p:sp>
        <p:sp>
          <p:nvSpPr>
            <p:cNvPr id="35" name="AutoShape 95">
              <a:extLst>
                <a:ext uri="{FF2B5EF4-FFF2-40B4-BE49-F238E27FC236}">
                  <a16:creationId xmlns:a16="http://schemas.microsoft.com/office/drawing/2014/main" id="{19CA1607-070E-4233-A50C-F41B37F75C59}"/>
                </a:ext>
              </a:extLst>
            </p:cNvPr>
            <p:cNvSpPr>
              <a:spLocks noChangeArrowheads="1"/>
            </p:cNvSpPr>
            <p:nvPr/>
          </p:nvSpPr>
          <p:spPr bwMode="gray">
            <a:xfrm>
              <a:off x="1296" y="1824"/>
              <a:ext cx="432" cy="432"/>
            </a:xfrm>
            <a:prstGeom prst="diamond">
              <a:avLst/>
            </a:prstGeom>
            <a:solidFill>
              <a:schemeClr val="accent4">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r>
                <a:rPr lang="en-US" altLang="vi-VN" sz="4000" b="1">
                  <a:solidFill>
                    <a:schemeClr val="bg1"/>
                  </a:solidFill>
                  <a:latin typeface="Times New Roman" panose="02020603050405020304" pitchFamily="18" charset="0"/>
                  <a:cs typeface="Times New Roman" panose="02020603050405020304" pitchFamily="18" charset="0"/>
                </a:rPr>
                <a:t>5</a:t>
              </a:r>
              <a:endParaRPr lang="vi-VN" altLang="vi-VN" sz="4000" b="1">
                <a:solidFill>
                  <a:schemeClr val="bg1"/>
                </a:solidFill>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D1DC9140-B87F-42B4-A2A3-74917366383E}"/>
              </a:ext>
            </a:extLst>
          </p:cNvPr>
          <p:cNvGrpSpPr>
            <a:grpSpLocks/>
          </p:cNvGrpSpPr>
          <p:nvPr/>
        </p:nvGrpSpPr>
        <p:grpSpPr bwMode="auto">
          <a:xfrm>
            <a:off x="6270170" y="4765930"/>
            <a:ext cx="5083629" cy="1764159"/>
            <a:chOff x="1296" y="1824"/>
            <a:chExt cx="2976" cy="432"/>
          </a:xfrm>
        </p:grpSpPr>
        <p:sp>
          <p:nvSpPr>
            <p:cNvPr id="39" name="AutoShape 99">
              <a:extLst>
                <a:ext uri="{FF2B5EF4-FFF2-40B4-BE49-F238E27FC236}">
                  <a16:creationId xmlns:a16="http://schemas.microsoft.com/office/drawing/2014/main" id="{2FA79340-9F41-4926-893C-E0A728524475}"/>
                </a:ext>
              </a:extLst>
            </p:cNvPr>
            <p:cNvSpPr>
              <a:spLocks noChangeArrowheads="1"/>
            </p:cNvSpPr>
            <p:nvPr/>
          </p:nvSpPr>
          <p:spPr bwMode="gray">
            <a:xfrm>
              <a:off x="1536" y="1899"/>
              <a:ext cx="2736" cy="288"/>
            </a:xfrm>
            <a:prstGeom prst="roundRect">
              <a:avLst>
                <a:gd name="adj" fmla="val 16667"/>
              </a:avLst>
            </a:prstGeom>
            <a:solidFill>
              <a:schemeClr val="accent5">
                <a:lumMod val="5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lvl="1" eaLnBrk="1" hangingPunct="1"/>
              <a:r>
                <a:rPr lang="vi-VN" sz="2600" b="1">
                  <a:solidFill>
                    <a:schemeClr val="bg1"/>
                  </a:solidFill>
                  <a:latin typeface="Times New Roman" panose="02020603050405020304" pitchFamily="18" charset="0"/>
                  <a:cs typeface="Times New Roman" panose="02020603050405020304" pitchFamily="18" charset="0"/>
                </a:rPr>
                <a:t>Triển khai và bảo trì</a:t>
              </a:r>
            </a:p>
          </p:txBody>
        </p:sp>
        <p:sp>
          <p:nvSpPr>
            <p:cNvPr id="40" name="AutoShape 100">
              <a:extLst>
                <a:ext uri="{FF2B5EF4-FFF2-40B4-BE49-F238E27FC236}">
                  <a16:creationId xmlns:a16="http://schemas.microsoft.com/office/drawing/2014/main" id="{D96D5415-215B-45ED-8D2E-6AC2FDA889C1}"/>
                </a:ext>
              </a:extLst>
            </p:cNvPr>
            <p:cNvSpPr>
              <a:spLocks noChangeArrowheads="1"/>
            </p:cNvSpPr>
            <p:nvPr/>
          </p:nvSpPr>
          <p:spPr bwMode="gray">
            <a:xfrm>
              <a:off x="1296" y="1824"/>
              <a:ext cx="432" cy="432"/>
            </a:xfrm>
            <a:prstGeom prst="diamond">
              <a:avLst/>
            </a:prstGeom>
            <a:solidFill>
              <a:schemeClr val="accent5">
                <a:lumMod val="5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buClrTx/>
                <a:buFontTx/>
                <a:buNone/>
              </a:pPr>
              <a:r>
                <a:rPr lang="en-US" altLang="vi-VN" sz="4000" b="1">
                  <a:solidFill>
                    <a:schemeClr val="bg1"/>
                  </a:solidFill>
                  <a:latin typeface="Times New Roman" panose="02020603050405020304" pitchFamily="18" charset="0"/>
                  <a:cs typeface="Times New Roman" panose="02020603050405020304" pitchFamily="18" charset="0"/>
                </a:rPr>
                <a:t>6</a:t>
              </a:r>
              <a:endParaRPr lang="vi-VN" altLang="vi-VN" sz="4000" b="1">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0627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F1C0-8E3E-41B7-A1AF-E8130CF0915F}"/>
              </a:ext>
            </a:extLst>
          </p:cNvPr>
          <p:cNvSpPr>
            <a:spLocks noGrp="1"/>
          </p:cNvSpPr>
          <p:nvPr>
            <p:ph type="title"/>
          </p:nvPr>
        </p:nvSpPr>
        <p:spPr>
          <a:xfrm>
            <a:off x="1347075" y="0"/>
            <a:ext cx="10200491" cy="736979"/>
          </a:xfrm>
        </p:spPr>
        <p:txBody>
          <a:bodyPr anchor="b">
            <a:normAutofit/>
          </a:bodyPr>
          <a:lstStyle/>
          <a:p>
            <a:r>
              <a:rPr lang="vi-VN" sz="4000" b="1">
                <a:latin typeface="Times New Roman" panose="02020603050405020304" pitchFamily="18" charset="0"/>
                <a:cs typeface="Times New Roman" panose="02020603050405020304" pitchFamily="18" charset="0"/>
              </a:rPr>
              <a:t>Giai đoạn 1: Khảo sát dự án</a:t>
            </a:r>
            <a:endParaRPr lang="vi-VN"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A555B7-955E-47E5-BC36-9BEE5C221011}"/>
              </a:ext>
            </a:extLst>
          </p:cNvPr>
          <p:cNvSpPr>
            <a:spLocks noGrp="1"/>
          </p:cNvSpPr>
          <p:nvPr>
            <p:ph idx="1"/>
          </p:nvPr>
        </p:nvSpPr>
        <p:spPr>
          <a:xfrm>
            <a:off x="1347074" y="736978"/>
            <a:ext cx="10335410" cy="6121021"/>
          </a:xfrm>
        </p:spPr>
        <p:txBody>
          <a:bodyPr>
            <a:noAutofit/>
          </a:bodyPr>
          <a:lstStyle/>
          <a:p>
            <a:pPr marL="0" indent="0" algn="just">
              <a:buNone/>
            </a:pPr>
            <a:r>
              <a:rPr lang="vi-VN" sz="1850">
                <a:solidFill>
                  <a:schemeClr val="tx1"/>
                </a:solidFill>
                <a:latin typeface="Times New Roman" panose="02020603050405020304" pitchFamily="18" charset="0"/>
                <a:cs typeface="Times New Roman" panose="02020603050405020304" pitchFamily="18" charset="0"/>
              </a:rPr>
              <a:t>Khảo sát hiện trạng là giai đoạn đầu tiên trong quá trình phát triển một hệ thống thông tin. Nhiệm vụ chính trong giai đoạn này là </a:t>
            </a:r>
            <a:r>
              <a:rPr lang="vi-VN" sz="1850" u="sng">
                <a:solidFill>
                  <a:schemeClr val="tx1"/>
                </a:solidFill>
                <a:latin typeface="Times New Roman" panose="02020603050405020304" pitchFamily="18" charset="0"/>
                <a:cs typeface="Times New Roman" panose="02020603050405020304" pitchFamily="18" charset="0"/>
              </a:rPr>
              <a:t>tìm hiểu, thu thập thông tin cần thiết</a:t>
            </a:r>
            <a:r>
              <a:rPr lang="vi-VN" sz="1850">
                <a:solidFill>
                  <a:schemeClr val="tx1"/>
                </a:solidFill>
                <a:latin typeface="Times New Roman" panose="02020603050405020304" pitchFamily="18" charset="0"/>
                <a:cs typeface="Times New Roman" panose="02020603050405020304" pitchFamily="18" charset="0"/>
              </a:rPr>
              <a:t> để chuẩn bị cho việc giải quyết các yêu cầu được đặt ra của dự án. Giai đoạn khảo sát được chia làm hai bước:</a:t>
            </a:r>
          </a:p>
          <a:p>
            <a:pPr algn="just"/>
            <a:r>
              <a:rPr lang="vi-VN" sz="1850" b="1" i="1" u="sng">
                <a:solidFill>
                  <a:schemeClr val="tx1"/>
                </a:solidFill>
                <a:latin typeface="Times New Roman" panose="02020603050405020304" pitchFamily="18" charset="0"/>
                <a:cs typeface="Times New Roman" panose="02020603050405020304" pitchFamily="18" charset="0"/>
              </a:rPr>
              <a:t>Bước 1</a:t>
            </a:r>
            <a:r>
              <a:rPr lang="vi-VN" sz="1850" b="1" u="sng">
                <a:solidFill>
                  <a:schemeClr val="tx1"/>
                </a:solidFill>
                <a:latin typeface="Times New Roman" panose="02020603050405020304" pitchFamily="18" charset="0"/>
                <a:cs typeface="Times New Roman" panose="02020603050405020304" pitchFamily="18" charset="0"/>
              </a:rPr>
              <a:t>:</a:t>
            </a:r>
          </a:p>
          <a:p>
            <a:pPr algn="just"/>
            <a:r>
              <a:rPr lang="vi-VN" sz="1850">
                <a:solidFill>
                  <a:schemeClr val="tx1"/>
                </a:solidFill>
                <a:latin typeface="Times New Roman" panose="02020603050405020304" pitchFamily="18" charset="0"/>
                <a:cs typeface="Times New Roman" panose="02020603050405020304" pitchFamily="18" charset="0"/>
              </a:rPr>
              <a:t>Khảo sát sơ bộ: tìm hiểu các yếu tố cơ bản (tổ chức, văn hóa, đặc trưng, con người,...) tạo tiền đề để phát triển HTTT phù hợp với dự án và doanh nghiệp.</a:t>
            </a:r>
          </a:p>
          <a:p>
            <a:pPr algn="just"/>
            <a:r>
              <a:rPr lang="vi-VN" sz="1850">
                <a:solidFill>
                  <a:schemeClr val="tx1"/>
                </a:solidFill>
                <a:latin typeface="Times New Roman" panose="02020603050405020304" pitchFamily="18" charset="0"/>
                <a:cs typeface="Times New Roman" panose="02020603050405020304" pitchFamily="18" charset="0"/>
              </a:rPr>
              <a:t>Khảo sát chi tiết: thu thập thông tin chi tiết của hệ thống (chức năng xử lý, thông tin được phép nhập và xuất khỏi hệ thống, ràng buộc, giao diện cơ bản, nghiệp vụ) phục vụ cho việc phân tích và thiết kế.</a:t>
            </a:r>
          </a:p>
          <a:p>
            <a:pPr algn="just"/>
            <a:r>
              <a:rPr lang="vi-VN" sz="1850" b="1" i="1" u="sng">
                <a:solidFill>
                  <a:schemeClr val="tx1"/>
                </a:solidFill>
                <a:latin typeface="Times New Roman" panose="02020603050405020304" pitchFamily="18" charset="0"/>
                <a:cs typeface="Times New Roman" panose="02020603050405020304" pitchFamily="18" charset="0"/>
              </a:rPr>
              <a:t>Bước 2</a:t>
            </a:r>
            <a:r>
              <a:rPr lang="vi-VN" sz="1850" b="1" u="sng">
                <a:solidFill>
                  <a:schemeClr val="tx1"/>
                </a:solidFill>
                <a:latin typeface="Times New Roman" panose="02020603050405020304" pitchFamily="18" charset="0"/>
                <a:cs typeface="Times New Roman" panose="02020603050405020304" pitchFamily="18" charset="0"/>
              </a:rPr>
              <a:t>: Đặt ra các vấn đề trọng tâm cần phải giải quyết, như:</a:t>
            </a:r>
          </a:p>
          <a:p>
            <a:pPr algn="just"/>
            <a:r>
              <a:rPr lang="vi-VN" sz="1850">
                <a:solidFill>
                  <a:schemeClr val="tx1"/>
                </a:solidFill>
                <a:latin typeface="Times New Roman" panose="02020603050405020304" pitchFamily="18" charset="0"/>
                <a:cs typeface="Times New Roman" panose="02020603050405020304" pitchFamily="18" charset="0"/>
              </a:rPr>
              <a:t>Thông tin đưa vào hệ thống phải như thế nào?</a:t>
            </a:r>
          </a:p>
          <a:p>
            <a:pPr algn="just"/>
            <a:r>
              <a:rPr lang="vi-VN" sz="1850">
                <a:solidFill>
                  <a:schemeClr val="tx1"/>
                </a:solidFill>
                <a:latin typeface="Times New Roman" panose="02020603050405020304" pitchFamily="18" charset="0"/>
                <a:cs typeface="Times New Roman" panose="02020603050405020304" pitchFamily="18" charset="0"/>
              </a:rPr>
              <a:t>Dữ liệu hiển thị và xuất ra khác nhau ở những điểm nào?</a:t>
            </a:r>
          </a:p>
          <a:p>
            <a:pPr algn="just"/>
            <a:r>
              <a:rPr lang="vi-VN" sz="1850">
                <a:solidFill>
                  <a:schemeClr val="tx1"/>
                </a:solidFill>
                <a:latin typeface="Times New Roman" panose="02020603050405020304" pitchFamily="18" charset="0"/>
                <a:cs typeface="Times New Roman" panose="02020603050405020304" pitchFamily="18" charset="0"/>
              </a:rPr>
              <a:t>Ràng buộc giữa các đối tượng trong hệ thống cần xây được dựng ra sao?</a:t>
            </a:r>
          </a:p>
          <a:p>
            <a:pPr algn="just"/>
            <a:r>
              <a:rPr lang="vi-VN" sz="1850">
                <a:solidFill>
                  <a:schemeClr val="tx1"/>
                </a:solidFill>
                <a:latin typeface="Times New Roman" panose="02020603050405020304" pitchFamily="18" charset="0"/>
                <a:cs typeface="Times New Roman" panose="02020603050405020304" pitchFamily="18" charset="0"/>
              </a:rPr>
              <a:t>Chức năng và quy trình xử lý của hệ thống phải đảm bảo những yêu cầu nào?</a:t>
            </a:r>
          </a:p>
          <a:p>
            <a:pPr algn="just"/>
            <a:r>
              <a:rPr lang="vi-VN" sz="1850">
                <a:solidFill>
                  <a:schemeClr val="tx1"/>
                </a:solidFill>
                <a:latin typeface="Times New Roman" panose="02020603050405020304" pitchFamily="18" charset="0"/>
                <a:cs typeface="Times New Roman" panose="02020603050405020304" pitchFamily="18" charset="0"/>
              </a:rPr>
              <a:t>Cần sử dụng những giải pháp nào? Tính khả thi của từng giải pháp ra sao?</a:t>
            </a:r>
          </a:p>
          <a:p>
            <a:pPr marL="0" indent="0" algn="just">
              <a:buNone/>
            </a:pPr>
            <a:r>
              <a:rPr lang="vi-VN" sz="1850">
                <a:solidFill>
                  <a:schemeClr val="tx1"/>
                </a:solidFill>
                <a:latin typeface="Times New Roman" panose="02020603050405020304" pitchFamily="18" charset="0"/>
                <a:cs typeface="Times New Roman" panose="02020603050405020304" pitchFamily="18" charset="0"/>
              </a:rPr>
              <a:t>Từ những thông tin thu thập được và vấn đề đã đặt ra trong giai đoạn khảo sát, nhà quản trị và các chuyên gia sẽ chọn lọc những yếu tố cần thiết để cấu thành hệ thống thông tin riêng cho doanh nghiệp.</a:t>
            </a:r>
          </a:p>
        </p:txBody>
      </p:sp>
      <p:sp>
        <p:nvSpPr>
          <p:cNvPr id="4" name="TextBox 3">
            <a:extLst>
              <a:ext uri="{FF2B5EF4-FFF2-40B4-BE49-F238E27FC236}">
                <a16:creationId xmlns:a16="http://schemas.microsoft.com/office/drawing/2014/main" id="{5942908F-8C12-4A59-8E1A-D6EA270318EC}"/>
              </a:ext>
            </a:extLst>
          </p:cNvPr>
          <p:cNvSpPr txBox="1"/>
          <p:nvPr/>
        </p:nvSpPr>
        <p:spPr>
          <a:xfrm>
            <a:off x="9282038" y="3612822"/>
            <a:ext cx="2593075" cy="369332"/>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Nguồn: </a:t>
            </a:r>
            <a:r>
              <a:rPr lang="en-US">
                <a:hlinkClick r:id="rId2"/>
              </a:rPr>
              <a:t>http://fast.com.vn/</a:t>
            </a:r>
            <a:r>
              <a:rPr lang="en-US"/>
              <a:t> </a:t>
            </a:r>
            <a:endParaRPr lang="vi-VN"/>
          </a:p>
        </p:txBody>
      </p:sp>
    </p:spTree>
    <p:extLst>
      <p:ext uri="{BB962C8B-B14F-4D97-AF65-F5344CB8AC3E}">
        <p14:creationId xmlns:p14="http://schemas.microsoft.com/office/powerpoint/2010/main" val="116730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3477-C61E-4ECE-8056-7DD7DBBC9BDF}"/>
              </a:ext>
            </a:extLst>
          </p:cNvPr>
          <p:cNvSpPr>
            <a:spLocks noGrp="1"/>
          </p:cNvSpPr>
          <p:nvPr>
            <p:ph type="title"/>
          </p:nvPr>
        </p:nvSpPr>
        <p:spPr>
          <a:xfrm>
            <a:off x="1128847" y="113430"/>
            <a:ext cx="4357499" cy="869209"/>
          </a:xfrm>
        </p:spPr>
        <p:txBody>
          <a:bodyPr>
            <a:normAutofit fontScale="90000"/>
          </a:bodyPr>
          <a:lstStyle/>
          <a:p>
            <a:r>
              <a:rPr lang="vi-VN" sz="2700" b="1">
                <a:latin typeface="Times New Roman" panose="02020603050405020304" pitchFamily="18" charset="0"/>
                <a:cs typeface="Times New Roman" panose="02020603050405020304" pitchFamily="18" charset="0"/>
              </a:rPr>
              <a:t>Giai đoạn 2: </a:t>
            </a:r>
            <a:br>
              <a:rPr lang="en-US" sz="2700" b="1">
                <a:latin typeface="Times New Roman" panose="02020603050405020304" pitchFamily="18" charset="0"/>
                <a:cs typeface="Times New Roman" panose="02020603050405020304" pitchFamily="18" charset="0"/>
              </a:rPr>
            </a:br>
            <a:r>
              <a:rPr lang="vi-VN" sz="2700" b="1">
                <a:latin typeface="Times New Roman" panose="02020603050405020304" pitchFamily="18" charset="0"/>
                <a:cs typeface="Times New Roman" panose="02020603050405020304" pitchFamily="18" charset="0"/>
              </a:rPr>
              <a:t>Phân tích hệ thống</a:t>
            </a:r>
            <a:br>
              <a:rPr lang="vi-VN" sz="2800" b="1"/>
            </a:br>
            <a:endParaRPr lang="vi-VN" sz="2800"/>
          </a:p>
        </p:txBody>
      </p:sp>
      <p:sp>
        <p:nvSpPr>
          <p:cNvPr id="3" name="Content Placeholder 2">
            <a:extLst>
              <a:ext uri="{FF2B5EF4-FFF2-40B4-BE49-F238E27FC236}">
                <a16:creationId xmlns:a16="http://schemas.microsoft.com/office/drawing/2014/main" id="{742B918B-A7B7-4959-9F9B-1393BE435C52}"/>
              </a:ext>
            </a:extLst>
          </p:cNvPr>
          <p:cNvSpPr>
            <a:spLocks noGrp="1"/>
          </p:cNvSpPr>
          <p:nvPr>
            <p:ph idx="1"/>
          </p:nvPr>
        </p:nvSpPr>
        <p:spPr>
          <a:xfrm>
            <a:off x="1023581" y="982639"/>
            <a:ext cx="4591691" cy="5415072"/>
          </a:xfrm>
        </p:spPr>
        <p:txBody>
          <a:bodyPr>
            <a:noAutofit/>
          </a:bodyPr>
          <a:lstStyle/>
          <a:p>
            <a:pPr marL="0" indent="0">
              <a:lnSpc>
                <a:spcPct val="100000"/>
              </a:lnSpc>
              <a:buNone/>
            </a:pPr>
            <a:r>
              <a:rPr lang="vi-VN" b="1">
                <a:solidFill>
                  <a:schemeClr val="tx1"/>
                </a:solidFill>
                <a:latin typeface="Times New Roman" panose="02020603050405020304" pitchFamily="18" charset="0"/>
                <a:cs typeface="Times New Roman" panose="02020603050405020304" pitchFamily="18" charset="0"/>
              </a:rPr>
              <a:t>Mục tiêu của giai đoạn là </a:t>
            </a:r>
            <a:r>
              <a:rPr lang="vi-VN" b="1" u="sng">
                <a:solidFill>
                  <a:schemeClr val="tx1"/>
                </a:solidFill>
                <a:latin typeface="Times New Roman" panose="02020603050405020304" pitchFamily="18" charset="0"/>
                <a:cs typeface="Times New Roman" panose="02020603050405020304" pitchFamily="18" charset="0"/>
              </a:rPr>
              <a:t>xác định các thông tin và chức năng xử lý của hệ thống</a:t>
            </a:r>
            <a:r>
              <a:rPr lang="vi-VN" b="1">
                <a:solidFill>
                  <a:schemeClr val="tx1"/>
                </a:solidFill>
                <a:latin typeface="Times New Roman" panose="02020603050405020304" pitchFamily="18" charset="0"/>
                <a:cs typeface="Times New Roman" panose="02020603050405020304" pitchFamily="18" charset="0"/>
              </a:rPr>
              <a:t>, cụ thể như sau:</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Xác định </a:t>
            </a:r>
            <a:r>
              <a:rPr lang="vi-VN" i="1">
                <a:solidFill>
                  <a:schemeClr val="tx1"/>
                </a:solidFill>
                <a:latin typeface="Times New Roman" panose="02020603050405020304" pitchFamily="18" charset="0"/>
                <a:cs typeface="Times New Roman" panose="02020603050405020304" pitchFamily="18" charset="0"/>
              </a:rPr>
              <a:t>yêu cầu của HTTT</a:t>
            </a:r>
            <a:r>
              <a:rPr lang="vi-VN">
                <a:solidFill>
                  <a:schemeClr val="tx1"/>
                </a:solidFill>
                <a:latin typeface="Times New Roman" panose="02020603050405020304" pitchFamily="18" charset="0"/>
                <a:cs typeface="Times New Roman" panose="02020603050405020304" pitchFamily="18" charset="0"/>
              </a:rPr>
              <a:t> gồm: các chức năng chính - phụ; nghiệp vụ cần phải xử lý đảm bảo tính chính xác, tuân thủ đúng các văn bản luật và quy định hiện hành; đảm bảo tốc độ xử lý và khả năng nâng cấp trong tương lai.</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Phân tích và đặc tả </a:t>
            </a:r>
            <a:r>
              <a:rPr lang="vi-VN" i="1">
                <a:solidFill>
                  <a:schemeClr val="tx1"/>
                </a:solidFill>
                <a:latin typeface="Times New Roman" panose="02020603050405020304" pitchFamily="18" charset="0"/>
                <a:cs typeface="Times New Roman" panose="02020603050405020304" pitchFamily="18" charset="0"/>
              </a:rPr>
              <a:t>mô hình phân cấp chức năng tổng thể</a:t>
            </a:r>
            <a:r>
              <a:rPr lang="vi-VN">
                <a:solidFill>
                  <a:schemeClr val="tx1"/>
                </a:solidFill>
                <a:latin typeface="Times New Roman" panose="02020603050405020304" pitchFamily="18" charset="0"/>
                <a:cs typeface="Times New Roman" panose="02020603050405020304" pitchFamily="18" charset="0"/>
              </a:rPr>
              <a:t> thông qua sơ đồ BFD (Business Flow Diagram), từ mô hình BFD sẽ tiếp tục được xây dựng thành mô hình luồng dữ liệu DFD (Data Flow Diagram) thông qua quá trình phân rã chức năng theo các mức 0, 1, 2 ở từng ô xử lý.</a:t>
            </a:r>
          </a:p>
        </p:txBody>
      </p:sp>
      <p:pic>
        <p:nvPicPr>
          <p:cNvPr id="6" name="Picture 5" descr="A picture containing sign, table, desk&#10;&#10;Description automatically generated">
            <a:extLst>
              <a:ext uri="{FF2B5EF4-FFF2-40B4-BE49-F238E27FC236}">
                <a16:creationId xmlns:a16="http://schemas.microsoft.com/office/drawing/2014/main" id="{F787E7F2-EB6F-4893-AC56-4F9A6E1F3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729" y="113430"/>
            <a:ext cx="4099146" cy="2961633"/>
          </a:xfrm>
          <a:prstGeom prst="rect">
            <a:avLst/>
          </a:prstGeom>
        </p:spPr>
      </p:pic>
      <p:sp>
        <p:nvSpPr>
          <p:cNvPr id="4" name="TextBox 3">
            <a:extLst>
              <a:ext uri="{FF2B5EF4-FFF2-40B4-BE49-F238E27FC236}">
                <a16:creationId xmlns:a16="http://schemas.microsoft.com/office/drawing/2014/main" id="{B4D23632-8EAE-475D-8DE4-96566CAB31A7}"/>
              </a:ext>
            </a:extLst>
          </p:cNvPr>
          <p:cNvSpPr txBox="1"/>
          <p:nvPr/>
        </p:nvSpPr>
        <p:spPr>
          <a:xfrm>
            <a:off x="1227593" y="6505312"/>
            <a:ext cx="2593075" cy="369332"/>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Nguồn: </a:t>
            </a:r>
            <a:r>
              <a:rPr lang="en-US">
                <a:hlinkClick r:id="rId3"/>
              </a:rPr>
              <a:t>http://fast.com.vn/</a:t>
            </a:r>
            <a:r>
              <a:rPr lang="en-US"/>
              <a:t> </a:t>
            </a:r>
            <a:endParaRPr lang="vi-VN"/>
          </a:p>
        </p:txBody>
      </p:sp>
      <p:pic>
        <p:nvPicPr>
          <p:cNvPr id="8" name="Picture 7" descr="A screenshot of a cell phone&#10;&#10;Description automatically generated">
            <a:extLst>
              <a:ext uri="{FF2B5EF4-FFF2-40B4-BE49-F238E27FC236}">
                <a16:creationId xmlns:a16="http://schemas.microsoft.com/office/drawing/2014/main" id="{7B5352FF-A22E-4160-93F0-58D6032EC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651" y="3320886"/>
            <a:ext cx="6074419" cy="3416861"/>
          </a:xfrm>
          <a:prstGeom prst="rect">
            <a:avLst/>
          </a:prstGeom>
        </p:spPr>
      </p:pic>
      <p:cxnSp>
        <p:nvCxnSpPr>
          <p:cNvPr id="10" name="Straight Connector 9">
            <a:extLst>
              <a:ext uri="{FF2B5EF4-FFF2-40B4-BE49-F238E27FC236}">
                <a16:creationId xmlns:a16="http://schemas.microsoft.com/office/drawing/2014/main" id="{E6D76A90-3AF8-488F-8631-3A42BD20E6CA}"/>
              </a:ext>
            </a:extLst>
          </p:cNvPr>
          <p:cNvCxnSpPr>
            <a:cxnSpLocks/>
          </p:cNvCxnSpPr>
          <p:nvPr/>
        </p:nvCxnSpPr>
        <p:spPr>
          <a:xfrm>
            <a:off x="5991367" y="3320886"/>
            <a:ext cx="5704764"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661D570D-28F7-4D49-92BB-B53559F3BEDE}"/>
              </a:ext>
            </a:extLst>
          </p:cNvPr>
          <p:cNvSpPr txBox="1"/>
          <p:nvPr/>
        </p:nvSpPr>
        <p:spPr>
          <a:xfrm>
            <a:off x="10976085" y="1194136"/>
            <a:ext cx="861697"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BFD</a:t>
            </a:r>
            <a:endParaRPr lang="vi-VN"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78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3477-C61E-4ECE-8056-7DD7DBBC9BDF}"/>
              </a:ext>
            </a:extLst>
          </p:cNvPr>
          <p:cNvSpPr>
            <a:spLocks noGrp="1"/>
          </p:cNvSpPr>
          <p:nvPr>
            <p:ph type="title"/>
          </p:nvPr>
        </p:nvSpPr>
        <p:spPr>
          <a:xfrm>
            <a:off x="996269" y="169817"/>
            <a:ext cx="4357499" cy="1018903"/>
          </a:xfrm>
        </p:spPr>
        <p:txBody>
          <a:bodyPr anchor="b">
            <a:normAutofit fontScale="90000"/>
          </a:bodyPr>
          <a:lstStyle/>
          <a:p>
            <a:r>
              <a:rPr lang="vi-VN" sz="2700" b="1">
                <a:latin typeface="Times New Roman" panose="02020603050405020304" pitchFamily="18" charset="0"/>
                <a:cs typeface="Times New Roman" panose="02020603050405020304" pitchFamily="18" charset="0"/>
              </a:rPr>
              <a:t>Giai đoạn 2:</a:t>
            </a:r>
            <a:br>
              <a:rPr lang="en-US" sz="2700" b="1">
                <a:latin typeface="Times New Roman" panose="02020603050405020304" pitchFamily="18" charset="0"/>
                <a:cs typeface="Times New Roman" panose="02020603050405020304" pitchFamily="18" charset="0"/>
              </a:rPr>
            </a:br>
            <a:r>
              <a:rPr lang="vi-VN" sz="2700" b="1">
                <a:latin typeface="Times New Roman" panose="02020603050405020304" pitchFamily="18" charset="0"/>
                <a:cs typeface="Times New Roman" panose="02020603050405020304" pitchFamily="18" charset="0"/>
              </a:rPr>
              <a:t>Phân tích hệ thống</a:t>
            </a:r>
            <a:br>
              <a:rPr lang="vi-VN" sz="2800" b="1"/>
            </a:br>
            <a:endParaRPr lang="vi-VN" sz="2800"/>
          </a:p>
        </p:txBody>
      </p:sp>
      <p:sp>
        <p:nvSpPr>
          <p:cNvPr id="3" name="Content Placeholder 2">
            <a:extLst>
              <a:ext uri="{FF2B5EF4-FFF2-40B4-BE49-F238E27FC236}">
                <a16:creationId xmlns:a16="http://schemas.microsoft.com/office/drawing/2014/main" id="{742B918B-A7B7-4959-9F9B-1393BE435C52}"/>
              </a:ext>
            </a:extLst>
          </p:cNvPr>
          <p:cNvSpPr>
            <a:spLocks noGrp="1"/>
          </p:cNvSpPr>
          <p:nvPr>
            <p:ph idx="1"/>
          </p:nvPr>
        </p:nvSpPr>
        <p:spPr>
          <a:xfrm>
            <a:off x="771158" y="1004054"/>
            <a:ext cx="4127414" cy="5499463"/>
          </a:xfrm>
        </p:spPr>
        <p:txBody>
          <a:bodyPr>
            <a:noAutofit/>
          </a:bodyPr>
          <a:lstStyle/>
          <a:p>
            <a:pPr algn="just">
              <a:lnSpc>
                <a:spcPct val="100000"/>
              </a:lnSpc>
            </a:pPr>
            <a:r>
              <a:rPr lang="vi-VN" b="1">
                <a:solidFill>
                  <a:schemeClr val="tx1"/>
                </a:solidFill>
                <a:latin typeface="Times New Roman" panose="02020603050405020304" pitchFamily="18" charset="0"/>
                <a:cs typeface="Times New Roman" panose="02020603050405020304" pitchFamily="18" charset="0"/>
              </a:rPr>
              <a:t>Phân tích </a:t>
            </a:r>
            <a:r>
              <a:rPr lang="vi-VN" b="1" i="1">
                <a:solidFill>
                  <a:schemeClr val="tx1"/>
                </a:solidFill>
                <a:latin typeface="Times New Roman" panose="02020603050405020304" pitchFamily="18" charset="0"/>
                <a:cs typeface="Times New Roman" panose="02020603050405020304" pitchFamily="18" charset="0"/>
              </a:rPr>
              <a:t>bảng dữ liệu</a:t>
            </a:r>
            <a:r>
              <a:rPr lang="vi-VN" i="1">
                <a:solidFill>
                  <a:schemeClr val="tx1"/>
                </a:solidFill>
                <a:latin typeface="Times New Roman" panose="02020603050405020304" pitchFamily="18" charset="0"/>
                <a:cs typeface="Times New Roman" panose="02020603050405020304" pitchFamily="18" charset="0"/>
              </a:rPr>
              <a:t>.</a:t>
            </a:r>
            <a:r>
              <a:rPr lang="vi-VN">
                <a:solidFill>
                  <a:schemeClr val="tx1"/>
                </a:solidFill>
                <a:latin typeface="Times New Roman" panose="02020603050405020304" pitchFamily="18" charset="0"/>
                <a:cs typeface="Times New Roman" panose="02020603050405020304" pitchFamily="18" charset="0"/>
              </a:rPr>
              <a:t> Cần đưa vào hệ thống những bảng dữ liệu (data table) gồm các trường dữ liệu (data field) nào? Xác định khóa chính (primary key), khóa ngoại (foreign key) cũng như mối quan hệ giữa các bảng dữ liệu (relationship) và ràng buộc (constraint) dữ liệu cần thiết. </a:t>
            </a:r>
            <a:endParaRPr lang="en-US">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Ở giai đoạn này, các chuyên gia sẽ </a:t>
            </a:r>
            <a:r>
              <a:rPr lang="vi-VN" b="1">
                <a:solidFill>
                  <a:schemeClr val="tx1"/>
                </a:solidFill>
                <a:latin typeface="Times New Roman" panose="02020603050405020304" pitchFamily="18" charset="0"/>
                <a:cs typeface="Times New Roman" panose="02020603050405020304" pitchFamily="18" charset="0"/>
              </a:rPr>
              <a:t>đặc tả sơ bộ các bảng dữ liệu </a:t>
            </a:r>
            <a:r>
              <a:rPr lang="vi-VN">
                <a:solidFill>
                  <a:schemeClr val="tx1"/>
                </a:solidFill>
                <a:latin typeface="Times New Roman" panose="02020603050405020304" pitchFamily="18" charset="0"/>
                <a:cs typeface="Times New Roman" panose="02020603050405020304" pitchFamily="18" charset="0"/>
              </a:rPr>
              <a:t>trên giấy để có cái nhìn khách quan. Qua đó, xác định các giải pháp tốt nhất cho hệ thống đảm bảo đúng các yêu cầu đã khảo sát trước khi thực hiện trên các phần mềm chuyên dụng.</a:t>
            </a:r>
          </a:p>
        </p:txBody>
      </p:sp>
      <p:pic>
        <p:nvPicPr>
          <p:cNvPr id="6" name="Picture 5" descr="A picture containing indoor, table, computer, laptop&#10;&#10;Description automatically generated">
            <a:extLst>
              <a:ext uri="{FF2B5EF4-FFF2-40B4-BE49-F238E27FC236}">
                <a16:creationId xmlns:a16="http://schemas.microsoft.com/office/drawing/2014/main" id="{0AFBB6E1-7342-4E88-8269-E4FF739D3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499" y="63528"/>
            <a:ext cx="4611189" cy="152937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229A7E6-F1E1-4949-BD77-2A3610623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137" y="1667869"/>
            <a:ext cx="6871915" cy="5153937"/>
          </a:xfrm>
          <a:prstGeom prst="rect">
            <a:avLst/>
          </a:prstGeom>
        </p:spPr>
      </p:pic>
      <p:sp>
        <p:nvSpPr>
          <p:cNvPr id="7" name="TextBox 6">
            <a:extLst>
              <a:ext uri="{FF2B5EF4-FFF2-40B4-BE49-F238E27FC236}">
                <a16:creationId xmlns:a16="http://schemas.microsoft.com/office/drawing/2014/main" id="{4BF7090E-F04D-457B-AD23-F9471CA18541}"/>
              </a:ext>
            </a:extLst>
          </p:cNvPr>
          <p:cNvSpPr txBox="1"/>
          <p:nvPr/>
        </p:nvSpPr>
        <p:spPr>
          <a:xfrm>
            <a:off x="996269" y="6424562"/>
            <a:ext cx="2593075" cy="369332"/>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Nguồn: </a:t>
            </a:r>
            <a:r>
              <a:rPr lang="en-US">
                <a:hlinkClick r:id="rId4"/>
              </a:rPr>
              <a:t>http://fast.com.vn/</a:t>
            </a:r>
            <a:r>
              <a:rPr lang="en-US"/>
              <a:t> </a:t>
            </a:r>
            <a:endParaRPr lang="vi-VN"/>
          </a:p>
        </p:txBody>
      </p:sp>
    </p:spTree>
    <p:extLst>
      <p:ext uri="{BB962C8B-B14F-4D97-AF65-F5344CB8AC3E}">
        <p14:creationId xmlns:p14="http://schemas.microsoft.com/office/powerpoint/2010/main" val="173939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D007-8516-4462-989E-A9327963BE97}"/>
              </a:ext>
            </a:extLst>
          </p:cNvPr>
          <p:cNvSpPr>
            <a:spLocks noGrp="1"/>
          </p:cNvSpPr>
          <p:nvPr>
            <p:ph type="title"/>
          </p:nvPr>
        </p:nvSpPr>
        <p:spPr>
          <a:xfrm>
            <a:off x="1257774" y="475352"/>
            <a:ext cx="4357499" cy="828853"/>
          </a:xfrm>
        </p:spPr>
        <p:txBody>
          <a:bodyPr>
            <a:normAutofit/>
          </a:bodyPr>
          <a:lstStyle/>
          <a:p>
            <a:r>
              <a:rPr lang="vi-VN" sz="2400" b="1">
                <a:latin typeface="Times New Roman" panose="02020603050405020304" pitchFamily="18" charset="0"/>
                <a:cs typeface="Times New Roman" panose="02020603050405020304" pitchFamily="18" charset="0"/>
              </a:rPr>
              <a:t>Giai đoạn 3: </a:t>
            </a:r>
            <a:br>
              <a:rPr lang="en-US" sz="2400" b="1">
                <a:latin typeface="Times New Roman" panose="02020603050405020304" pitchFamily="18" charset="0"/>
                <a:cs typeface="Times New Roman" panose="02020603050405020304" pitchFamily="18" charset="0"/>
              </a:rPr>
            </a:br>
            <a:r>
              <a:rPr lang="vi-VN" sz="2400" b="1">
                <a:latin typeface="Times New Roman" panose="02020603050405020304" pitchFamily="18" charset="0"/>
                <a:cs typeface="Times New Roman" panose="02020603050405020304" pitchFamily="18" charset="0"/>
              </a:rPr>
              <a:t>Thiết kế</a:t>
            </a:r>
            <a:endParaRPr lang="vi-VN" sz="2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F1A069-1EE3-444D-899D-5ADFE50C4464}"/>
              </a:ext>
            </a:extLst>
          </p:cNvPr>
          <p:cNvSpPr>
            <a:spLocks noGrp="1"/>
          </p:cNvSpPr>
          <p:nvPr>
            <p:ph idx="1"/>
          </p:nvPr>
        </p:nvSpPr>
        <p:spPr>
          <a:xfrm>
            <a:off x="1257774" y="1350726"/>
            <a:ext cx="4363595" cy="4629755"/>
          </a:xfrm>
        </p:spPr>
        <p:txBody>
          <a:bodyPr>
            <a:normAutofit fontScale="92500" lnSpcReduction="20000"/>
          </a:bodyPr>
          <a:lstStyle/>
          <a:p>
            <a:pPr marL="0" indent="0">
              <a:lnSpc>
                <a:spcPct val="210000"/>
              </a:lnSpc>
              <a:buNone/>
            </a:pPr>
            <a:r>
              <a:rPr lang="vi-VN" b="1" i="1" u="sng">
                <a:solidFill>
                  <a:schemeClr val="tx1"/>
                </a:solidFill>
                <a:latin typeface="Times New Roman" panose="02020603050405020304" pitchFamily="18" charset="0"/>
                <a:cs typeface="Times New Roman" panose="02020603050405020304" pitchFamily="18" charset="0"/>
              </a:rPr>
              <a:t>Bước 1: Thiết kế tổng thể</a:t>
            </a:r>
            <a:endParaRPr lang="vi-VN" b="1" u="sng">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2200">
                <a:solidFill>
                  <a:schemeClr val="tx1"/>
                </a:solidFill>
                <a:latin typeface="Times New Roman" panose="02020603050405020304" pitchFamily="18" charset="0"/>
                <a:cs typeface="Times New Roman" panose="02020603050405020304" pitchFamily="18" charset="0"/>
              </a:rPr>
              <a:t>Xác định các Stakeholder (Những nhân tố ảnh h</a:t>
            </a:r>
            <a:r>
              <a:rPr lang="vi-VN" sz="2200">
                <a:solidFill>
                  <a:schemeClr val="tx1"/>
                </a:solidFill>
                <a:latin typeface="Times New Roman" panose="02020603050405020304" pitchFamily="18" charset="0"/>
                <a:cs typeface="Times New Roman" panose="02020603050405020304" pitchFamily="18" charset="0"/>
              </a:rPr>
              <a:t>ư</a:t>
            </a:r>
            <a:r>
              <a:rPr lang="en-US" sz="2200">
                <a:solidFill>
                  <a:schemeClr val="tx1"/>
                </a:solidFill>
                <a:latin typeface="Times New Roman" panose="02020603050405020304" pitchFamily="18" charset="0"/>
                <a:cs typeface="Times New Roman" panose="02020603050405020304" pitchFamily="18" charset="0"/>
              </a:rPr>
              <a:t>ởng đến phần mềm)</a:t>
            </a:r>
            <a:r>
              <a:rPr lang="vi-VN" sz="2200">
                <a:latin typeface="Times New Roman" panose="02020603050405020304" pitchFamily="18" charset="0"/>
                <a:cs typeface="Times New Roman" panose="02020603050405020304" pitchFamily="18" charset="0"/>
              </a:rPr>
              <a:t> </a:t>
            </a:r>
            <a:endParaRPr lang="en-US">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2200">
                <a:solidFill>
                  <a:schemeClr val="tx1"/>
                </a:solidFill>
                <a:latin typeface="Times New Roman" panose="02020603050405020304" pitchFamily="18" charset="0"/>
                <a:cs typeface="Times New Roman" panose="02020603050405020304" pitchFamily="18" charset="0"/>
              </a:rPr>
              <a:t>T</a:t>
            </a:r>
            <a:r>
              <a:rPr lang="vi-VN" sz="2200">
                <a:solidFill>
                  <a:schemeClr val="tx1"/>
                </a:solidFill>
                <a:latin typeface="Times New Roman" panose="02020603050405020304" pitchFamily="18" charset="0"/>
                <a:cs typeface="Times New Roman" panose="02020603050405020304" pitchFamily="18" charset="0"/>
              </a:rPr>
              <a:t>rên cơ sở các bảng dữ liệu đã phân tích và đặc tả trên giấy sẽ được thiết kế dưới dạng mô hình mức ý niệm bằng phần mềm chuyên dụng như Sybase PowerDesigner, CA ERwin Data Modeler. Bằng mô hình mức ý niệm sẽ cho các chuyên gia có </a:t>
            </a:r>
            <a:r>
              <a:rPr lang="vi-VN" sz="2200" b="1">
                <a:solidFill>
                  <a:schemeClr val="tx1"/>
                </a:solidFill>
                <a:latin typeface="Times New Roman" panose="02020603050405020304" pitchFamily="18" charset="0"/>
                <a:cs typeface="Times New Roman" panose="02020603050405020304" pitchFamily="18" charset="0"/>
              </a:rPr>
              <a:t>cái nhìn tổng quát nhất về mối quan hệ giữa các đối tượng</a:t>
            </a:r>
            <a:r>
              <a:rPr lang="vi-VN" sz="2200">
                <a:solidFill>
                  <a:schemeClr val="tx1"/>
                </a:solidFill>
                <a:latin typeface="Times New Roman" panose="02020603050405020304" pitchFamily="18" charset="0"/>
                <a:cs typeface="Times New Roman" panose="02020603050405020304" pitchFamily="18" charset="0"/>
              </a:rPr>
              <a:t> trước khi chuyển đổi thành mô hình mức vật lý.</a:t>
            </a:r>
          </a:p>
        </p:txBody>
      </p:sp>
      <p:pic>
        <p:nvPicPr>
          <p:cNvPr id="6" name="Picture 5" descr="A screenshot of a cell phone&#10;&#10;Description automatically generated">
            <a:extLst>
              <a:ext uri="{FF2B5EF4-FFF2-40B4-BE49-F238E27FC236}">
                <a16:creationId xmlns:a16="http://schemas.microsoft.com/office/drawing/2014/main" id="{5C159B42-F40B-4CF8-8936-533CDF367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118" y="0"/>
            <a:ext cx="6072518" cy="5116096"/>
          </a:xfrm>
          <a:prstGeom prst="rect">
            <a:avLst/>
          </a:prstGeom>
        </p:spPr>
      </p:pic>
      <p:sp>
        <p:nvSpPr>
          <p:cNvPr id="7" name="TextBox 6">
            <a:extLst>
              <a:ext uri="{FF2B5EF4-FFF2-40B4-BE49-F238E27FC236}">
                <a16:creationId xmlns:a16="http://schemas.microsoft.com/office/drawing/2014/main" id="{FB6668B7-DC42-41DA-8C4A-7372F3D21B6F}"/>
              </a:ext>
            </a:extLst>
          </p:cNvPr>
          <p:cNvSpPr txBox="1"/>
          <p:nvPr/>
        </p:nvSpPr>
        <p:spPr>
          <a:xfrm>
            <a:off x="5442515" y="6027003"/>
            <a:ext cx="2807997"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ERD DIAGRAM</a:t>
            </a:r>
            <a:endParaRPr lang="vi-VN" sz="2400" b="1">
              <a:latin typeface="Times New Roman" panose="02020603050405020304" pitchFamily="18" charset="0"/>
              <a:cs typeface="Times New Roman" panose="02020603050405020304" pitchFamily="18" charset="0"/>
            </a:endParaRPr>
          </a:p>
        </p:txBody>
      </p:sp>
      <p:pic>
        <p:nvPicPr>
          <p:cNvPr id="11" name="Picture 10" descr="A close up of a logo&#10;&#10;Description automatically generated">
            <a:extLst>
              <a:ext uri="{FF2B5EF4-FFF2-40B4-BE49-F238E27FC236}">
                <a16:creationId xmlns:a16="http://schemas.microsoft.com/office/drawing/2014/main" id="{6C25B7DD-38DB-4222-A203-F15DEE5B9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512" y="5090523"/>
            <a:ext cx="2557623" cy="1720583"/>
          </a:xfrm>
          <a:prstGeom prst="rect">
            <a:avLst/>
          </a:prstGeom>
        </p:spPr>
      </p:pic>
      <p:cxnSp>
        <p:nvCxnSpPr>
          <p:cNvPr id="13" name="Straight Arrow Connector 12">
            <a:extLst>
              <a:ext uri="{FF2B5EF4-FFF2-40B4-BE49-F238E27FC236}">
                <a16:creationId xmlns:a16="http://schemas.microsoft.com/office/drawing/2014/main" id="{CF7066F5-3855-4E64-BABA-2A8339E41EEC}"/>
              </a:ext>
            </a:extLst>
          </p:cNvPr>
          <p:cNvCxnSpPr>
            <a:cxnSpLocks/>
          </p:cNvCxnSpPr>
          <p:nvPr/>
        </p:nvCxnSpPr>
        <p:spPr>
          <a:xfrm>
            <a:off x="5950424" y="4626591"/>
            <a:ext cx="2192339" cy="13242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0D5773E-0F1C-490E-83D5-7540BDEAC866}"/>
              </a:ext>
            </a:extLst>
          </p:cNvPr>
          <p:cNvSpPr txBox="1"/>
          <p:nvPr/>
        </p:nvSpPr>
        <p:spPr>
          <a:xfrm>
            <a:off x="1499028" y="6252746"/>
            <a:ext cx="2593075" cy="369332"/>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Nguồn: </a:t>
            </a:r>
            <a:r>
              <a:rPr lang="en-US">
                <a:hlinkClick r:id="rId4"/>
              </a:rPr>
              <a:t>http://fast.com.vn/</a:t>
            </a:r>
            <a:r>
              <a:rPr lang="en-US"/>
              <a:t> </a:t>
            </a:r>
            <a:endParaRPr lang="vi-VN"/>
          </a:p>
        </p:txBody>
      </p:sp>
    </p:spTree>
    <p:extLst>
      <p:ext uri="{BB962C8B-B14F-4D97-AF65-F5344CB8AC3E}">
        <p14:creationId xmlns:p14="http://schemas.microsoft.com/office/powerpoint/2010/main" val="259326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D007-8516-4462-989E-A9327963BE97}"/>
              </a:ext>
            </a:extLst>
          </p:cNvPr>
          <p:cNvSpPr>
            <a:spLocks noGrp="1"/>
          </p:cNvSpPr>
          <p:nvPr>
            <p:ph type="title"/>
          </p:nvPr>
        </p:nvSpPr>
        <p:spPr>
          <a:xfrm>
            <a:off x="1224383" y="0"/>
            <a:ext cx="6691319" cy="719100"/>
          </a:xfrm>
        </p:spPr>
        <p:txBody>
          <a:bodyPr anchor="b">
            <a:normAutofit/>
          </a:bodyPr>
          <a:lstStyle/>
          <a:p>
            <a:r>
              <a:rPr lang="vi-VN" sz="4000" b="1">
                <a:latin typeface="Times New Roman" panose="02020603050405020304" pitchFamily="18" charset="0"/>
                <a:cs typeface="Times New Roman" panose="02020603050405020304" pitchFamily="18" charset="0"/>
              </a:rPr>
              <a:t>Giai đoạn 3: Thiết kế</a:t>
            </a:r>
            <a:endParaRPr lang="vi-VN"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F1A069-1EE3-444D-899D-5ADFE50C4464}"/>
              </a:ext>
            </a:extLst>
          </p:cNvPr>
          <p:cNvSpPr>
            <a:spLocks noGrp="1"/>
          </p:cNvSpPr>
          <p:nvPr>
            <p:ph idx="1"/>
          </p:nvPr>
        </p:nvSpPr>
        <p:spPr>
          <a:xfrm>
            <a:off x="1224383" y="949815"/>
            <a:ext cx="10648463" cy="4958369"/>
          </a:xfrm>
        </p:spPr>
        <p:txBody>
          <a:bodyPr>
            <a:noAutofit/>
          </a:bodyPr>
          <a:lstStyle/>
          <a:p>
            <a:pPr marL="0" indent="0" algn="just">
              <a:buNone/>
            </a:pPr>
            <a:r>
              <a:rPr lang="vi-VN" sz="2800" b="1" i="1" u="sng">
                <a:solidFill>
                  <a:schemeClr val="tx1"/>
                </a:solidFill>
                <a:latin typeface="Times New Roman" panose="02020603050405020304" pitchFamily="18" charset="0"/>
                <a:cs typeface="Times New Roman" panose="02020603050405020304" pitchFamily="18" charset="0"/>
              </a:rPr>
              <a:t>Bước 2: Thiết kế chi tiết</a:t>
            </a:r>
            <a:endParaRPr lang="vi-VN" sz="2800" b="1" u="sng">
              <a:solidFill>
                <a:schemeClr val="tx1"/>
              </a:solidFill>
              <a:latin typeface="Times New Roman" panose="02020603050405020304" pitchFamily="18" charset="0"/>
              <a:cs typeface="Times New Roman" panose="02020603050405020304" pitchFamily="18" charset="0"/>
            </a:endParaRPr>
          </a:p>
          <a:p>
            <a:pPr algn="just"/>
            <a:r>
              <a:rPr lang="vi-VN" b="1">
                <a:solidFill>
                  <a:schemeClr val="tx1"/>
                </a:solidFill>
                <a:latin typeface="Times New Roman" panose="02020603050405020304" pitchFamily="18" charset="0"/>
                <a:cs typeface="Times New Roman" panose="02020603050405020304" pitchFamily="18" charset="0"/>
              </a:rPr>
              <a:t>Thiết kế cơ sở dữ liệu (Database): </a:t>
            </a:r>
            <a:r>
              <a:rPr lang="vi-VN">
                <a:solidFill>
                  <a:schemeClr val="tx1"/>
                </a:solidFill>
                <a:latin typeface="Times New Roman" panose="02020603050405020304" pitchFamily="18" charset="0"/>
                <a:cs typeface="Times New Roman" panose="02020603050405020304" pitchFamily="18" charset="0"/>
              </a:rPr>
              <a:t>Với mô hình mức vật lý hoàn chỉnh ở giai đoạn thiết kế đại thể sẽ được kết sinh mã thành file sql.</a:t>
            </a:r>
          </a:p>
          <a:p>
            <a:pPr algn="just"/>
            <a:r>
              <a:rPr lang="vi-VN" b="1">
                <a:solidFill>
                  <a:schemeClr val="tx1"/>
                </a:solidFill>
                <a:latin typeface="Times New Roman" panose="02020603050405020304" pitchFamily="18" charset="0"/>
                <a:cs typeface="Times New Roman" panose="02020603050405020304" pitchFamily="18" charset="0"/>
              </a:rPr>
              <a:t>Thiết kế truy vấn, thủ tục, hàm</a:t>
            </a:r>
            <a:r>
              <a:rPr lang="vi-VN">
                <a:solidFill>
                  <a:schemeClr val="tx1"/>
                </a:solidFill>
                <a:latin typeface="Times New Roman" panose="02020603050405020304" pitchFamily="18" charset="0"/>
                <a:cs typeface="Times New Roman" panose="02020603050405020304" pitchFamily="18" charset="0"/>
              </a:rPr>
              <a:t>: thu thập, xử lý thông tin nhập và đưa ra thông tin chuẩn xác theo đúng nghiệp vụ.</a:t>
            </a:r>
          </a:p>
          <a:p>
            <a:pPr algn="just"/>
            <a:r>
              <a:rPr lang="vi-VN" b="1">
                <a:solidFill>
                  <a:schemeClr val="tx1"/>
                </a:solidFill>
                <a:latin typeface="Times New Roman" panose="02020603050405020304" pitchFamily="18" charset="0"/>
                <a:cs typeface="Times New Roman" panose="02020603050405020304" pitchFamily="18" charset="0"/>
              </a:rPr>
              <a:t>Thiết kế giao diện chương trình </a:t>
            </a:r>
            <a:r>
              <a:rPr lang="vi-VN">
                <a:solidFill>
                  <a:schemeClr val="tx1"/>
                </a:solidFill>
                <a:latin typeface="Times New Roman" panose="02020603050405020304" pitchFamily="18" charset="0"/>
                <a:cs typeface="Times New Roman" panose="02020603050405020304" pitchFamily="18" charset="0"/>
              </a:rPr>
              <a:t>đảm bảo phù hợp với môi trường, văn hóa và yêu cầu của doanh nghiệp thực hiện dự án.</a:t>
            </a:r>
          </a:p>
          <a:p>
            <a:pPr algn="just"/>
            <a:r>
              <a:rPr lang="vi-VN" b="1">
                <a:solidFill>
                  <a:schemeClr val="tx1"/>
                </a:solidFill>
                <a:latin typeface="Times New Roman" panose="02020603050405020304" pitchFamily="18" charset="0"/>
                <a:cs typeface="Times New Roman" panose="02020603050405020304" pitchFamily="18" charset="0"/>
              </a:rPr>
              <a:t>Thiết kế chức năng chương trình </a:t>
            </a:r>
            <a:r>
              <a:rPr lang="vi-VN">
                <a:solidFill>
                  <a:schemeClr val="tx1"/>
                </a:solidFill>
                <a:latin typeface="Times New Roman" panose="02020603050405020304" pitchFamily="18" charset="0"/>
                <a:cs typeface="Times New Roman" panose="02020603050405020304" pitchFamily="18" charset="0"/>
              </a:rPr>
              <a:t>đảm bảo tính logic trong quá trình nhập liệu và xử lý cho người dùng.</a:t>
            </a:r>
          </a:p>
          <a:p>
            <a:pPr algn="just"/>
            <a:r>
              <a:rPr lang="vi-VN" b="1">
                <a:solidFill>
                  <a:schemeClr val="tx1"/>
                </a:solidFill>
                <a:latin typeface="Times New Roman" panose="02020603050405020304" pitchFamily="18" charset="0"/>
                <a:cs typeface="Times New Roman" panose="02020603050405020304" pitchFamily="18" charset="0"/>
              </a:rPr>
              <a:t>Thiết kế báo cáo. </a:t>
            </a:r>
            <a:r>
              <a:rPr lang="vi-VN">
                <a:solidFill>
                  <a:schemeClr val="tx1"/>
                </a:solidFill>
                <a:latin typeface="Times New Roman" panose="02020603050405020304" pitchFamily="18" charset="0"/>
                <a:cs typeface="Times New Roman" panose="02020603050405020304" pitchFamily="18" charset="0"/>
              </a:rPr>
              <a:t>Dựa trên các yêu cầu của mỗi doanh nghiệp và quy định hiện hành sẽ thiết kế các mẫu báo cáo phù hợp hoặc cho phép doanh nghiệp tư tạo mẫu báo cáo ngay trên hệ thống.</a:t>
            </a:r>
          </a:p>
          <a:p>
            <a:pPr algn="just"/>
            <a:r>
              <a:rPr lang="vi-VN" b="1">
                <a:solidFill>
                  <a:schemeClr val="tx1"/>
                </a:solidFill>
                <a:latin typeface="Times New Roman" panose="02020603050405020304" pitchFamily="18" charset="0"/>
                <a:cs typeface="Times New Roman" panose="02020603050405020304" pitchFamily="18" charset="0"/>
              </a:rPr>
              <a:t>Thiết kế các kiểm soát</a:t>
            </a:r>
            <a:r>
              <a:rPr lang="vi-VN">
                <a:solidFill>
                  <a:schemeClr val="tx1"/>
                </a:solidFill>
                <a:latin typeface="Times New Roman" panose="02020603050405020304" pitchFamily="18" charset="0"/>
                <a:cs typeface="Times New Roman" panose="02020603050405020304" pitchFamily="18" charset="0"/>
              </a:rPr>
              <a:t> bằng hình thức đưa ra các thông báo, cảnh báo hoặc lỗi cụ thể tạo tiện lợi và kiểm soát chặt chẽ quá trình nhập liệu với mục tiêu tăng độ chính xác cho dữ liệu.</a:t>
            </a:r>
          </a:p>
        </p:txBody>
      </p:sp>
      <p:sp>
        <p:nvSpPr>
          <p:cNvPr id="4" name="TextBox 3">
            <a:extLst>
              <a:ext uri="{FF2B5EF4-FFF2-40B4-BE49-F238E27FC236}">
                <a16:creationId xmlns:a16="http://schemas.microsoft.com/office/drawing/2014/main" id="{CC1E2C14-A45D-4E22-97FF-B0254BFE7B0D}"/>
              </a:ext>
            </a:extLst>
          </p:cNvPr>
          <p:cNvSpPr txBox="1"/>
          <p:nvPr/>
        </p:nvSpPr>
        <p:spPr>
          <a:xfrm>
            <a:off x="9279771" y="6488668"/>
            <a:ext cx="2593075" cy="369332"/>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Nguồn: </a:t>
            </a:r>
            <a:r>
              <a:rPr lang="en-US">
                <a:hlinkClick r:id="rId2"/>
              </a:rPr>
              <a:t>http://fast.com.vn/</a:t>
            </a:r>
            <a:r>
              <a:rPr lang="en-US"/>
              <a:t> </a:t>
            </a:r>
            <a:endParaRPr lang="vi-VN"/>
          </a:p>
        </p:txBody>
      </p:sp>
    </p:spTree>
    <p:extLst>
      <p:ext uri="{BB962C8B-B14F-4D97-AF65-F5344CB8AC3E}">
        <p14:creationId xmlns:p14="http://schemas.microsoft.com/office/powerpoint/2010/main" val="30310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EE7C-5132-4D0D-B9E6-9DF9EAB33D40}"/>
              </a:ext>
            </a:extLst>
          </p:cNvPr>
          <p:cNvSpPr>
            <a:spLocks noGrp="1"/>
          </p:cNvSpPr>
          <p:nvPr>
            <p:ph type="title"/>
          </p:nvPr>
        </p:nvSpPr>
        <p:spPr>
          <a:xfrm>
            <a:off x="1257774" y="457201"/>
            <a:ext cx="4357499" cy="730155"/>
          </a:xfrm>
        </p:spPr>
        <p:txBody>
          <a:bodyPr>
            <a:normAutofit fontScale="90000"/>
          </a:bodyPr>
          <a:lstStyle/>
          <a:p>
            <a:r>
              <a:rPr lang="vi-VN" sz="2400" b="1">
                <a:latin typeface="Times New Roman" panose="02020603050405020304" pitchFamily="18" charset="0"/>
                <a:cs typeface="Times New Roman" panose="02020603050405020304" pitchFamily="18" charset="0"/>
              </a:rPr>
              <a:t>Giai đoạn 4: </a:t>
            </a:r>
            <a:br>
              <a:rPr lang="en-US" sz="2400" b="1">
                <a:latin typeface="Times New Roman" panose="02020603050405020304" pitchFamily="18" charset="0"/>
                <a:cs typeface="Times New Roman" panose="02020603050405020304" pitchFamily="18" charset="0"/>
              </a:rPr>
            </a:br>
            <a:r>
              <a:rPr lang="vi-VN" sz="2400" b="1">
                <a:latin typeface="Times New Roman" panose="02020603050405020304" pitchFamily="18" charset="0"/>
                <a:cs typeface="Times New Roman" panose="02020603050405020304" pitchFamily="18" charset="0"/>
              </a:rPr>
              <a:t>Thực hiện</a:t>
            </a:r>
            <a:endParaRPr lang="vi-VN" sz="2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51F836-FBED-471A-B7F3-F61E9F97575D}"/>
              </a:ext>
            </a:extLst>
          </p:cNvPr>
          <p:cNvSpPr>
            <a:spLocks noGrp="1"/>
          </p:cNvSpPr>
          <p:nvPr>
            <p:ph idx="1"/>
          </p:nvPr>
        </p:nvSpPr>
        <p:spPr>
          <a:xfrm>
            <a:off x="1257774" y="1187356"/>
            <a:ext cx="4528877" cy="5288259"/>
          </a:xfrm>
        </p:spPr>
        <p:txBody>
          <a:bodyPr>
            <a:normAutofit/>
          </a:bodyPr>
          <a:lstStyle/>
          <a:p>
            <a:pPr marL="0" indent="0" algn="just">
              <a:lnSpc>
                <a:spcPct val="100000"/>
              </a:lnSpc>
              <a:buNone/>
            </a:pPr>
            <a:r>
              <a:rPr lang="vi-VN">
                <a:solidFill>
                  <a:schemeClr val="tx1"/>
                </a:solidFill>
                <a:latin typeface="Times New Roman" panose="02020603050405020304" pitchFamily="18" charset="0"/>
                <a:cs typeface="Times New Roman" panose="02020603050405020304" pitchFamily="18" charset="0"/>
              </a:rPr>
              <a:t>Đây là giai đoạn nhằm xây dựng hệ thống theo các thiết kế đã xác định. Giai đoạn này bao gồm các công việc sau:</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Lựa chọn hệ quản trị cơ sở dữ liệu (SQL Server, Oracle, MySQL, …) và cài đặt cơ sở dữ liệu cho hệ thống.</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Lựa chọn công cụ lập trình để xây dựng các modules chương trình của hệ thống (Microsoft Visual Studio, PHP Designer,</a:t>
            </a:r>
            <a:r>
              <a:rPr lang="en-US">
                <a:solidFill>
                  <a:schemeClr val="tx1"/>
                </a:solidFill>
                <a:latin typeface="Times New Roman" panose="02020603050405020304" pitchFamily="18" charset="0"/>
                <a:cs typeface="Times New Roman" panose="02020603050405020304" pitchFamily="18" charset="0"/>
              </a:rPr>
              <a:t> Netbeans</a:t>
            </a:r>
            <a:r>
              <a:rPr lang="vi-VN">
                <a:solidFill>
                  <a:schemeClr val="tx1"/>
                </a:solidFill>
                <a:latin typeface="Times New Roman" panose="02020603050405020304" pitchFamily="18" charset="0"/>
                <a:cs typeface="Times New Roman" panose="02020603050405020304" pitchFamily="18" charset="0"/>
              </a:rPr>
              <a:t>...).</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Lựa chọn công cụ để xây dựng giao diện hệ thống (DevExpress, Dot Net Bar,...).</a:t>
            </a:r>
          </a:p>
          <a:p>
            <a:pPr marL="0" indent="0" algn="just">
              <a:lnSpc>
                <a:spcPct val="100000"/>
              </a:lnSpc>
              <a:buNone/>
            </a:pPr>
            <a:r>
              <a:rPr lang="vi-VN">
                <a:solidFill>
                  <a:schemeClr val="tx1"/>
                </a:solidFill>
                <a:latin typeface="Times New Roman" panose="02020603050405020304" pitchFamily="18" charset="0"/>
                <a:cs typeface="Times New Roman" panose="02020603050405020304" pitchFamily="18" charset="0"/>
              </a:rPr>
              <a:t>Viết tài liệu hướng dẫn sử dụng, tài liệu kỹ thuật hoặc clip hướng dẫn.</a:t>
            </a:r>
          </a:p>
        </p:txBody>
      </p:sp>
      <p:pic>
        <p:nvPicPr>
          <p:cNvPr id="6" name="Picture 5" descr="A close up of a sign&#10;&#10;Description automatically generated">
            <a:extLst>
              <a:ext uri="{FF2B5EF4-FFF2-40B4-BE49-F238E27FC236}">
                <a16:creationId xmlns:a16="http://schemas.microsoft.com/office/drawing/2014/main" id="{972D7BF0-AC81-4532-96AD-B5CC9E6C3439}"/>
              </a:ext>
            </a:extLst>
          </p:cNvPr>
          <p:cNvPicPr>
            <a:picLocks noChangeAspect="1"/>
          </p:cNvPicPr>
          <p:nvPr/>
        </p:nvPicPr>
        <p:blipFill rotWithShape="1">
          <a:blip r:embed="rId2">
            <a:extLst>
              <a:ext uri="{28A0092B-C50C-407E-A947-70E740481C1C}">
                <a14:useLocalDpi xmlns:a14="http://schemas.microsoft.com/office/drawing/2010/main" val="0"/>
              </a:ext>
            </a:extLst>
          </a:blip>
          <a:srcRect l="39201" r="22407" b="1"/>
          <a:stretch/>
        </p:blipFill>
        <p:spPr>
          <a:xfrm>
            <a:off x="6707129" y="645106"/>
            <a:ext cx="3958871" cy="5594047"/>
          </a:xfrm>
          <a:prstGeom prst="rect">
            <a:avLst/>
          </a:prstGeom>
        </p:spPr>
      </p:pic>
      <p:sp>
        <p:nvSpPr>
          <p:cNvPr id="4" name="TextBox 3">
            <a:extLst>
              <a:ext uri="{FF2B5EF4-FFF2-40B4-BE49-F238E27FC236}">
                <a16:creationId xmlns:a16="http://schemas.microsoft.com/office/drawing/2014/main" id="{AEF21510-32A2-4BC7-8911-5F8AB8C71CB7}"/>
              </a:ext>
            </a:extLst>
          </p:cNvPr>
          <p:cNvSpPr txBox="1"/>
          <p:nvPr/>
        </p:nvSpPr>
        <p:spPr>
          <a:xfrm>
            <a:off x="1405208" y="6400799"/>
            <a:ext cx="2593075" cy="369332"/>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Nguồn: </a:t>
            </a:r>
            <a:r>
              <a:rPr lang="en-US">
                <a:hlinkClick r:id="rId3"/>
              </a:rPr>
              <a:t>http://fast.com.vn/</a:t>
            </a:r>
            <a:r>
              <a:rPr lang="en-US"/>
              <a:t> </a:t>
            </a:r>
            <a:endParaRPr lang="vi-VN"/>
          </a:p>
        </p:txBody>
      </p:sp>
    </p:spTree>
    <p:extLst>
      <p:ext uri="{BB962C8B-B14F-4D97-AF65-F5344CB8AC3E}">
        <p14:creationId xmlns:p14="http://schemas.microsoft.com/office/powerpoint/2010/main" val="165067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A22D-1A3D-42D7-8A7B-ECCBB54C24C3}"/>
              </a:ext>
            </a:extLst>
          </p:cNvPr>
          <p:cNvSpPr>
            <a:spLocks noGrp="1"/>
          </p:cNvSpPr>
          <p:nvPr>
            <p:ph type="title"/>
          </p:nvPr>
        </p:nvSpPr>
        <p:spPr>
          <a:xfrm>
            <a:off x="1251677" y="645106"/>
            <a:ext cx="4357499" cy="787910"/>
          </a:xfrm>
        </p:spPr>
        <p:txBody>
          <a:bodyPr>
            <a:normAutofit/>
          </a:bodyPr>
          <a:lstStyle/>
          <a:p>
            <a:r>
              <a:rPr lang="vi-VN" sz="2400" b="1">
                <a:latin typeface="Times New Roman" panose="02020603050405020304" pitchFamily="18" charset="0"/>
                <a:cs typeface="Times New Roman" panose="02020603050405020304" pitchFamily="18" charset="0"/>
              </a:rPr>
              <a:t>Giai đoạn 5: </a:t>
            </a:r>
            <a:br>
              <a:rPr lang="en-US" sz="2400" b="1">
                <a:latin typeface="Times New Roman" panose="02020603050405020304" pitchFamily="18" charset="0"/>
                <a:cs typeface="Times New Roman" panose="02020603050405020304" pitchFamily="18" charset="0"/>
              </a:rPr>
            </a:br>
            <a:r>
              <a:rPr lang="vi-VN" sz="2400" b="1">
                <a:latin typeface="Times New Roman" panose="02020603050405020304" pitchFamily="18" charset="0"/>
                <a:cs typeface="Times New Roman" panose="02020603050405020304" pitchFamily="18" charset="0"/>
              </a:rPr>
              <a:t>Kiểm thử</a:t>
            </a:r>
            <a:endParaRPr lang="vi-VN" sz="2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BE4EA3-BC5A-443F-9640-9A54E51A0CA6}"/>
              </a:ext>
            </a:extLst>
          </p:cNvPr>
          <p:cNvSpPr>
            <a:spLocks noGrp="1"/>
          </p:cNvSpPr>
          <p:nvPr>
            <p:ph idx="1"/>
          </p:nvPr>
        </p:nvSpPr>
        <p:spPr>
          <a:xfrm>
            <a:off x="1251677" y="1472184"/>
            <a:ext cx="4363595" cy="3913632"/>
          </a:xfrm>
        </p:spPr>
        <p:txBody>
          <a:bodyPr>
            <a:normAutofit lnSpcReduction="10000"/>
          </a:bodyPr>
          <a:lstStyle/>
          <a:p>
            <a:pPr algn="just">
              <a:lnSpc>
                <a:spcPct val="100000"/>
              </a:lnSpc>
            </a:pPr>
            <a:r>
              <a:rPr lang="vi-VN">
                <a:solidFill>
                  <a:schemeClr val="tx1"/>
                </a:solidFill>
                <a:latin typeface="Times New Roman" panose="02020603050405020304" pitchFamily="18" charset="0"/>
                <a:cs typeface="Times New Roman" panose="02020603050405020304" pitchFamily="18" charset="0"/>
              </a:rPr>
              <a:t>Trước hết phải lựa chọn công cụ kiểm thử.</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Kiểm chứng các modules chức năng của hệ thống thông tin, chuyển các thiết kế thành các chương trình (phần mềm).</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Thử nghiệm hệ thống thông tin.</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Cuối cùng là khắc phục các lỗi (nếu có).</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Viết test case theo yêu cầu.</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Kết quả cuối cùng là một hệ thống thông tin đạt yêu cầu đặt ra.</a:t>
            </a:r>
          </a:p>
        </p:txBody>
      </p:sp>
      <p:pic>
        <p:nvPicPr>
          <p:cNvPr id="6" name="Picture 5" descr="A close up of a logo&#10;&#10;Description automatically generated">
            <a:extLst>
              <a:ext uri="{FF2B5EF4-FFF2-40B4-BE49-F238E27FC236}">
                <a16:creationId xmlns:a16="http://schemas.microsoft.com/office/drawing/2014/main" id="{CE089166-1347-44B1-8CE2-FDC9AE67B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193" y="1719618"/>
            <a:ext cx="5650614" cy="3178470"/>
          </a:xfrm>
          <a:prstGeom prst="rect">
            <a:avLst/>
          </a:prstGeom>
        </p:spPr>
      </p:pic>
    </p:spTree>
    <p:extLst>
      <p:ext uri="{BB962C8B-B14F-4D97-AF65-F5344CB8AC3E}">
        <p14:creationId xmlns:p14="http://schemas.microsoft.com/office/powerpoint/2010/main" val="267787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03309-3EE2-4F2A-8EEB-961C708646DE}"/>
              </a:ext>
            </a:extLst>
          </p:cNvPr>
          <p:cNvSpPr>
            <a:spLocks noGrp="1"/>
          </p:cNvSpPr>
          <p:nvPr>
            <p:ph idx="1"/>
          </p:nvPr>
        </p:nvSpPr>
        <p:spPr>
          <a:xfrm>
            <a:off x="829418" y="974524"/>
            <a:ext cx="10178322" cy="5413213"/>
          </a:xfrm>
        </p:spPr>
        <p:txBody>
          <a:bodyPr>
            <a:normAutofit fontScale="92500" lnSpcReduction="10000"/>
          </a:bodyPr>
          <a:lstStyle/>
          <a:p>
            <a:pPr marL="457200" indent="-457200" algn="just">
              <a:buFont typeface="Courier New" panose="02070309020205020404" pitchFamily="49" charset="0"/>
              <a:buChar char="o"/>
            </a:pPr>
            <a:r>
              <a:rPr lang="vi-VN" sz="2800">
                <a:solidFill>
                  <a:schemeClr val="tx1"/>
                </a:solidFill>
                <a:latin typeface="Times New Roman" panose="02020603050405020304" pitchFamily="18" charset="0"/>
                <a:cs typeface="Times New Roman" panose="02020603050405020304" pitchFamily="18" charset="0"/>
              </a:rPr>
              <a:t>Qui trình là </a:t>
            </a:r>
            <a:r>
              <a:rPr lang="vi-VN" sz="2800" i="1">
                <a:solidFill>
                  <a:schemeClr val="tx1"/>
                </a:solidFill>
                <a:latin typeface="Times New Roman" panose="02020603050405020304" pitchFamily="18" charset="0"/>
                <a:cs typeface="Times New Roman" panose="02020603050405020304" pitchFamily="18" charset="0"/>
              </a:rPr>
              <a:t>một trình tự có tổ chức</a:t>
            </a:r>
            <a:r>
              <a:rPr lang="vi-VN" sz="2800">
                <a:solidFill>
                  <a:schemeClr val="tx1"/>
                </a:solidFill>
                <a:latin typeface="Times New Roman" panose="02020603050405020304" pitchFamily="18" charset="0"/>
                <a:cs typeface="Times New Roman" panose="02020603050405020304" pitchFamily="18" charset="0"/>
              </a:rPr>
              <a:t> các hoạt động để hoàn thành cái</a:t>
            </a:r>
            <a:r>
              <a:rPr lang="en-US" sz="2800">
                <a:solidFill>
                  <a:schemeClr val="tx1"/>
                </a:solidFill>
                <a:latin typeface="Times New Roman" panose="02020603050405020304" pitchFamily="18" charset="0"/>
                <a:cs typeface="Times New Roman" panose="02020603050405020304" pitchFamily="18" charset="0"/>
              </a:rPr>
              <a:t> </a:t>
            </a:r>
            <a:r>
              <a:rPr lang="vi-VN" sz="2800">
                <a:solidFill>
                  <a:schemeClr val="tx1"/>
                </a:solidFill>
                <a:latin typeface="Times New Roman" panose="02020603050405020304" pitchFamily="18" charset="0"/>
                <a:cs typeface="Times New Roman" panose="02020603050405020304" pitchFamily="18" charset="0"/>
              </a:rPr>
              <a:t>gì đó. Chẳng hạn: Dự án phần mềm. Trong trường hợp này, dự án là việc áp dụng tài nguyên vào qui trình đó. Tài nguyên là con người, công cụ và kĩ thuật mà bạn áp dụng khi tuân theo qui trình. </a:t>
            </a:r>
            <a:endParaRPr lang="en-US" sz="2800">
              <a:solidFill>
                <a:schemeClr val="tx1"/>
              </a:solidFill>
              <a:latin typeface="Times New Roman" panose="02020603050405020304" pitchFamily="18" charset="0"/>
              <a:cs typeface="Times New Roman" panose="02020603050405020304" pitchFamily="18" charset="0"/>
            </a:endParaRPr>
          </a:p>
          <a:p>
            <a:pPr marL="457200" indent="-457200" algn="just">
              <a:buFont typeface="Courier New" panose="02070309020205020404" pitchFamily="49" charset="0"/>
              <a:buChar char="o"/>
            </a:pPr>
            <a:r>
              <a:rPr lang="vi-VN" sz="2800">
                <a:solidFill>
                  <a:schemeClr val="tx1"/>
                </a:solidFill>
                <a:latin typeface="Times New Roman" panose="02020603050405020304" pitchFamily="18" charset="0"/>
                <a:cs typeface="Times New Roman" panose="02020603050405020304" pitchFamily="18" charset="0"/>
              </a:rPr>
              <a:t>Qui trình được đại diện bởi ba yếu tố: </a:t>
            </a:r>
            <a:endParaRPr lang="en-US" sz="2800">
              <a:solidFill>
                <a:schemeClr val="tx1"/>
              </a:solidFill>
              <a:latin typeface="Times New Roman" panose="02020603050405020304" pitchFamily="18" charset="0"/>
              <a:cs typeface="Times New Roman" panose="02020603050405020304" pitchFamily="18" charset="0"/>
            </a:endParaRPr>
          </a:p>
          <a:p>
            <a:pPr marL="914400" lvl="1" indent="-457200" algn="just">
              <a:buFont typeface="Courier New" panose="02070309020205020404" pitchFamily="49" charset="0"/>
              <a:buChar char="o"/>
            </a:pPr>
            <a:r>
              <a:rPr lang="vi-VN" sz="2600">
                <a:solidFill>
                  <a:schemeClr val="tx1"/>
                </a:solidFill>
                <a:latin typeface="Times New Roman" panose="02020603050405020304" pitchFamily="18" charset="0"/>
                <a:cs typeface="Times New Roman" panose="02020603050405020304" pitchFamily="18" charset="0"/>
              </a:rPr>
              <a:t>Hiệu quả: Mối quan hệ giữa việc dùng tài nguyên và kết quả được hoàn thành. </a:t>
            </a:r>
            <a:endParaRPr lang="en-US" sz="2600">
              <a:solidFill>
                <a:schemeClr val="tx1"/>
              </a:solidFill>
              <a:latin typeface="Times New Roman" panose="02020603050405020304" pitchFamily="18" charset="0"/>
              <a:cs typeface="Times New Roman" panose="02020603050405020304" pitchFamily="18" charset="0"/>
            </a:endParaRPr>
          </a:p>
          <a:p>
            <a:pPr marL="914400" lvl="1" indent="-457200" algn="just">
              <a:buFont typeface="Courier New" panose="02070309020205020404" pitchFamily="49" charset="0"/>
              <a:buChar char="o"/>
            </a:pPr>
            <a:r>
              <a:rPr lang="vi-VN" sz="2600">
                <a:solidFill>
                  <a:schemeClr val="tx1"/>
                </a:solidFill>
                <a:latin typeface="Times New Roman" panose="02020603050405020304" pitchFamily="18" charset="0"/>
                <a:cs typeface="Times New Roman" panose="02020603050405020304" pitchFamily="18" charset="0"/>
              </a:rPr>
              <a:t>Thời gian chu kì: “Tốc độ” của qui trình, tức là, thời gian cần để hoàn thành một qui trình.</a:t>
            </a:r>
            <a:endParaRPr lang="en-US" sz="2600">
              <a:solidFill>
                <a:schemeClr val="tx1"/>
              </a:solidFill>
              <a:latin typeface="Times New Roman" panose="02020603050405020304" pitchFamily="18" charset="0"/>
              <a:cs typeface="Times New Roman" panose="02020603050405020304" pitchFamily="18" charset="0"/>
            </a:endParaRPr>
          </a:p>
          <a:p>
            <a:pPr marL="914400" lvl="1" indent="-457200" algn="just">
              <a:buFont typeface="Courier New" panose="02070309020205020404" pitchFamily="49" charset="0"/>
              <a:buChar char="o"/>
            </a:pPr>
            <a:r>
              <a:rPr lang="vi-VN" sz="2600">
                <a:solidFill>
                  <a:schemeClr val="tx1"/>
                </a:solidFill>
                <a:latin typeface="Times New Roman" panose="02020603050405020304" pitchFamily="18" charset="0"/>
                <a:cs typeface="Times New Roman" panose="02020603050405020304" pitchFamily="18" charset="0"/>
              </a:rPr>
              <a:t>Chất lượng: Chất lượng của qui trình như được xác định bởi người dùng như đáp ứng yêu cầu, không có lỗi v.v. Tổ hợp của ba yếu tố này xác định ra năng lực của tổ hay tổ chức. Cải tiến liên tục là việc thay đổi hay nâng cấp từ năng lực mức thấp hơn lên năng lực mức cao hơn.</a:t>
            </a:r>
          </a:p>
        </p:txBody>
      </p:sp>
      <p:sp>
        <p:nvSpPr>
          <p:cNvPr id="6" name="Title 1">
            <a:extLst>
              <a:ext uri="{FF2B5EF4-FFF2-40B4-BE49-F238E27FC236}">
                <a16:creationId xmlns:a16="http://schemas.microsoft.com/office/drawing/2014/main" id="{D0EA6124-F41C-492E-A637-59401E6392CD}"/>
              </a:ext>
            </a:extLst>
          </p:cNvPr>
          <p:cNvSpPr txBox="1">
            <a:spLocks/>
          </p:cNvSpPr>
          <p:nvPr/>
        </p:nvSpPr>
        <p:spPr>
          <a:xfrm>
            <a:off x="1251678" y="249543"/>
            <a:ext cx="2719821" cy="59238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vi-VN" sz="4000" b="1">
                <a:latin typeface="Times New Roman" panose="02020603050405020304" pitchFamily="18" charset="0"/>
                <a:cs typeface="Times New Roman" panose="02020603050405020304" pitchFamily="18" charset="0"/>
              </a:rPr>
              <a:t>Quy trình</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808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8E2A-8D05-4469-8062-4D77125C171C}"/>
              </a:ext>
            </a:extLst>
          </p:cNvPr>
          <p:cNvSpPr>
            <a:spLocks noGrp="1"/>
          </p:cNvSpPr>
          <p:nvPr>
            <p:ph type="title"/>
          </p:nvPr>
        </p:nvSpPr>
        <p:spPr>
          <a:xfrm>
            <a:off x="1251678" y="140138"/>
            <a:ext cx="4844322" cy="828853"/>
          </a:xfrm>
        </p:spPr>
        <p:txBody>
          <a:bodyPr>
            <a:normAutofit fontScale="90000"/>
          </a:bodyPr>
          <a:lstStyle/>
          <a:p>
            <a:r>
              <a:rPr lang="vi-VN" sz="2800" b="1">
                <a:latin typeface="Times New Roman" panose="02020603050405020304" pitchFamily="18" charset="0"/>
                <a:cs typeface="Times New Roman" panose="02020603050405020304" pitchFamily="18" charset="0"/>
              </a:rPr>
              <a:t>Giai đoạn 6: </a:t>
            </a:r>
            <a:br>
              <a:rPr lang="en-US" sz="2800" b="1">
                <a:latin typeface="Times New Roman" panose="02020603050405020304" pitchFamily="18" charset="0"/>
                <a:cs typeface="Times New Roman" panose="02020603050405020304" pitchFamily="18" charset="0"/>
              </a:rPr>
            </a:br>
            <a:r>
              <a:rPr lang="vi-VN" sz="2800" b="1">
                <a:latin typeface="Times New Roman" panose="02020603050405020304" pitchFamily="18" charset="0"/>
                <a:cs typeface="Times New Roman" panose="02020603050405020304" pitchFamily="18" charset="0"/>
              </a:rPr>
              <a:t>Triển khai và bảo trì</a:t>
            </a:r>
            <a:endParaRPr lang="vi-VN"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FB7154-732E-422F-8B9E-17F42935011F}"/>
              </a:ext>
            </a:extLst>
          </p:cNvPr>
          <p:cNvSpPr>
            <a:spLocks noGrp="1"/>
          </p:cNvSpPr>
          <p:nvPr>
            <p:ph idx="1"/>
          </p:nvPr>
        </p:nvSpPr>
        <p:spPr>
          <a:xfrm>
            <a:off x="1251678" y="1223072"/>
            <a:ext cx="4363595" cy="5130556"/>
          </a:xfrm>
        </p:spPr>
        <p:txBody>
          <a:bodyPr>
            <a:normAutofit lnSpcReduction="10000"/>
          </a:bodyPr>
          <a:lstStyle/>
          <a:p>
            <a:pPr algn="just">
              <a:lnSpc>
                <a:spcPct val="100000"/>
              </a:lnSpc>
            </a:pPr>
            <a:r>
              <a:rPr lang="vi-VN">
                <a:solidFill>
                  <a:schemeClr val="tx1"/>
                </a:solidFill>
                <a:latin typeface="Times New Roman" panose="02020603050405020304" pitchFamily="18" charset="0"/>
                <a:cs typeface="Times New Roman" panose="02020603050405020304" pitchFamily="18" charset="0"/>
              </a:rPr>
              <a:t>Lắp đặt phần cứng để làm cơ sở cho hệ thống.</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Cài đặt phần mềm.</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Chuyển đổi hoạt động của hệ thống cũ sang hệ thống mới, gồm có: chuyển đổi dữ liệu; bố trí, sắp xếp người làm việc trong hệ thống; tổ chức hệ thống quản lý và bảo trì.</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Phát hiện các sai sót, khuyết điểm của hệ thống thông tin.</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Đào tạo và hướng dẫn sử dụng.</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Cải tiến và chỉnh sửa hệ thống thông tin.</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Bảo hành.</a:t>
            </a:r>
          </a:p>
          <a:p>
            <a:pPr algn="just">
              <a:lnSpc>
                <a:spcPct val="100000"/>
              </a:lnSpc>
            </a:pPr>
            <a:r>
              <a:rPr lang="vi-VN">
                <a:solidFill>
                  <a:schemeClr val="tx1"/>
                </a:solidFill>
                <a:latin typeface="Times New Roman" panose="02020603050405020304" pitchFamily="18" charset="0"/>
                <a:cs typeface="Times New Roman" panose="02020603050405020304" pitchFamily="18" charset="0"/>
              </a:rPr>
              <a:t>Nâng cấp chương trình khi có phiên bản mới.</a:t>
            </a:r>
          </a:p>
        </p:txBody>
      </p:sp>
      <p:pic>
        <p:nvPicPr>
          <p:cNvPr id="6" name="Picture 5" descr="A close up of a logo&#10;&#10;Description automatically generated">
            <a:extLst>
              <a:ext uri="{FF2B5EF4-FFF2-40B4-BE49-F238E27FC236}">
                <a16:creationId xmlns:a16="http://schemas.microsoft.com/office/drawing/2014/main" id="{BC77771E-28A4-4091-812C-F5246B5B1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193" y="1714391"/>
            <a:ext cx="5176744" cy="3455476"/>
          </a:xfrm>
          <a:prstGeom prst="rect">
            <a:avLst/>
          </a:prstGeom>
        </p:spPr>
      </p:pic>
      <p:sp>
        <p:nvSpPr>
          <p:cNvPr id="4" name="TextBox 3">
            <a:extLst>
              <a:ext uri="{FF2B5EF4-FFF2-40B4-BE49-F238E27FC236}">
                <a16:creationId xmlns:a16="http://schemas.microsoft.com/office/drawing/2014/main" id="{CD3083D9-0F94-413B-91DA-F0951C7DBEE3}"/>
              </a:ext>
            </a:extLst>
          </p:cNvPr>
          <p:cNvSpPr txBox="1"/>
          <p:nvPr/>
        </p:nvSpPr>
        <p:spPr>
          <a:xfrm>
            <a:off x="1527844" y="6423043"/>
            <a:ext cx="2593075" cy="369332"/>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Nguồn: </a:t>
            </a:r>
            <a:r>
              <a:rPr lang="en-US">
                <a:hlinkClick r:id="rId3"/>
              </a:rPr>
              <a:t>http://fast.com.vn/</a:t>
            </a:r>
            <a:r>
              <a:rPr lang="en-US"/>
              <a:t> </a:t>
            </a:r>
            <a:endParaRPr lang="vi-VN"/>
          </a:p>
        </p:txBody>
      </p:sp>
    </p:spTree>
    <p:extLst>
      <p:ext uri="{BB962C8B-B14F-4D97-AF65-F5344CB8AC3E}">
        <p14:creationId xmlns:p14="http://schemas.microsoft.com/office/powerpoint/2010/main" val="781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3" name="Rectangle 22">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A5B4AC18-0AA1-4950-ACF4-2A2E04CD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D45A0E-D235-4A5C-8760-B2ABCB0C5D54}"/>
              </a:ext>
            </a:extLst>
          </p:cNvPr>
          <p:cNvSpPr txBox="1"/>
          <p:nvPr/>
        </p:nvSpPr>
        <p:spPr>
          <a:xfrm>
            <a:off x="10112991" y="6100549"/>
            <a:ext cx="1937277" cy="646331"/>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Nguồn: </a:t>
            </a:r>
            <a:r>
              <a:rPr lang="en-US">
                <a:hlinkClick r:id="rId2"/>
              </a:rPr>
              <a:t>http://fast.com.vn/</a:t>
            </a:r>
            <a:r>
              <a:rPr lang="en-US"/>
              <a:t> </a:t>
            </a:r>
            <a:endParaRPr lang="vi-VN"/>
          </a:p>
        </p:txBody>
      </p:sp>
      <p:pic>
        <p:nvPicPr>
          <p:cNvPr id="3" name="Picture 2" descr="A picture containing text, map&#10;&#10;Description automatically generated">
            <a:extLst>
              <a:ext uri="{FF2B5EF4-FFF2-40B4-BE49-F238E27FC236}">
                <a16:creationId xmlns:a16="http://schemas.microsoft.com/office/drawing/2014/main" id="{6ABCA8BF-7957-4FB5-A028-0F94E1FF1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700752" cy="6858000"/>
          </a:xfrm>
          <a:prstGeom prst="rect">
            <a:avLst/>
          </a:prstGeom>
        </p:spPr>
      </p:pic>
    </p:spTree>
    <p:extLst>
      <p:ext uri="{BB962C8B-B14F-4D97-AF65-F5344CB8AC3E}">
        <p14:creationId xmlns:p14="http://schemas.microsoft.com/office/powerpoint/2010/main" val="69079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1946F-5E4A-4376-83F6-B6603D9F5762}"/>
              </a:ext>
            </a:extLst>
          </p:cNvPr>
          <p:cNvSpPr>
            <a:spLocks noGrp="1"/>
          </p:cNvSpPr>
          <p:nvPr>
            <p:ph type="title"/>
          </p:nvPr>
        </p:nvSpPr>
        <p:spPr>
          <a:xfrm>
            <a:off x="1412544" y="327546"/>
            <a:ext cx="2756684" cy="5452076"/>
          </a:xfrm>
        </p:spPr>
        <p:txBody>
          <a:bodyPr anchor="ctr">
            <a:normAutofit fontScale="90000"/>
          </a:bodyPr>
          <a:lstStyle/>
          <a:p>
            <a:r>
              <a:rPr lang="vi-VN" sz="4000">
                <a:latin typeface="Times New Roman" panose="02020603050405020304" pitchFamily="18" charset="0"/>
                <a:cs typeface="Times New Roman" panose="02020603050405020304" pitchFamily="18" charset="0"/>
              </a:rPr>
              <a:t>Tại sao cần có quy trình trong </a:t>
            </a:r>
            <a:r>
              <a:rPr lang="en-US" sz="4000">
                <a:latin typeface="Times New Roman" panose="02020603050405020304" pitchFamily="18" charset="0"/>
                <a:cs typeface="Times New Roman" panose="02020603050405020304" pitchFamily="18" charset="0"/>
              </a:rPr>
              <a:t>việc </a:t>
            </a:r>
            <a:r>
              <a:rPr lang="vi-VN" sz="4000">
                <a:latin typeface="Times New Roman" panose="02020603050405020304" pitchFamily="18" charset="0"/>
                <a:cs typeface="Times New Roman" panose="02020603050405020304" pitchFamily="18" charset="0"/>
              </a:rPr>
              <a:t>xử lý công việ</a:t>
            </a:r>
            <a:r>
              <a:rPr lang="en-US" sz="4000">
                <a:latin typeface="Times New Roman" panose="02020603050405020304" pitchFamily="18" charset="0"/>
                <a:cs typeface="Times New Roman" panose="02020603050405020304" pitchFamily="18" charset="0"/>
              </a:rPr>
              <a:t>c sản xuất phần mềm</a:t>
            </a:r>
            <a:r>
              <a:rPr lang="vi-VN" sz="4000">
                <a:latin typeface="Times New Roman" panose="02020603050405020304" pitchFamily="18" charset="0"/>
                <a:cs typeface="Times New Roman" panose="02020603050405020304" pitchFamily="18" charset="0"/>
              </a:rPr>
              <a:t>? </a:t>
            </a:r>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A13F9FBD-733F-4A3C-ABDB-A5C5BB2232EB}"/>
              </a:ext>
            </a:extLst>
          </p:cNvPr>
          <p:cNvSpPr>
            <a:spLocks noGrp="1"/>
          </p:cNvSpPr>
          <p:nvPr>
            <p:ph idx="1"/>
          </p:nvPr>
        </p:nvSpPr>
        <p:spPr>
          <a:xfrm>
            <a:off x="4640344" y="327546"/>
            <a:ext cx="7315096" cy="6151631"/>
          </a:xfrm>
        </p:spPr>
        <p:txBody>
          <a:bodyPr anchor="ctr">
            <a:normAutofit fontScale="85000" lnSpcReduction="20000"/>
          </a:bodyPr>
          <a:lstStyle/>
          <a:p>
            <a:pPr algn="just"/>
            <a:r>
              <a:rPr lang="en-US" sz="2800">
                <a:solidFill>
                  <a:schemeClr val="tx1"/>
                </a:solidFill>
                <a:latin typeface="Times New Roman" panose="02020603050405020304" pitchFamily="18" charset="0"/>
                <a:cs typeface="Times New Roman" panose="02020603050405020304" pitchFamily="18" charset="0"/>
              </a:rPr>
              <a:t>Giảm chi phí, rủi ro trong việc sản xuất phần mềm.</a:t>
            </a:r>
          </a:p>
          <a:p>
            <a:pPr algn="just"/>
            <a:r>
              <a:rPr lang="en-US" sz="2800">
                <a:solidFill>
                  <a:schemeClr val="tx1"/>
                </a:solidFill>
                <a:latin typeface="Times New Roman" panose="02020603050405020304" pitchFamily="18" charset="0"/>
                <a:cs typeface="Times New Roman" panose="02020603050405020304" pitchFamily="18" charset="0"/>
              </a:rPr>
              <a:t>Có lộ trình, kịch bản rõ ràng. Dễ dàng cho các nhân sự làm nghiệp vụ.</a:t>
            </a:r>
          </a:p>
          <a:p>
            <a:pPr algn="just"/>
            <a:r>
              <a:rPr lang="en-US" sz="2800">
                <a:solidFill>
                  <a:schemeClr val="tx1"/>
                </a:solidFill>
                <a:latin typeface="Times New Roman" panose="02020603050405020304" pitchFamily="18" charset="0"/>
                <a:cs typeface="Times New Roman" panose="02020603050405020304" pitchFamily="18" charset="0"/>
              </a:rPr>
              <a:t>Dễ quản lý nhân sự, các giai đoạn.</a:t>
            </a:r>
          </a:p>
          <a:p>
            <a:pPr algn="just"/>
            <a:r>
              <a:rPr lang="en-US" sz="2800">
                <a:solidFill>
                  <a:schemeClr val="tx1"/>
                </a:solidFill>
                <a:latin typeface="Times New Roman" panose="02020603050405020304" pitchFamily="18" charset="0"/>
                <a:cs typeface="Times New Roman" panose="02020603050405020304" pitchFamily="18" charset="0"/>
              </a:rPr>
              <a:t>Dễ dàng h</a:t>
            </a:r>
            <a:r>
              <a:rPr lang="vi-VN" sz="2800">
                <a:solidFill>
                  <a:schemeClr val="tx1"/>
                </a:solidFill>
                <a:latin typeface="Times New Roman" panose="02020603050405020304" pitchFamily="18" charset="0"/>
                <a:cs typeface="Times New Roman" panose="02020603050405020304" pitchFamily="18" charset="0"/>
              </a:rPr>
              <a:t>ơ</a:t>
            </a:r>
            <a:r>
              <a:rPr lang="en-US" sz="2800">
                <a:solidFill>
                  <a:schemeClr val="tx1"/>
                </a:solidFill>
                <a:latin typeface="Times New Roman" panose="02020603050405020304" pitchFamily="18" charset="0"/>
                <a:cs typeface="Times New Roman" panose="02020603050405020304" pitchFamily="18" charset="0"/>
              </a:rPr>
              <a:t>n trong việc bảo trì, nâng cấp.</a:t>
            </a:r>
          </a:p>
          <a:p>
            <a:pPr algn="just"/>
            <a:r>
              <a:rPr lang="en-US" sz="2800">
                <a:solidFill>
                  <a:schemeClr val="tx1"/>
                </a:solidFill>
                <a:latin typeface="Times New Roman" panose="02020603050405020304" pitchFamily="18" charset="0"/>
                <a:cs typeface="Times New Roman" panose="02020603050405020304" pitchFamily="18" charset="0"/>
              </a:rPr>
              <a:t>Giải quyết đ</a:t>
            </a:r>
            <a:r>
              <a:rPr lang="vi-VN" sz="2800">
                <a:solidFill>
                  <a:schemeClr val="tx1"/>
                </a:solidFill>
                <a:latin typeface="Times New Roman" panose="02020603050405020304" pitchFamily="18" charset="0"/>
                <a:cs typeface="Times New Roman" panose="02020603050405020304" pitchFamily="18" charset="0"/>
              </a:rPr>
              <a:t>ư</a:t>
            </a:r>
            <a:r>
              <a:rPr lang="en-US" sz="2800">
                <a:solidFill>
                  <a:schemeClr val="tx1"/>
                </a:solidFill>
                <a:latin typeface="Times New Roman" panose="02020603050405020304" pitchFamily="18" charset="0"/>
                <a:cs typeface="Times New Roman" panose="02020603050405020304" pitchFamily="18" charset="0"/>
              </a:rPr>
              <a:t>ợc các vấn đề đặt ra:</a:t>
            </a:r>
          </a:p>
          <a:p>
            <a:pPr lvl="1"/>
            <a:r>
              <a:rPr lang="vi-VN" sz="2600">
                <a:solidFill>
                  <a:schemeClr val="tx1"/>
                </a:solidFill>
                <a:latin typeface="Times New Roman" panose="02020603050405020304" pitchFamily="18" charset="0"/>
                <a:cs typeface="Times New Roman" panose="02020603050405020304" pitchFamily="18" charset="0"/>
              </a:rPr>
              <a:t>Nhân sự: Ai sẽ làm? Ai làm gì?</a:t>
            </a:r>
          </a:p>
          <a:p>
            <a:pPr lvl="1"/>
            <a:r>
              <a:rPr lang="vi-VN" sz="2600">
                <a:solidFill>
                  <a:schemeClr val="tx1"/>
                </a:solidFill>
                <a:latin typeface="Times New Roman" panose="02020603050405020304" pitchFamily="18" charset="0"/>
                <a:cs typeface="Times New Roman" panose="02020603050405020304" pitchFamily="18" charset="0"/>
              </a:rPr>
              <a:t>Thời gian: Khi nào làm? Làm mất bao nhiêu thời gian?</a:t>
            </a:r>
          </a:p>
          <a:p>
            <a:pPr lvl="1"/>
            <a:r>
              <a:rPr lang="vi-VN" sz="2600">
                <a:solidFill>
                  <a:schemeClr val="tx1"/>
                </a:solidFill>
                <a:latin typeface="Times New Roman" panose="02020603050405020304" pitchFamily="18" charset="0"/>
                <a:cs typeface="Times New Roman" panose="02020603050405020304" pitchFamily="18" charset="0"/>
              </a:rPr>
              <a:t>Phương pháp: Làm như thế nào?</a:t>
            </a:r>
          </a:p>
          <a:p>
            <a:pPr lvl="1"/>
            <a:r>
              <a:rPr lang="vi-VN" sz="2600">
                <a:solidFill>
                  <a:schemeClr val="tx1"/>
                </a:solidFill>
                <a:latin typeface="Times New Roman" panose="02020603050405020304" pitchFamily="18" charset="0"/>
                <a:cs typeface="Times New Roman" panose="02020603050405020304" pitchFamily="18" charset="0"/>
              </a:rPr>
              <a:t>Công cụ: Dùng công cụ gì để làm công việc này?</a:t>
            </a:r>
          </a:p>
          <a:p>
            <a:pPr lvl="1"/>
            <a:r>
              <a:rPr lang="vi-VN" sz="2600">
                <a:solidFill>
                  <a:schemeClr val="tx1"/>
                </a:solidFill>
                <a:latin typeface="Times New Roman" panose="02020603050405020304" pitchFamily="18" charset="0"/>
                <a:cs typeface="Times New Roman" panose="02020603050405020304" pitchFamily="18" charset="0"/>
              </a:rPr>
              <a:t>Chi phí: Chi phí bỏ ra bao nhiêu? Thu về bao nhiêu? (ước tính)</a:t>
            </a:r>
          </a:p>
          <a:p>
            <a:pPr lvl="1"/>
            <a:r>
              <a:rPr lang="vi-VN" sz="2600">
                <a:solidFill>
                  <a:schemeClr val="tx1"/>
                </a:solidFill>
                <a:latin typeface="Times New Roman" panose="02020603050405020304" pitchFamily="18" charset="0"/>
                <a:cs typeface="Times New Roman" panose="02020603050405020304" pitchFamily="18" charset="0"/>
              </a:rPr>
              <a:t>Mục tiêu: Mục tiêu hướng đến là gì?</a:t>
            </a:r>
            <a:endParaRPr lang="en-US" sz="2600">
              <a:solidFill>
                <a:schemeClr val="tx1"/>
              </a:solidFill>
              <a:latin typeface="Times New Roman" panose="02020603050405020304" pitchFamily="18" charset="0"/>
              <a:cs typeface="Times New Roman" panose="02020603050405020304" pitchFamily="18" charset="0"/>
            </a:endParaRPr>
          </a:p>
          <a:p>
            <a:pPr algn="just"/>
            <a:r>
              <a:rPr lang="vi-VN" sz="2600">
                <a:solidFill>
                  <a:schemeClr val="tx1"/>
                </a:solidFill>
                <a:latin typeface="Times New Roman" panose="02020603050405020304" pitchFamily="18" charset="0"/>
                <a:cs typeface="Times New Roman" panose="02020603050405020304" pitchFamily="18" charset="0"/>
              </a:rPr>
              <a:t>Mỗi loại hệ thống khác nhau thì cần những quy trình phát triển khác nhau</a:t>
            </a:r>
            <a:r>
              <a:rPr lang="en-US" sz="2600">
                <a:solidFill>
                  <a:schemeClr val="tx1"/>
                </a:solidFill>
                <a:latin typeface="Times New Roman" panose="02020603050405020304" pitchFamily="18" charset="0"/>
                <a:cs typeface="Times New Roman" panose="02020603050405020304" pitchFamily="18" charset="0"/>
              </a:rPr>
              <a:t>.</a:t>
            </a:r>
          </a:p>
          <a:p>
            <a:pPr algn="just"/>
            <a:endParaRPr lang="en-US"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32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7846-9B4B-4C05-88E9-DEB314FABA58}"/>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0B78CB4B-56B8-4407-A090-0367DDBD19CA}"/>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493499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4B1-55BF-47F4-98B8-B0055BA2195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Mô hình chữ v:</a:t>
            </a:r>
            <a:endParaRPr lang="vi-V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7F352B-C6AA-492C-9859-1CEAB1ED7C94}"/>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79553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2E40F1-488C-43B8-A629-972C1C4BC1A0}"/>
              </a:ext>
            </a:extLst>
          </p:cNvPr>
          <p:cNvSpPr txBox="1">
            <a:spLocks/>
          </p:cNvSpPr>
          <p:nvPr/>
        </p:nvSpPr>
        <p:spPr>
          <a:xfrm>
            <a:off x="910438" y="859809"/>
            <a:ext cx="10799342" cy="5998191"/>
          </a:xfrm>
          <a:prstGeom prst="rect">
            <a:avLst/>
          </a:prstGeom>
        </p:spPr>
        <p:txBody>
          <a:bodyPr anchor="ctr">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indent="-457200" algn="just">
              <a:buFont typeface="Courier New" panose="02070309020205020404" pitchFamily="49" charset="0"/>
              <a:buChar char="o"/>
            </a:pPr>
            <a:r>
              <a:rPr lang="en-US" sz="2800">
                <a:solidFill>
                  <a:schemeClr val="tx1"/>
                </a:solidFill>
                <a:latin typeface="Times New Roman" panose="02020603050405020304" pitchFamily="18" charset="0"/>
                <a:cs typeface="Times New Roman" panose="02020603050405020304" pitchFamily="18" charset="0"/>
              </a:rPr>
              <a:t>T</a:t>
            </a:r>
            <a:r>
              <a:rPr lang="vi-VN" sz="2800">
                <a:solidFill>
                  <a:schemeClr val="tx1"/>
                </a:solidFill>
                <a:latin typeface="Times New Roman" panose="02020603050405020304" pitchFamily="18" charset="0"/>
                <a:cs typeface="Times New Roman" panose="02020603050405020304" pitchFamily="18" charset="0"/>
              </a:rPr>
              <a:t>huật ngữ trong ISO 9000 &amp; ISO 9001 đề cập đến “Quá trình – Process”như là một “tập hợp các hoạt động có tương tác nhằm biến đổi đầu vào thành đầu ra”. Như vậy nói Quá trình – Process là nói đến hoạt động.</a:t>
            </a:r>
          </a:p>
          <a:p>
            <a:pPr marL="457200" indent="-457200" algn="just">
              <a:buFont typeface="Courier New" panose="02070309020205020404" pitchFamily="49" charset="0"/>
              <a:buChar char="o"/>
            </a:pPr>
            <a:r>
              <a:rPr lang="vi-VN" sz="2800">
                <a:solidFill>
                  <a:schemeClr val="tx1"/>
                </a:solidFill>
                <a:latin typeface="Times New Roman" panose="02020603050405020304" pitchFamily="18" charset="0"/>
                <a:cs typeface="Times New Roman" panose="02020603050405020304" pitchFamily="18" charset="0"/>
              </a:rPr>
              <a:t>Thuật ngữ “</a:t>
            </a:r>
            <a:r>
              <a:rPr lang="vi-VN" sz="2800" u="sng">
                <a:solidFill>
                  <a:schemeClr val="tx1"/>
                </a:solidFill>
                <a:latin typeface="Times New Roman" panose="02020603050405020304" pitchFamily="18" charset="0"/>
                <a:cs typeface="Times New Roman" panose="02020603050405020304" pitchFamily="18" charset="0"/>
              </a:rPr>
              <a:t>Quy trình – Procedure</a:t>
            </a:r>
            <a:r>
              <a:rPr lang="vi-VN" sz="2800">
                <a:solidFill>
                  <a:schemeClr val="tx1"/>
                </a:solidFill>
                <a:latin typeface="Times New Roman" panose="02020603050405020304" pitchFamily="18" charset="0"/>
                <a:cs typeface="Times New Roman" panose="02020603050405020304" pitchFamily="18" charset="0"/>
              </a:rPr>
              <a:t>” như là “một phương pháp cụ thể để thực hiện một quá trình hay công việc”. Quy trình thường được thể hiện bằng văn bản. Như vậy, thông thường các đơn vị phát triển các “Quy trình” nhằm thực hiện và kiểm soát các “Quá trình” của mình. Một quy trình có thể nhằm kiểm soát nhiều quá trình, và ngược lại, một quá trình có thể được kiểm soát bằng nhiều quy trình.</a:t>
            </a:r>
            <a:r>
              <a:rPr lang="en-US" sz="2800">
                <a:solidFill>
                  <a:schemeClr val="tx1"/>
                </a:solidFill>
                <a:latin typeface="Times New Roman" panose="02020603050405020304" pitchFamily="18" charset="0"/>
                <a:cs typeface="Times New Roman" panose="02020603050405020304" pitchFamily="18" charset="0"/>
              </a:rPr>
              <a:t> </a:t>
            </a:r>
            <a:r>
              <a:rPr lang="vi-VN" sz="2800">
                <a:solidFill>
                  <a:schemeClr val="tx1"/>
                </a:solidFill>
                <a:latin typeface="Times New Roman" panose="02020603050405020304" pitchFamily="18" charset="0"/>
                <a:cs typeface="Times New Roman" panose="02020603050405020304" pitchFamily="18" charset="0"/>
              </a:rPr>
              <a:t>Quá trình là đối tượng của quản lý, trong khi quy trình lại là công cụ quản lý. Hai định nghĩa này có sự khác nhau</a:t>
            </a:r>
          </a:p>
        </p:txBody>
      </p:sp>
      <p:sp>
        <p:nvSpPr>
          <p:cNvPr id="4" name="Title 1">
            <a:extLst>
              <a:ext uri="{FF2B5EF4-FFF2-40B4-BE49-F238E27FC236}">
                <a16:creationId xmlns:a16="http://schemas.microsoft.com/office/drawing/2014/main" id="{2D289DD6-0155-481D-8E16-DACF71C3FD7C}"/>
              </a:ext>
            </a:extLst>
          </p:cNvPr>
          <p:cNvSpPr txBox="1">
            <a:spLocks/>
          </p:cNvSpPr>
          <p:nvPr/>
        </p:nvSpPr>
        <p:spPr>
          <a:xfrm>
            <a:off x="1251678" y="267422"/>
            <a:ext cx="2719821" cy="59238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vi-VN" sz="4000" b="1">
                <a:latin typeface="Times New Roman" panose="02020603050405020304" pitchFamily="18" charset="0"/>
                <a:cs typeface="Times New Roman" panose="02020603050405020304" pitchFamily="18" charset="0"/>
              </a:rPr>
              <a:t>Quy trình</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73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5EECF4-6296-41DC-A002-C10213F755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751" y="0"/>
            <a:ext cx="10616635" cy="6604888"/>
          </a:xfrm>
        </p:spPr>
      </p:pic>
      <p:sp>
        <p:nvSpPr>
          <p:cNvPr id="6" name="TextBox 5">
            <a:extLst>
              <a:ext uri="{FF2B5EF4-FFF2-40B4-BE49-F238E27FC236}">
                <a16:creationId xmlns:a16="http://schemas.microsoft.com/office/drawing/2014/main" id="{3FEF5E84-8FBB-406F-A4B0-5EA253B7A0C3}"/>
              </a:ext>
            </a:extLst>
          </p:cNvPr>
          <p:cNvSpPr txBox="1"/>
          <p:nvPr/>
        </p:nvSpPr>
        <p:spPr>
          <a:xfrm>
            <a:off x="1214651" y="5658305"/>
            <a:ext cx="8625386"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Vd: </a:t>
            </a:r>
            <a:r>
              <a:rPr lang="vi-VN" sz="3600" b="1" i="1">
                <a:latin typeface="Times New Roman" panose="02020603050405020304" pitchFamily="18" charset="0"/>
                <a:cs typeface="Times New Roman" panose="02020603050405020304" pitchFamily="18" charset="0"/>
              </a:rPr>
              <a:t>Quy trình thu mua hàng hóa, nhập kho</a:t>
            </a:r>
            <a:endParaRPr lang="vi-VN" sz="3600"/>
          </a:p>
        </p:txBody>
      </p:sp>
      <p:sp>
        <p:nvSpPr>
          <p:cNvPr id="2" name="TextBox 1">
            <a:extLst>
              <a:ext uri="{FF2B5EF4-FFF2-40B4-BE49-F238E27FC236}">
                <a16:creationId xmlns:a16="http://schemas.microsoft.com/office/drawing/2014/main" id="{88AF4089-7197-4F52-B2F8-145DF57BD4C4}"/>
              </a:ext>
            </a:extLst>
          </p:cNvPr>
          <p:cNvSpPr txBox="1"/>
          <p:nvPr/>
        </p:nvSpPr>
        <p:spPr>
          <a:xfrm>
            <a:off x="9840037" y="6420222"/>
            <a:ext cx="173736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Nguồn: </a:t>
            </a:r>
            <a:r>
              <a:rPr lang="en-US" i="1">
                <a:latin typeface="Times New Roman" panose="02020603050405020304" pitchFamily="18" charset="0"/>
                <a:cs typeface="Times New Roman" panose="02020603050405020304" pitchFamily="18" charset="0"/>
              </a:rPr>
              <a:t>internet</a:t>
            </a:r>
            <a:endParaRPr lang="vi-VN"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61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1946F-5E4A-4376-83F6-B6603D9F5762}"/>
              </a:ext>
            </a:extLst>
          </p:cNvPr>
          <p:cNvSpPr>
            <a:spLocks noGrp="1"/>
          </p:cNvSpPr>
          <p:nvPr>
            <p:ph type="title"/>
          </p:nvPr>
        </p:nvSpPr>
        <p:spPr>
          <a:xfrm>
            <a:off x="1412544" y="327546"/>
            <a:ext cx="2756684" cy="5452076"/>
          </a:xfrm>
        </p:spPr>
        <p:txBody>
          <a:bodyPr anchor="ctr">
            <a:normAutofit/>
          </a:bodyPr>
          <a:lstStyle/>
          <a:p>
            <a:r>
              <a:rPr lang="vi-VN" sz="4000">
                <a:latin typeface="Times New Roman" panose="02020603050405020304" pitchFamily="18" charset="0"/>
                <a:cs typeface="Times New Roman" panose="02020603050405020304" pitchFamily="18" charset="0"/>
              </a:rPr>
              <a:t>Tại sao cần có quy trình trong xử lý công việ</a:t>
            </a:r>
            <a:r>
              <a:rPr lang="en-US" sz="4000">
                <a:latin typeface="Times New Roman" panose="02020603050405020304" pitchFamily="18" charset="0"/>
                <a:cs typeface="Times New Roman" panose="02020603050405020304" pitchFamily="18" charset="0"/>
              </a:rPr>
              <a:t>c</a:t>
            </a:r>
            <a:r>
              <a:rPr lang="vi-VN" sz="4000">
                <a:latin typeface="Times New Roman" panose="02020603050405020304" pitchFamily="18" charset="0"/>
                <a:cs typeface="Times New Roman" panose="02020603050405020304" pitchFamily="18" charset="0"/>
              </a:rPr>
              <a:t>? </a:t>
            </a:r>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A13F9FBD-733F-4A3C-ABDB-A5C5BB2232EB}"/>
              </a:ext>
            </a:extLst>
          </p:cNvPr>
          <p:cNvSpPr>
            <a:spLocks noGrp="1"/>
          </p:cNvSpPr>
          <p:nvPr>
            <p:ph idx="1"/>
          </p:nvPr>
        </p:nvSpPr>
        <p:spPr>
          <a:xfrm>
            <a:off x="4640344" y="0"/>
            <a:ext cx="7315096" cy="6858000"/>
          </a:xfrm>
        </p:spPr>
        <p:txBody>
          <a:bodyPr anchor="ctr">
            <a:normAutofit/>
          </a:bodyPr>
          <a:lstStyle/>
          <a:p>
            <a:pPr algn="just"/>
            <a:r>
              <a:rPr lang="vi-VN" sz="2800">
                <a:solidFill>
                  <a:schemeClr val="tx1"/>
                </a:solidFill>
                <a:latin typeface="Times New Roman" panose="02020603050405020304" pitchFamily="18" charset="0"/>
                <a:cs typeface="Times New Roman" panose="02020603050405020304" pitchFamily="18" charset="0"/>
              </a:rPr>
              <a:t>Mỗi cá nhân có kiến thức, kỹ năng khác nhau dẫn đến cách làm việc khác nhau. Quy trình giúp cho người thực hiện công việc biết rằng trong một nghiệp vụ thì họ phải tiến hành những bước công việc nào, làm ra sao và phải cần đạt kết quả như thế nào? </a:t>
            </a:r>
            <a:endParaRPr lang="en-US" sz="2800">
              <a:solidFill>
                <a:schemeClr val="tx1"/>
              </a:solidFill>
              <a:latin typeface="Times New Roman" panose="02020603050405020304" pitchFamily="18" charset="0"/>
              <a:cs typeface="Times New Roman" panose="02020603050405020304" pitchFamily="18" charset="0"/>
            </a:endParaRPr>
          </a:p>
          <a:p>
            <a:pPr algn="just"/>
            <a:r>
              <a:rPr lang="vi-VN" sz="2800">
                <a:solidFill>
                  <a:schemeClr val="tx1"/>
                </a:solidFill>
                <a:latin typeface="Times New Roman" panose="02020603050405020304" pitchFamily="18" charset="0"/>
                <a:cs typeface="Times New Roman" panose="02020603050405020304" pitchFamily="18" charset="0"/>
              </a:rPr>
              <a:t>Đối với những quá trình công việc cần sự phối hợp nhóm (teamwork) thì quy trình giúp cho các thành viên phối hợp với nhau một cách ăn khớp và đúng trình tự mà không phải thắc mắc rằng việc này do ai làm? </a:t>
            </a:r>
            <a:endParaRPr lang="en-US"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26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FDBC-799A-44BC-8B76-EB0E43DAF5B5}"/>
              </a:ext>
            </a:extLst>
          </p:cNvPr>
          <p:cNvSpPr>
            <a:spLocks noGrp="1"/>
          </p:cNvSpPr>
          <p:nvPr>
            <p:ph type="title"/>
          </p:nvPr>
        </p:nvSpPr>
        <p:spPr>
          <a:xfrm>
            <a:off x="1251678" y="160316"/>
            <a:ext cx="10178322" cy="444138"/>
          </a:xfrm>
        </p:spPr>
        <p:txBody>
          <a:bodyPr>
            <a:normAutofit fontScale="90000"/>
          </a:bodyPr>
          <a:lstStyle/>
          <a:p>
            <a:r>
              <a:rPr lang="en-US" sz="2800" b="1">
                <a:latin typeface="Times New Roman" panose="02020603050405020304" pitchFamily="18" charset="0"/>
                <a:cs typeface="Times New Roman" panose="02020603050405020304" pitchFamily="18" charset="0"/>
              </a:rPr>
              <a:t>LÀM việc có quy trình có </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u điểm:</a:t>
            </a:r>
            <a:endParaRPr lang="vi-VN" sz="2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915198-2276-4101-9410-14BB358992DD}"/>
              </a:ext>
            </a:extLst>
          </p:cNvPr>
          <p:cNvSpPr>
            <a:spLocks noGrp="1"/>
          </p:cNvSpPr>
          <p:nvPr>
            <p:ph idx="1"/>
          </p:nvPr>
        </p:nvSpPr>
        <p:spPr>
          <a:xfrm>
            <a:off x="1251678" y="748307"/>
            <a:ext cx="10517956" cy="5925027"/>
          </a:xfrm>
        </p:spPr>
        <p:txBody>
          <a:bodyPr>
            <a:noAutofit/>
          </a:bodyPr>
          <a:lstStyle/>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Đơn giản hóa đối tượng (</a:t>
            </a:r>
            <a:r>
              <a:rPr lang="vi-VN" sz="2200" i="1">
                <a:solidFill>
                  <a:schemeClr val="tx1"/>
                </a:solidFill>
                <a:latin typeface="Times New Roman" panose="02020603050405020304" pitchFamily="18" charset="0"/>
                <a:cs typeface="Times New Roman" panose="02020603050405020304" pitchFamily="18" charset="0"/>
              </a:rPr>
              <a:t>nhiệm vụ</a:t>
            </a:r>
            <a:r>
              <a:rPr lang="vi-VN" sz="2200">
                <a:solidFill>
                  <a:schemeClr val="tx1"/>
                </a:solidFill>
                <a:latin typeface="Times New Roman" panose="02020603050405020304" pitchFamily="18" charset="0"/>
                <a:cs typeface="Times New Roman" panose="02020603050405020304" pitchFamily="18" charset="0"/>
              </a:rPr>
              <a:t>) phức tạp.</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Dễ tăng năng suất và quy mô sản xuất.</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Tăng cường an toàn lao động và sức khỏe nghề nghiệp.</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Tăng sự thỏa mãn và góp phần xây dựng lòng tự hào của lực lượng lao động.</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Khả năng cải tiến liên tục để tăng năng suất và chất lượng.</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Có thể phổ thông hóa yêu cầu chuyên môn khi tuyển dụng.</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Dễ tổ chức hoặc gắn kết thành dây chuyền hoạt động, dây chuyền sản xuất.</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Dễ kiểm tra, giám sát và đánh giá.</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Dễ ứng phó khi khủng hoảng nhân sự.</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Giảm thiểu lãng phí của "</a:t>
            </a:r>
            <a:r>
              <a:rPr lang="vi-VN" sz="2200" b="1">
                <a:solidFill>
                  <a:schemeClr val="tx1"/>
                </a:solidFill>
                <a:latin typeface="Times New Roman" panose="02020603050405020304" pitchFamily="18" charset="0"/>
                <a:cs typeface="Times New Roman" panose="02020603050405020304" pitchFamily="18" charset="0"/>
              </a:rPr>
              <a:t>Phương pháp thử và sai</a:t>
            </a:r>
            <a:r>
              <a:rPr lang="vi-VN" sz="2200">
                <a:solidFill>
                  <a:schemeClr val="tx1"/>
                </a:solidFill>
                <a:latin typeface="Times New Roman" panose="02020603050405020304" pitchFamily="18" charset="0"/>
                <a:cs typeface="Times New Roman" panose="02020603050405020304" pitchFamily="18" charset="0"/>
              </a:rPr>
              <a:t>", phòng ngừa các rủi ro.</a:t>
            </a:r>
          </a:p>
          <a:p>
            <a:pPr marL="514350" indent="-514350" algn="just">
              <a:buFont typeface="+mj-lt"/>
              <a:buAutoNum type="arabicPeriod"/>
            </a:pPr>
            <a:r>
              <a:rPr lang="vi-VN" sz="2200">
                <a:solidFill>
                  <a:schemeClr val="tx1"/>
                </a:solidFill>
                <a:latin typeface="Times New Roman" panose="02020603050405020304" pitchFamily="18" charset="0"/>
                <a:cs typeface="Times New Roman" panose="02020603050405020304" pitchFamily="18" charset="0"/>
              </a:rPr>
              <a:t>Dễ bảo mật.</a:t>
            </a:r>
            <a:endParaRPr lang="en-US" sz="220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200" b="1">
                <a:solidFill>
                  <a:schemeClr val="tx1"/>
                </a:solidFill>
                <a:latin typeface="Times New Roman" panose="02020603050405020304" pitchFamily="18" charset="0"/>
                <a:cs typeface="Times New Roman" panose="02020603050405020304" pitchFamily="18" charset="0"/>
              </a:rPr>
              <a:t>Tuy nhiên không phải bất cứ quy trình nào cũng có thể thực hiện trọn vẹn. </a:t>
            </a:r>
            <a:r>
              <a:rPr lang="vi-VN" sz="2200" b="1">
                <a:solidFill>
                  <a:schemeClr val="tx1"/>
                </a:solidFill>
                <a:latin typeface="Times New Roman" panose="02020603050405020304" pitchFamily="18" charset="0"/>
                <a:cs typeface="Times New Roman" panose="02020603050405020304" pitchFamily="18" charset="0"/>
              </a:rPr>
              <a:t>Có thể rắc rối, rườm rà về thủ tục hành chính</a:t>
            </a:r>
            <a:r>
              <a:rPr lang="en-US" sz="2200" b="1">
                <a:solidFill>
                  <a:schemeClr val="tx1"/>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592A8B79-1D43-48F1-95B4-D392810095BC}"/>
              </a:ext>
            </a:extLst>
          </p:cNvPr>
          <p:cNvSpPr txBox="1"/>
          <p:nvPr/>
        </p:nvSpPr>
        <p:spPr>
          <a:xfrm>
            <a:off x="10019211" y="6488668"/>
            <a:ext cx="1959429"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Nguồn: wikipedia</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0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FDBC-799A-44BC-8B76-EB0E43DAF5B5}"/>
              </a:ext>
            </a:extLst>
          </p:cNvPr>
          <p:cNvSpPr>
            <a:spLocks noGrp="1"/>
          </p:cNvSpPr>
          <p:nvPr>
            <p:ph type="title"/>
          </p:nvPr>
        </p:nvSpPr>
        <p:spPr>
          <a:xfrm>
            <a:off x="1251678" y="160316"/>
            <a:ext cx="10178322" cy="584267"/>
          </a:xfrm>
        </p:spPr>
        <p:txBody>
          <a:bodyPr>
            <a:normAutofit/>
          </a:bodyPr>
          <a:lstStyle/>
          <a:p>
            <a:r>
              <a:rPr lang="en-US" sz="2800" b="1">
                <a:latin typeface="Times New Roman" panose="02020603050405020304" pitchFamily="18" charset="0"/>
                <a:cs typeface="Times New Roman" panose="02020603050405020304" pitchFamily="18" charset="0"/>
              </a:rPr>
              <a:t>LÀM việc Không có quy trình đầy rủi ro</a:t>
            </a:r>
            <a:endParaRPr lang="vi-VN" sz="2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915198-2276-4101-9410-14BB358992DD}"/>
              </a:ext>
            </a:extLst>
          </p:cNvPr>
          <p:cNvSpPr>
            <a:spLocks noGrp="1"/>
          </p:cNvSpPr>
          <p:nvPr>
            <p:ph idx="1"/>
          </p:nvPr>
        </p:nvSpPr>
        <p:spPr>
          <a:xfrm>
            <a:off x="1251678" y="1125356"/>
            <a:ext cx="10517956" cy="2806565"/>
          </a:xfrm>
        </p:spPr>
        <p:txBody>
          <a:bodyPr>
            <a:normAutofit/>
          </a:bodyPr>
          <a:lstStyle/>
          <a:p>
            <a:pPr marL="514350" indent="-514350" algn="just">
              <a:buFont typeface="+mj-lt"/>
              <a:buAutoNum type="arabicPeriod"/>
            </a:pPr>
            <a:r>
              <a:rPr lang="en-US" sz="2200">
                <a:solidFill>
                  <a:schemeClr val="tx1"/>
                </a:solidFill>
                <a:latin typeface="Times New Roman" panose="02020603050405020304" pitchFamily="18" charset="0"/>
                <a:cs typeface="Times New Roman" panose="02020603050405020304" pitchFamily="18" charset="0"/>
              </a:rPr>
              <a:t>Không theo trình tự nhất định</a:t>
            </a:r>
            <a:r>
              <a:rPr lang="vi-VN" sz="2200">
                <a:solidFill>
                  <a:schemeClr val="tx1"/>
                </a:solidFill>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200">
                <a:solidFill>
                  <a:schemeClr val="tx1"/>
                </a:solidFill>
                <a:latin typeface="Times New Roman" panose="02020603050405020304" pitchFamily="18" charset="0"/>
                <a:cs typeface="Times New Roman" panose="02020603050405020304" pitchFamily="18" charset="0"/>
              </a:rPr>
              <a:t>Không có bài bản, lộ trình định sẵn</a:t>
            </a:r>
            <a:r>
              <a:rPr lang="vi-VN" sz="2200">
                <a:solidFill>
                  <a:schemeClr val="tx1"/>
                </a:solidFill>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200">
                <a:solidFill>
                  <a:schemeClr val="tx1"/>
                </a:solidFill>
                <a:latin typeface="Times New Roman" panose="02020603050405020304" pitchFamily="18" charset="0"/>
                <a:cs typeface="Times New Roman" panose="02020603050405020304" pitchFamily="18" charset="0"/>
              </a:rPr>
              <a:t>Làm việc cảm tính, lúc này lúc khác</a:t>
            </a:r>
            <a:r>
              <a:rPr lang="vi-VN" sz="2200">
                <a:solidFill>
                  <a:schemeClr val="tx1"/>
                </a:solidFill>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200">
                <a:solidFill>
                  <a:schemeClr val="tx1"/>
                </a:solidFill>
                <a:latin typeface="Times New Roman" panose="02020603050405020304" pitchFamily="18" charset="0"/>
                <a:cs typeface="Times New Roman" panose="02020603050405020304" pitchFamily="18" charset="0"/>
              </a:rPr>
              <a:t>Khó kiểm soát nhân sự và chất l</a:t>
            </a:r>
            <a:r>
              <a:rPr lang="vi-VN" sz="2200">
                <a:solidFill>
                  <a:schemeClr val="tx1"/>
                </a:solidFill>
                <a:latin typeface="Times New Roman" panose="02020603050405020304" pitchFamily="18" charset="0"/>
                <a:cs typeface="Times New Roman" panose="02020603050405020304" pitchFamily="18" charset="0"/>
              </a:rPr>
              <a:t>ư</a:t>
            </a:r>
            <a:r>
              <a:rPr lang="en-US" sz="2200">
                <a:solidFill>
                  <a:schemeClr val="tx1"/>
                </a:solidFill>
                <a:latin typeface="Times New Roman" panose="02020603050405020304" pitchFamily="18" charset="0"/>
                <a:cs typeface="Times New Roman" panose="02020603050405020304" pitchFamily="18" charset="0"/>
              </a:rPr>
              <a:t>ợng sản phảm</a:t>
            </a:r>
            <a:r>
              <a:rPr lang="vi-VN" sz="2200">
                <a:solidFill>
                  <a:schemeClr val="tx1"/>
                </a:solidFill>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200">
                <a:solidFill>
                  <a:schemeClr val="tx1"/>
                </a:solidFill>
                <a:latin typeface="Times New Roman" panose="02020603050405020304" pitchFamily="18" charset="0"/>
                <a:cs typeface="Times New Roman" panose="02020603050405020304" pitchFamily="18" charset="0"/>
              </a:rPr>
              <a:t>Khó dự đoán kết quả</a:t>
            </a:r>
            <a:r>
              <a:rPr lang="vi-VN" sz="2200">
                <a:solidFill>
                  <a:schemeClr val="tx1"/>
                </a:solidFill>
                <a:latin typeface="Times New Roman" panose="02020603050405020304" pitchFamily="18" charset="0"/>
                <a:cs typeface="Times New Roman" panose="02020603050405020304" pitchFamily="18" charset="0"/>
              </a:rPr>
              <a:t>.</a:t>
            </a:r>
            <a:endParaRPr lang="en-US" sz="220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200">
                <a:solidFill>
                  <a:schemeClr val="tx1"/>
                </a:solidFill>
                <a:latin typeface="Times New Roman" panose="02020603050405020304" pitchFamily="18" charset="0"/>
                <a:cs typeface="Times New Roman" panose="02020603050405020304" pitchFamily="18" charset="0"/>
              </a:rPr>
              <a:t>Tốn thời gian và chi phí</a:t>
            </a:r>
            <a:endParaRPr lang="vi-VN" sz="2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92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extBox 1">
            <a:extLst>
              <a:ext uri="{FF2B5EF4-FFF2-40B4-BE49-F238E27FC236}">
                <a16:creationId xmlns:a16="http://schemas.microsoft.com/office/drawing/2014/main" id="{6F60CC77-25A0-4F00-A7B5-753D73202389}"/>
              </a:ext>
            </a:extLst>
          </p:cNvPr>
          <p:cNvSpPr txBox="1"/>
          <p:nvPr/>
        </p:nvSpPr>
        <p:spPr>
          <a:xfrm>
            <a:off x="8144561" y="371296"/>
            <a:ext cx="3451541" cy="580472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cap="all" spc="200">
                <a:solidFill>
                  <a:schemeClr val="accent1"/>
                </a:solidFill>
                <a:latin typeface="Times New Roman" panose="02020603050405020304" pitchFamily="18" charset="0"/>
                <a:ea typeface="+mj-ea"/>
                <a:cs typeface="Times New Roman" panose="02020603050405020304" pitchFamily="18" charset="0"/>
              </a:rPr>
              <a:t>LÀM VIỆC CÓ QUY TRÌNH CŨNG LÀ CÁCH QUẢN LÝ CÁC CÔNG VIỆC HIỆU QUẢ</a:t>
            </a:r>
          </a:p>
        </p:txBody>
      </p:sp>
      <p:pic>
        <p:nvPicPr>
          <p:cNvPr id="5" name="Content Placeholder 4" descr="A close up of a map&#10;&#10;Description automatically generated">
            <a:extLst>
              <a:ext uri="{FF2B5EF4-FFF2-40B4-BE49-F238E27FC236}">
                <a16:creationId xmlns:a16="http://schemas.microsoft.com/office/drawing/2014/main" id="{C9BEB325-64A5-460E-83DC-F8F5AA0E3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24" y="526637"/>
            <a:ext cx="6812491" cy="5804726"/>
          </a:xfrm>
          <a:prstGeom prst="rect">
            <a:avLst/>
          </a:prstGeom>
        </p:spPr>
      </p:pic>
    </p:spTree>
    <p:extLst>
      <p:ext uri="{BB962C8B-B14F-4D97-AF65-F5344CB8AC3E}">
        <p14:creationId xmlns:p14="http://schemas.microsoft.com/office/powerpoint/2010/main" val="325313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D625C-CBE2-4BDD-AD4C-1C5D18314754}"/>
              </a:ext>
            </a:extLst>
          </p:cNvPr>
          <p:cNvSpPr>
            <a:spLocks noGrp="1"/>
          </p:cNvSpPr>
          <p:nvPr>
            <p:ph type="title"/>
          </p:nvPr>
        </p:nvSpPr>
        <p:spPr>
          <a:xfrm>
            <a:off x="762001" y="1150228"/>
            <a:ext cx="2262248" cy="4759252"/>
          </a:xfrm>
        </p:spPr>
        <p:txBody>
          <a:bodyPr anchor="ctr">
            <a:normAutofit/>
          </a:bodyPr>
          <a:lstStyle/>
          <a:p>
            <a:r>
              <a:rPr lang="vi-VN" sz="4000">
                <a:solidFill>
                  <a:srgbClr val="2A1A00"/>
                </a:solidFill>
                <a:latin typeface="Times New Roman" panose="02020603050405020304" pitchFamily="18" charset="0"/>
                <a:cs typeface="Times New Roman" panose="02020603050405020304" pitchFamily="18" charset="0"/>
              </a:rPr>
              <a:t>Quy trình phần mềm là gì?</a:t>
            </a:r>
            <a:r>
              <a:rPr lang="vi-VN" sz="2400">
                <a:solidFill>
                  <a:srgbClr val="2A1A00"/>
                </a:solidFill>
              </a:rPr>
              <a:t> </a:t>
            </a:r>
            <a:r>
              <a:rPr lang="en-US" sz="2400">
                <a:solidFill>
                  <a:srgbClr val="2A1A00"/>
                </a:solidFill>
              </a:rPr>
              <a:t>(Sorftware Process)?</a:t>
            </a:r>
            <a:br>
              <a:rPr lang="vi-VN" sz="2400">
                <a:solidFill>
                  <a:srgbClr val="2A1A00"/>
                </a:solidFill>
              </a:rPr>
            </a:br>
            <a:endParaRPr lang="vi-VN" sz="2400">
              <a:solidFill>
                <a:srgbClr val="2A1A00"/>
              </a:solidFill>
            </a:endParaRP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F327EE7C-858C-4CEA-8BC0-B26D0C8751C4}"/>
              </a:ext>
            </a:extLst>
          </p:cNvPr>
          <p:cNvSpPr>
            <a:spLocks noGrp="1"/>
          </p:cNvSpPr>
          <p:nvPr>
            <p:ph idx="1"/>
          </p:nvPr>
        </p:nvSpPr>
        <p:spPr>
          <a:xfrm>
            <a:off x="3464515" y="0"/>
            <a:ext cx="7990381" cy="6649871"/>
          </a:xfrm>
        </p:spPr>
        <p:txBody>
          <a:bodyPr anchor="ctr">
            <a:normAutofit lnSpcReduction="10000"/>
          </a:bodyPr>
          <a:lstStyle/>
          <a:p>
            <a:pPr marL="457200" indent="-457200" algn="just">
              <a:buFont typeface="Courier New" panose="02070309020205020404" pitchFamily="49" charset="0"/>
              <a:buChar char="o"/>
            </a:pPr>
            <a:r>
              <a:rPr lang="vi-VN" sz="2800">
                <a:latin typeface="Times New Roman" panose="02020603050405020304" pitchFamily="18" charset="0"/>
                <a:cs typeface="Times New Roman" panose="02020603050405020304" pitchFamily="18" charset="0"/>
              </a:rPr>
              <a:t>Cũng như các ngành sản xuất khác, </a:t>
            </a:r>
            <a:r>
              <a:rPr lang="vi-VN" sz="2800" i="1">
                <a:latin typeface="Times New Roman" panose="02020603050405020304" pitchFamily="18" charset="0"/>
                <a:cs typeface="Times New Roman" panose="02020603050405020304" pitchFamily="18" charset="0"/>
              </a:rPr>
              <a:t>quy trình</a:t>
            </a:r>
            <a:r>
              <a:rPr lang="en-US" sz="2800" i="1">
                <a:latin typeface="Times New Roman" panose="02020603050405020304" pitchFamily="18" charset="0"/>
                <a:cs typeface="Times New Roman" panose="02020603050405020304" pitchFamily="18" charset="0"/>
              </a:rPr>
              <a:t> phần mềm</a:t>
            </a:r>
            <a:r>
              <a:rPr lang="vi-VN" sz="2800">
                <a:latin typeface="Times New Roman" panose="02020603050405020304" pitchFamily="18" charset="0"/>
                <a:cs typeface="Times New Roman" panose="02020603050405020304" pitchFamily="18" charset="0"/>
              </a:rPr>
              <a:t> là một trong những yếu tố đầu tiên và cực kỳ quan trọng đem lại thành công cho các nhà phát triển phần mềm, nó giúp cho mọi thành viên trong dự án từ người cũ đến người mới , trong hay ngoài công ty đều có thể xử lý đồng bộ công việc tương ứng với trị trí của mình thông qua cách thức chung của công ty. Có thể nói, quy trình phát triển phần mềm có tính chất quyết định để tạo ra 1 sản phẩm có chi phí thấp và năng suất cao. </a:t>
            </a:r>
            <a:endParaRPr lang="en-US" sz="2800">
              <a:latin typeface="Times New Roman" panose="02020603050405020304" pitchFamily="18" charset="0"/>
              <a:cs typeface="Times New Roman" panose="02020603050405020304" pitchFamily="18" charset="0"/>
            </a:endParaRPr>
          </a:p>
          <a:p>
            <a:pPr marL="457200" indent="-457200" algn="just">
              <a:buFont typeface="Courier New" panose="02070309020205020404" pitchFamily="49" charset="0"/>
              <a:buChar char="o"/>
            </a:pPr>
            <a:r>
              <a:rPr lang="vi-VN" sz="2800">
                <a:latin typeface="Times New Roman" panose="02020603050405020304" pitchFamily="18" charset="0"/>
                <a:cs typeface="Times New Roman" panose="02020603050405020304" pitchFamily="18" charset="0"/>
              </a:rPr>
              <a:t>Quy trình phát triển phần mềm là một cấu trúc bao gồm tập hợp các thao tác và các kết quả tương quan sử dụng trong việc phát triển để sản xuất ra một sản phẩm phần mềm. </a:t>
            </a:r>
          </a:p>
        </p:txBody>
      </p:sp>
    </p:spTree>
    <p:extLst>
      <p:ext uri="{BB962C8B-B14F-4D97-AF65-F5344CB8AC3E}">
        <p14:creationId xmlns:p14="http://schemas.microsoft.com/office/powerpoint/2010/main" val="40798209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47</TotalTime>
  <Words>2631</Words>
  <Application>Microsoft Office PowerPoint</Application>
  <PresentationFormat>Widescreen</PresentationFormat>
  <Paragraphs>152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Gill Sans MT</vt:lpstr>
      <vt:lpstr>Impact</vt:lpstr>
      <vt:lpstr>Tahoma</vt:lpstr>
      <vt:lpstr>Times New Roman</vt:lpstr>
      <vt:lpstr>Badge</vt:lpstr>
      <vt:lpstr>Quy trình là gì?</vt:lpstr>
      <vt:lpstr>PowerPoint Presentation</vt:lpstr>
      <vt:lpstr>PowerPoint Presentation</vt:lpstr>
      <vt:lpstr>PowerPoint Presentation</vt:lpstr>
      <vt:lpstr>Tại sao cần có quy trình trong xử lý công việc? </vt:lpstr>
      <vt:lpstr>LÀM việc có quy trình có ưu điểm:</vt:lpstr>
      <vt:lpstr>LÀM việc Không có quy trình đầy rủi ro</vt:lpstr>
      <vt:lpstr>PowerPoint Presentation</vt:lpstr>
      <vt:lpstr>Quy trình phần mềm là gì? (Sorftware Process)? </vt:lpstr>
      <vt:lpstr>Quy trình phần mềm</vt:lpstr>
      <vt:lpstr>Cách mô tả quy trình</vt:lpstr>
      <vt:lpstr>Các giai đoạn trong quy trình phát triển một hệ thống thông tin</vt:lpstr>
      <vt:lpstr>Giai đoạn 1: Khảo sát dự án</vt:lpstr>
      <vt:lpstr>Giai đoạn 2:  Phân tích hệ thống </vt:lpstr>
      <vt:lpstr>Giai đoạn 2: Phân tích hệ thống </vt:lpstr>
      <vt:lpstr>Giai đoạn 3:  Thiết kế</vt:lpstr>
      <vt:lpstr>Giai đoạn 3: Thiết kế</vt:lpstr>
      <vt:lpstr>Giai đoạn 4:  Thực hiện</vt:lpstr>
      <vt:lpstr>Giai đoạn 5:  Kiểm thử</vt:lpstr>
      <vt:lpstr>Giai đoạn 6:  Triển khai và bảo trì</vt:lpstr>
      <vt:lpstr>PowerPoint Presentation</vt:lpstr>
      <vt:lpstr>Tại sao cần có quy trình trong việc xử lý công việc sản xuất phần mềm? </vt:lpstr>
      <vt:lpstr>PowerPoint Presentation</vt:lpstr>
      <vt:lpstr>Mô hình chữ 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trình là gì?</dc:title>
  <dc:creator>BQ</dc:creator>
  <cp:lastModifiedBy>BQ</cp:lastModifiedBy>
  <cp:revision>29</cp:revision>
  <dcterms:created xsi:type="dcterms:W3CDTF">2019-12-20T06:10:22Z</dcterms:created>
  <dcterms:modified xsi:type="dcterms:W3CDTF">2019-12-20T09:55:44Z</dcterms:modified>
</cp:coreProperties>
</file>