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ACCB9-AC48-48A8-BDF7-C4B0DB41521D}">
  <a:tblStyle styleId="{FBEACCB9-AC48-48A8-BDF7-C4B0DB415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2EACD3-C261-4D1B-A1F4-0DB44B957D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4ecc71c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4ecc71c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4ecc71c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4ecc71c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4ecc71c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4ecc71c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cfbc6405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cfbc6405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cfbc6405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cfbc6405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4ecc71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4ecc71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4ecc71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4ecc71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4ecc71c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4ecc71c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4ecc71c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4ecc71c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4ecc71c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14ecc71c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 with Metropolis-Hastings MCMC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Bhadharla and Jiyong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Metropolis-Hastings was used to create a markov chain of the random component of the pricing equation</a:t>
            </a:r>
            <a:endParaRPr sz="170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294967295"/>
          </p:nvPr>
        </p:nvSpPr>
        <p:spPr>
          <a:xfrm>
            <a:off x="5945075" y="878850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dirty="0">
                <a:solidFill>
                  <a:schemeClr val="dk1"/>
                </a:solidFill>
              </a:rPr>
              <a:t>Similar convergence pattern as SPY also emerges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dirty="0">
                <a:solidFill>
                  <a:schemeClr val="dk1"/>
                </a:solidFill>
              </a:rPr>
              <a:t>By verifying sample path, </a:t>
            </a:r>
            <a:r>
              <a:rPr lang="en-US" sz="1300" dirty="0" err="1">
                <a:solidFill>
                  <a:schemeClr val="dk1"/>
                </a:solidFill>
              </a:rPr>
              <a:t>cusum</a:t>
            </a:r>
            <a:r>
              <a:rPr lang="en-US" sz="1300" dirty="0">
                <a:solidFill>
                  <a:schemeClr val="dk1"/>
                </a:solidFill>
              </a:rPr>
              <a:t>, and autocorrelation plots, we claim each of our MH generated chains are ergodic.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dirty="0">
                <a:solidFill>
                  <a:schemeClr val="dk1"/>
                </a:solidFill>
              </a:rPr>
              <a:t>Sample path shows noticeable difference in movements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dirty="0" err="1">
                <a:solidFill>
                  <a:schemeClr val="dk1"/>
                </a:solidFill>
              </a:rPr>
              <a:t>Cusum</a:t>
            </a:r>
            <a:r>
              <a:rPr lang="en-US" sz="1300" dirty="0">
                <a:solidFill>
                  <a:schemeClr val="dk1"/>
                </a:solidFill>
              </a:rPr>
              <a:t> also manages to converge to 0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dirty="0">
                <a:solidFill>
                  <a:schemeClr val="dk1"/>
                </a:solidFill>
              </a:rPr>
              <a:t>The </a:t>
            </a:r>
            <a:r>
              <a:rPr lang="en-US" sz="1300" dirty="0" err="1">
                <a:solidFill>
                  <a:schemeClr val="dk1"/>
                </a:solidFill>
              </a:rPr>
              <a:t>acf</a:t>
            </a:r>
            <a:r>
              <a:rPr lang="en-US" sz="1300" dirty="0">
                <a:solidFill>
                  <a:schemeClr val="dk1"/>
                </a:solidFill>
              </a:rPr>
              <a:t> converges quickly, which aligns with our expectations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endParaRPr lang="en-US" sz="1300" dirty="0">
              <a:solidFill>
                <a:schemeClr val="dk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76700" y="824675"/>
            <a:ext cx="5807376" cy="4004651"/>
            <a:chOff x="176700" y="824675"/>
            <a:chExt cx="5807376" cy="4004651"/>
          </a:xfrm>
        </p:grpSpPr>
        <p:grpSp>
          <p:nvGrpSpPr>
            <p:cNvPr id="151" name="Google Shape;151;p22"/>
            <p:cNvGrpSpPr/>
            <p:nvPr/>
          </p:nvGrpSpPr>
          <p:grpSpPr>
            <a:xfrm>
              <a:off x="176700" y="824675"/>
              <a:ext cx="5768376" cy="4004651"/>
              <a:chOff x="176700" y="748475"/>
              <a:chExt cx="5768376" cy="4004651"/>
            </a:xfrm>
          </p:grpSpPr>
          <p:sp>
            <p:nvSpPr>
              <p:cNvPr id="152" name="Google Shape;152;p22"/>
              <p:cNvSpPr txBox="1"/>
              <p:nvPr/>
            </p:nvSpPr>
            <p:spPr>
              <a:xfrm>
                <a:off x="506319" y="974000"/>
                <a:ext cx="4747500" cy="2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Average"/>
                    <a:ea typeface="Average"/>
                    <a:cs typeface="Average"/>
                    <a:sym typeface="Average"/>
                  </a:rPr>
                  <a:t>Markov Chain</a:t>
                </a:r>
                <a:endParaRPr sz="11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53" name="Google Shape;153;p22"/>
              <p:cNvSpPr txBox="1"/>
              <p:nvPr/>
            </p:nvSpPr>
            <p:spPr>
              <a:xfrm>
                <a:off x="506325" y="2158500"/>
                <a:ext cx="4747500" cy="2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Average"/>
                    <a:ea typeface="Average"/>
                    <a:cs typeface="Average"/>
                    <a:sym typeface="Average"/>
                  </a:rPr>
                  <a:t>Cumulative Sum of Markov Chain</a:t>
                </a:r>
                <a:endParaRPr sz="11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54" name="Google Shape;154;p22"/>
              <p:cNvSpPr txBox="1"/>
              <p:nvPr/>
            </p:nvSpPr>
            <p:spPr>
              <a:xfrm>
                <a:off x="335625" y="748475"/>
                <a:ext cx="1545900" cy="21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Average"/>
                    <a:ea typeface="Average"/>
                    <a:cs typeface="Average"/>
                    <a:sym typeface="Average"/>
                  </a:rPr>
                  <a:t>Normal Distribution </a:t>
                </a:r>
                <a:endParaRPr sz="11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pic>
            <p:nvPicPr>
              <p:cNvPr id="155" name="Google Shape;155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6700" y="1033750"/>
                <a:ext cx="1863774" cy="37193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129000" y="1033750"/>
                <a:ext cx="1863774" cy="3704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081300" y="1033750"/>
                <a:ext cx="1863776" cy="37193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Google Shape;158;p22"/>
              <p:cNvSpPr txBox="1"/>
              <p:nvPr/>
            </p:nvSpPr>
            <p:spPr>
              <a:xfrm>
                <a:off x="2287925" y="748475"/>
                <a:ext cx="1545900" cy="21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Average"/>
                    <a:ea typeface="Average"/>
                    <a:cs typeface="Average"/>
                    <a:sym typeface="Average"/>
                  </a:rPr>
                  <a:t>Log Return</a:t>
                </a:r>
                <a:endParaRPr sz="11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59" name="Google Shape;159;p22"/>
              <p:cNvSpPr txBox="1"/>
              <p:nvPr/>
            </p:nvSpPr>
            <p:spPr>
              <a:xfrm>
                <a:off x="4240225" y="748475"/>
                <a:ext cx="1545900" cy="21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Average"/>
                    <a:ea typeface="Average"/>
                    <a:cs typeface="Average"/>
                    <a:sym typeface="Average"/>
                  </a:rPr>
                  <a:t>Log Mean Adjusted</a:t>
                </a:r>
                <a:endParaRPr sz="11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pic>
          <p:nvPicPr>
            <p:cNvPr id="160" name="Google Shape;16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6700" y="1086400"/>
              <a:ext cx="1863800" cy="3742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23350" y="1086400"/>
              <a:ext cx="1863800" cy="3742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070000" y="1086400"/>
              <a:ext cx="1914076" cy="37429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Markov Chain was used to predict prices for various intervals</a:t>
            </a:r>
            <a:endParaRPr sz="2600"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4294967295"/>
          </p:nvPr>
        </p:nvSpPr>
        <p:spPr>
          <a:xfrm>
            <a:off x="5415500" y="961200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markov chain was used to predict prices for the last year, half year, quarter, and month of the data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process used a chain length of 1200, each period of time was tested using without and with a burn-in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 the case of burn-in, the end of the chain was used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average RMSE was taken for each time period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512250" y="1003863"/>
          <a:ext cx="3882075" cy="3411475"/>
        </p:xfrm>
        <a:graphic>
          <a:graphicData uri="http://schemas.openxmlformats.org/drawingml/2006/table">
            <a:tbl>
              <a:tblPr>
                <a:noFill/>
                <a:tableStyleId>{FBEACCB9-AC48-48A8-BDF7-C4B0DB41521D}</a:tableStyleId>
              </a:tblPr>
              <a:tblGrid>
                <a:gridCol w="12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Period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Burn-in 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Burn-in 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MH provided mixed results</a:t>
            </a:r>
            <a:endParaRPr sz="2800"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4294967295"/>
          </p:nvPr>
        </p:nvSpPr>
        <p:spPr>
          <a:xfrm>
            <a:off x="3999485" y="1592176"/>
            <a:ext cx="25914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2\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1460583"/>
            <a:ext cx="5925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Burn-in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0" y="2871678"/>
            <a:ext cx="5925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Burn-in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92500" y="982850"/>
            <a:ext cx="2019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Year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686112" y="982850"/>
            <a:ext cx="2019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 Months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779712" y="982850"/>
            <a:ext cx="2019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 Months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873337" y="982850"/>
            <a:ext cx="2019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Month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08750" y="4546925"/>
            <a:ext cx="8684400" cy="24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Overall, MH did perform well for longer periods of time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0" y="1143742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00" y="2554863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125" y="1143742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125" y="2554863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3324" y="2554863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3249" y="1145632"/>
            <a:ext cx="2019898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9850" y="2554863"/>
            <a:ext cx="2019951" cy="136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9800" y="1145632"/>
            <a:ext cx="2019951" cy="136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body" idx="4294967295"/>
          </p:nvPr>
        </p:nvSpPr>
        <p:spPr>
          <a:xfrm>
            <a:off x="3486600" y="787325"/>
            <a:ext cx="53457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In the MCMC simulation of randomness “z”, we have tried different parameters and see their impacts. 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rabicPeriod"/>
            </a:pPr>
            <a:r>
              <a:rPr lang="en" sz="1100">
                <a:solidFill>
                  <a:srgbClr val="F3F3F3"/>
                </a:solidFill>
              </a:rPr>
              <a:t>Effect of the “burn-in” 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Burn-in RMSE was lower in average by small margin (happened 45% of time).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Usefulness of the “burn-in” can be argued in our case.</a:t>
            </a:r>
            <a:endParaRPr sz="11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3F3F3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rabicPeriod"/>
            </a:pPr>
            <a:r>
              <a:rPr lang="en" sz="1100">
                <a:solidFill>
                  <a:srgbClr val="F3F3F3"/>
                </a:solidFill>
              </a:rPr>
              <a:t>Effect of the “proposal distribution”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We tried to sample from three different densities: “normal”, “ “estimated log-return”, “estimated log-mean-adjusted” 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The acceptance rates were quite different 17% (log return), 37% (normal), 61% (log mean adj).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The result showed meaningful reduce in rmse (lowest with normal and log-return), and better proposal shows less oscillation in sample path </a:t>
            </a:r>
            <a:endParaRPr sz="1100">
              <a:solidFill>
                <a:srgbClr val="F3F3F3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rgbClr val="F3F3F3"/>
                </a:solidFill>
              </a:rPr>
              <a:t>Choice of “proposal distribution” matters</a:t>
            </a:r>
            <a:endParaRPr sz="1100">
              <a:solidFill>
                <a:srgbClr val="F3F3F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3F3F3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Effect of the “starting value”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Since we mostly sampled from unimodal density, starting values near the modes were far more effective than starting from other distant points.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ACF reduces fast on most of the starting values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Markov chain generations were mostly dependent on choice of proposal</a:t>
            </a:r>
            <a:endParaRPr sz="2500"/>
          </a:p>
        </p:txBody>
      </p:sp>
      <p:graphicFrame>
        <p:nvGraphicFramePr>
          <p:cNvPr id="203" name="Google Shape;203;p26"/>
          <p:cNvGraphicFramePr/>
          <p:nvPr>
            <p:extLst>
              <p:ext uri="{D42A27DB-BD31-4B8C-83A1-F6EECF244321}">
                <p14:modId xmlns:p14="http://schemas.microsoft.com/office/powerpoint/2010/main" val="619830092"/>
              </p:ext>
            </p:extLst>
          </p:nvPr>
        </p:nvGraphicFramePr>
        <p:xfrm>
          <a:off x="245875" y="1327025"/>
          <a:ext cx="2993475" cy="2864850"/>
        </p:xfrm>
        <a:graphic>
          <a:graphicData uri="http://schemas.openxmlformats.org/drawingml/2006/table">
            <a:tbl>
              <a:tblPr>
                <a:noFill/>
                <a:tableStyleId>{D72EACD3-C261-4D1B-A1F4-0DB44B957D18}</a:tableStyleId>
              </a:tblPr>
              <a:tblGrid>
                <a:gridCol w="45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log return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adj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normal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QQQ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21.16881</a:t>
                      </a:r>
                      <a:endParaRPr sz="700" dirty="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21.20638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20.13555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56.33971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56.3382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55.54744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6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11.30635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11.42376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11.84353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25.47034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25.52329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24.71861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SPY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17.80406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17.79803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17.37973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24.07211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24.1112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23.57788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6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15.90256</a:t>
                      </a:r>
                      <a:endParaRPr sz="700" b="1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15.95261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16.79812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12 month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21.83582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21.85775</a:t>
                      </a:r>
                      <a:endParaRPr sz="70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/>
                        <a:t>21.36996</a:t>
                      </a:r>
                      <a:endParaRPr sz="700" b="1" dirty="0"/>
                    </a:p>
                  </a:txBody>
                  <a:tcPr marL="91425" marR="91425" marT="91425" marB="914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4" name="Google Shape;204;p26"/>
          <p:cNvSpPr/>
          <p:nvPr/>
        </p:nvSpPr>
        <p:spPr>
          <a:xfrm>
            <a:off x="2629750" y="1327025"/>
            <a:ext cx="609600" cy="2864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1410538" y="1327025"/>
            <a:ext cx="609600" cy="2864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5332800" y="1113125"/>
            <a:ext cx="34995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Looking at the errors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The prediction error was lowest on 6 month period, and highest on 3 month interval.</a:t>
            </a:r>
            <a:endParaRPr sz="12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The normal kernel produced the lowest estimation error, except 6 month interval.</a:t>
            </a:r>
            <a:endParaRPr sz="12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Possible improvement suggestions</a:t>
            </a: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Construct more adequate proposal function with wider sampling range</a:t>
            </a:r>
            <a:endParaRPr sz="12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Try to transform dataset into stationary time-series, and incorporate other statistical methods</a:t>
            </a:r>
            <a:endParaRPr sz="12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lang="en" sz="1200">
                <a:solidFill>
                  <a:srgbClr val="F3F3F3"/>
                </a:solidFill>
              </a:rPr>
              <a:t>Utilize bootstrap to estimate and adjust parameters if the proposal has light tails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MCMC simulation return (RMSE)</a:t>
            </a:r>
            <a:endParaRPr sz="2500"/>
          </a:p>
        </p:txBody>
      </p:sp>
      <p:graphicFrame>
        <p:nvGraphicFramePr>
          <p:cNvPr id="212" name="Google Shape;212;p27"/>
          <p:cNvGraphicFramePr/>
          <p:nvPr>
            <p:extLst>
              <p:ext uri="{D42A27DB-BD31-4B8C-83A1-F6EECF244321}">
                <p14:modId xmlns:p14="http://schemas.microsoft.com/office/powerpoint/2010/main" val="1978258629"/>
              </p:ext>
            </p:extLst>
          </p:nvPr>
        </p:nvGraphicFramePr>
        <p:xfrm>
          <a:off x="245875" y="1327025"/>
          <a:ext cx="2993475" cy="2650474"/>
        </p:xfrm>
        <a:graphic>
          <a:graphicData uri="http://schemas.openxmlformats.org/drawingml/2006/table">
            <a:tbl>
              <a:tblPr>
                <a:noFill/>
                <a:tableStyleId>{D72EACD3-C261-4D1B-A1F4-0DB44B957D18}</a:tableStyleId>
              </a:tblPr>
              <a:tblGrid>
                <a:gridCol w="45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log return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mean adj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normal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QQQ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1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21.16881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21.20638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20.13555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3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56.33971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56.3382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55.54744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6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11.30635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11.42376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11.84353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12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25.47034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25.52329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24.71861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SPY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1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17.80406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17.79803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17.37973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3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24.07211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24.1112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23.57788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6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15.90256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15.95261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16.79812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12 month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21.83582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21.85775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21.36996</a:t>
                      </a:r>
                      <a:endParaRPr sz="700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l="49148"/>
          <a:stretch/>
        </p:blipFill>
        <p:spPr>
          <a:xfrm>
            <a:off x="3423300" y="1052825"/>
            <a:ext cx="1458276" cy="37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257A3816-BD8B-3EB2-544F-AA56575B507E}"/>
              </a:ext>
            </a:extLst>
          </p:cNvPr>
          <p:cNvSpPr/>
          <p:nvPr/>
        </p:nvSpPr>
        <p:spPr>
          <a:xfrm>
            <a:off x="245875" y="2195945"/>
            <a:ext cx="2993475" cy="3186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Google Shape;205;p26">
            <a:extLst>
              <a:ext uri="{FF2B5EF4-FFF2-40B4-BE49-F238E27FC236}">
                <a16:creationId xmlns:a16="http://schemas.microsoft.com/office/drawing/2014/main" id="{86B2734C-56B5-1328-14EF-C6A2CBD25FF0}"/>
              </a:ext>
            </a:extLst>
          </p:cNvPr>
          <p:cNvSpPr/>
          <p:nvPr/>
        </p:nvSpPr>
        <p:spPr>
          <a:xfrm>
            <a:off x="245875" y="3383520"/>
            <a:ext cx="2993475" cy="3186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our project was to apply Metropolis-Hastings to two ETFs: SPY(S&amp;P 500 ETF) and QQQ (Nasdaq index ETF) to predict future closing prices of these two ETFs.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priced the equations using geometric brownian motion, specifically using:</a:t>
            </a:r>
            <a:br>
              <a:rPr lang="en"/>
            </a:b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025" y="2652850"/>
            <a:ext cx="4055950" cy="5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Modeling SPY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log SPY data provided easier distributions to draw from</a:t>
            </a:r>
            <a:endParaRPr sz="28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4294967295"/>
          </p:nvPr>
        </p:nvSpPr>
        <p:spPr>
          <a:xfrm>
            <a:off x="5535800" y="856900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By taking the log of the closing prices, we could apply a normal distribution as our proposal density function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Sheater &amp; Jones was used to find the bandwidth of our proposal density function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To test the effects of proposal functions, two density functions were estimated from each; daily log returns and mean adjusted returns.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426425" y="968325"/>
            <a:ext cx="5208876" cy="3838626"/>
            <a:chOff x="236200" y="902475"/>
            <a:chExt cx="5208876" cy="3838626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85992" y="902475"/>
              <a:ext cx="2559084" cy="3838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6200" y="902475"/>
              <a:ext cx="2559074" cy="38386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Metropolis-Hastings was used to create a markov chain of the random component of the pricing equation</a:t>
            </a:r>
            <a:endParaRPr sz="17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945075" y="1016625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By verifying sample path, cusum, and autocorrelation plots, we claim each of our MH generated chains are ergodic.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Sample path shows variational movements depending on proposal density estimates.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Cusum moves but manages to converge to 0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The acf converges quickly, which aligns with our expectations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176700" y="748475"/>
            <a:ext cx="5768376" cy="4004651"/>
            <a:chOff x="176700" y="748475"/>
            <a:chExt cx="5768376" cy="4004651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506319" y="974000"/>
              <a:ext cx="4747500" cy="2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Markov Chain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506325" y="2158500"/>
              <a:ext cx="47475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Cumulative Sum of Markov Chain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35625" y="748475"/>
              <a:ext cx="1545900" cy="21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Normal Distribution 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93" name="Google Shape;9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700" y="1033750"/>
              <a:ext cx="1863774" cy="3719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9000" y="1033750"/>
              <a:ext cx="1863774" cy="3704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81300" y="1033750"/>
              <a:ext cx="1863776" cy="3719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 txBox="1"/>
            <p:nvPr/>
          </p:nvSpPr>
          <p:spPr>
            <a:xfrm>
              <a:off x="2287925" y="748475"/>
              <a:ext cx="1545900" cy="21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Log Return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4240225" y="748475"/>
              <a:ext cx="1545900" cy="21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Log Mean Adjusted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Markov Chain was used to predict prices for various intervals</a:t>
            </a:r>
            <a:endParaRPr sz="260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5415500" y="961200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markov chain was used to predict prices for the last year, half year, quarter, and month of the data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process used a chain length of 2000, each period of time was tested using without and with a burn-in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 the case of burn-in, the end of the chain was used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average RMSE was taken for each time period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512250" y="1003863"/>
          <a:ext cx="3882075" cy="3411475"/>
        </p:xfrm>
        <a:graphic>
          <a:graphicData uri="http://schemas.openxmlformats.org/drawingml/2006/table">
            <a:tbl>
              <a:tblPr>
                <a:noFill/>
                <a:tableStyleId>{FBEACCB9-AC48-48A8-BDF7-C4B0DB41521D}</a:tableStyleId>
              </a:tblPr>
              <a:tblGrid>
                <a:gridCol w="12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Period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Burn-in 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Burn-in 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months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16.9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MH provided mixed results</a:t>
            </a:r>
            <a:endParaRPr sz="28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999485" y="1590645"/>
            <a:ext cx="25914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2\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0" y="1132262"/>
            <a:ext cx="2019941" cy="139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50" y="2574683"/>
            <a:ext cx="2019933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064" y="1132262"/>
            <a:ext cx="2019955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077" y="2574683"/>
            <a:ext cx="2019933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9704" y="1132262"/>
            <a:ext cx="2019933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9730" y="2574683"/>
            <a:ext cx="2019933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3318" y="1132262"/>
            <a:ext cx="2019933" cy="13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3370" y="2574683"/>
            <a:ext cx="2019955" cy="139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0" y="1456133"/>
            <a:ext cx="592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Burn-in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0" y="2898537"/>
            <a:ext cx="5925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Burn-in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92500" y="967800"/>
            <a:ext cx="2019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Year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686112" y="967800"/>
            <a:ext cx="2019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 Months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779712" y="967800"/>
            <a:ext cx="2019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 Months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873337" y="967800"/>
            <a:ext cx="2019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Month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08850" y="4501825"/>
            <a:ext cx="8684400" cy="29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Predictions are directionally correct, but have easily identifiable errors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Modeling QQQ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21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log QQQ data provided easier distributions to draw from</a:t>
            </a:r>
            <a:endParaRPr sz="28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4294967295"/>
          </p:nvPr>
        </p:nvSpPr>
        <p:spPr>
          <a:xfrm>
            <a:off x="5535800" y="856900"/>
            <a:ext cx="28797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Once again, by taking the log of the closing prices, we could apply a normal distribution as our proposal density function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Sheater &amp; Jones was again used to find the bandwidth of our proposal density function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While using a normal distribution still makes sense, the fit for QQQ appeared to visually be better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391950" y="939703"/>
            <a:ext cx="5208876" cy="3838665"/>
            <a:chOff x="2853325" y="939703"/>
            <a:chExt cx="5208876" cy="3838665"/>
          </a:xfrm>
        </p:grpSpPr>
        <p:pic>
          <p:nvPicPr>
            <p:cNvPr id="140" name="Google Shape;14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53327" y="939703"/>
              <a:ext cx="2559100" cy="38386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" name="Google Shape;141;p21"/>
            <p:cNvGrpSpPr/>
            <p:nvPr/>
          </p:nvGrpSpPr>
          <p:grpSpPr>
            <a:xfrm>
              <a:off x="2853325" y="939725"/>
              <a:ext cx="5208876" cy="3838626"/>
              <a:chOff x="236200" y="902475"/>
              <a:chExt cx="5208876" cy="3838626"/>
            </a:xfrm>
          </p:grpSpPr>
          <p:pic>
            <p:nvPicPr>
              <p:cNvPr id="142" name="Google Shape;142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885992" y="902475"/>
                <a:ext cx="2559084" cy="3838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36200" y="902475"/>
                <a:ext cx="2559074" cy="3838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994</Words>
  <Application>Microsoft Office PowerPoint</Application>
  <PresentationFormat>On-screen Show (16:9)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Average</vt:lpstr>
      <vt:lpstr>Arial</vt:lpstr>
      <vt:lpstr>Oswald</vt:lpstr>
      <vt:lpstr>Slate</vt:lpstr>
      <vt:lpstr>Predicting Stock Prices with Metropolis-Hastings MCMC</vt:lpstr>
      <vt:lpstr>Background</vt:lpstr>
      <vt:lpstr>Modeling SPY</vt:lpstr>
      <vt:lpstr>Using log SPY data provided easier distributions to draw from</vt:lpstr>
      <vt:lpstr>Metropolis-Hastings was used to create a markov chain of the random component of the pricing equation</vt:lpstr>
      <vt:lpstr>The Markov Chain was used to predict prices for various intervals</vt:lpstr>
      <vt:lpstr>Using MH provided mixed results</vt:lpstr>
      <vt:lpstr>Modeling QQQ</vt:lpstr>
      <vt:lpstr>Using log QQQ data provided easier distributions to draw from</vt:lpstr>
      <vt:lpstr>Metropolis-Hastings was used to create a markov chain of the random component of the pricing equation</vt:lpstr>
      <vt:lpstr>The Markov Chain was used to predict prices for various intervals</vt:lpstr>
      <vt:lpstr>Using MH provided mixed results</vt:lpstr>
      <vt:lpstr>Conclusion</vt:lpstr>
      <vt:lpstr>Markov chain generations were mostly dependent on choice of proposal</vt:lpstr>
      <vt:lpstr>MCMC simulation return (RMSE)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 with Metropolis-Hastings MCMC</dc:title>
  <cp:lastModifiedBy>Jack Kim</cp:lastModifiedBy>
  <cp:revision>2</cp:revision>
  <dcterms:modified xsi:type="dcterms:W3CDTF">2023-12-04T04:41:20Z</dcterms:modified>
</cp:coreProperties>
</file>