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97" r:id="rId3"/>
    <p:sldId id="312" r:id="rId4"/>
    <p:sldId id="313" r:id="rId5"/>
    <p:sldId id="320" r:id="rId6"/>
    <p:sldId id="321" r:id="rId7"/>
    <p:sldId id="322" r:id="rId8"/>
    <p:sldId id="323" r:id="rId9"/>
    <p:sldId id="324" r:id="rId10"/>
    <p:sldId id="325" r:id="rId11"/>
    <p:sldId id="326" r:id="rId12"/>
    <p:sldId id="328" r:id="rId13"/>
    <p:sldId id="329" r:id="rId14"/>
    <p:sldId id="330" r:id="rId15"/>
    <p:sldId id="331" r:id="rId16"/>
  </p:sldIdLst>
  <p:sldSz cx="9144000" cy="5143500" type="screen16x9"/>
  <p:notesSz cx="6858000" cy="9144000"/>
  <p:embeddedFontLst>
    <p:embeddedFont>
      <p:font typeface="Merriweather" panose="020B0604020202020204" charset="0"/>
      <p:regular r:id="rId18"/>
      <p:bold r:id="rId19"/>
      <p:italic r:id="rId20"/>
      <p:boldItalic r:id="rId21"/>
    </p:embeddedFont>
    <p:embeddedFont>
      <p:font typeface="Roboto" panose="020B0604020202020204" charset="0"/>
      <p:regular r:id="rId22"/>
      <p:bold r:id="rId23"/>
      <p:italic r:id="rId24"/>
      <p:boldItalic r:id="rId25"/>
    </p:embeddedFont>
    <p:embeddedFont>
      <p:font typeface="Consolas" panose="020B0609020204030204" pitchFamily="49"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0F78C4"/>
    <a:srgbClr val="474AFF"/>
    <a:srgbClr val="2B2B2B"/>
    <a:srgbClr val="A9B7C7"/>
    <a:srgbClr val="004E7A"/>
    <a:srgbClr val="003E60"/>
    <a:srgbClr val="8D90FF"/>
    <a:srgbClr val="3139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817" autoAdjust="0"/>
    <p:restoredTop sz="94465" autoAdjust="0"/>
  </p:normalViewPr>
  <p:slideViewPr>
    <p:cSldViewPr snapToGrid="0">
      <p:cViewPr varScale="1">
        <p:scale>
          <a:sx n="118" d="100"/>
          <a:sy n="118" d="100"/>
        </p:scale>
        <p:origin x="91" y="115"/>
      </p:cViewPr>
      <p:guideLst>
        <p:guide orient="horz" pos="1620"/>
        <p:guide pos="288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CA"/>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CA"/>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CA"/>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fr-CA"/>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CA"/>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CA"/>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CA"/>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fr-CA"/>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6" r:id="rId5"/>
    <p:sldLayoutId id="2147483657" r:id="rId6"/>
    <p:sldLayoutId id="214748365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4.xml"/><Relationship Id="rId7" Type="http://schemas.openxmlformats.org/officeDocument/2006/relationships/slide" Target="slide10.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8.xml"/><Relationship Id="rId10" Type="http://schemas.openxmlformats.org/officeDocument/2006/relationships/image" Target="../media/image1.png"/><Relationship Id="rId4" Type="http://schemas.openxmlformats.org/officeDocument/2006/relationships/slide" Target="slide7.xml"/><Relationship Id="rId9" Type="http://schemas.openxmlformats.org/officeDocument/2006/relationships/slide" Target="slide12.xml"/></Relationships>
</file>

<file path=ppt/slides/_rels/slide3.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hyperlink" Target="https://build-system.fman.io/qt-designer-download"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205150" y="539725"/>
            <a:ext cx="8246100" cy="18140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tabLst>
                <a:tab pos="2114550" algn="l"/>
              </a:tabLst>
            </a:pPr>
            <a:r>
              <a:rPr lang="fr-CA" sz="4800" dirty="0" smtClean="0"/>
              <a:t>POO – Interface graphique 	avec </a:t>
            </a:r>
            <a:r>
              <a:rPr lang="fr-CA" sz="4800" dirty="0" err="1" smtClean="0"/>
              <a:t>Qt</a:t>
            </a:r>
            <a:r>
              <a:rPr lang="fr-CA" sz="4800" dirty="0" smtClean="0"/>
              <a:t> Designer</a:t>
            </a:r>
            <a:endParaRPr sz="4800" dirty="0"/>
          </a:p>
        </p:txBody>
      </p:sp>
      <p:sp>
        <p:nvSpPr>
          <p:cNvPr id="65" name="Google Shape;65;p13"/>
          <p:cNvSpPr txBox="1">
            <a:spLocks noGrp="1"/>
          </p:cNvSpPr>
          <p:nvPr>
            <p:ph type="subTitle" idx="1"/>
          </p:nvPr>
        </p:nvSpPr>
        <p:spPr>
          <a:xfrm>
            <a:off x="3766050" y="3879056"/>
            <a:ext cx="5037000" cy="994844"/>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fr-CA" sz="1800" dirty="0"/>
              <a:t>420-2G2 – Programmation orientée objet</a:t>
            </a:r>
          </a:p>
          <a:p>
            <a:pPr marL="0" lvl="0" indent="0" algn="r" rtl="0">
              <a:spcBef>
                <a:spcPts val="0"/>
              </a:spcBef>
              <a:spcAft>
                <a:spcPts val="0"/>
              </a:spcAft>
              <a:buNone/>
            </a:pPr>
            <a:r>
              <a:rPr lang="fr-CA" sz="1800" dirty="0"/>
              <a:t>Techniques de </a:t>
            </a:r>
            <a:r>
              <a:rPr lang="fr-CA" sz="1800" dirty="0" smtClean="0"/>
              <a:t>l’informatique</a:t>
            </a:r>
          </a:p>
          <a:p>
            <a:pPr marL="0" lvl="0" indent="0" algn="r" rtl="0">
              <a:spcBef>
                <a:spcPts val="0"/>
              </a:spcBef>
              <a:spcAft>
                <a:spcPts val="0"/>
              </a:spcAft>
              <a:buNone/>
            </a:pPr>
            <a:r>
              <a:rPr lang="fr-CA" sz="1800" dirty="0" smtClean="0"/>
              <a:t>H21</a:t>
            </a:r>
            <a:endParaRPr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61716" y="200026"/>
            <a:ext cx="8710832" cy="971550"/>
          </a:xfrm>
        </p:spPr>
        <p:txBody>
          <a:bodyPr/>
          <a:lstStyle/>
          <a:p>
            <a:r>
              <a:rPr lang="fr-CA" dirty="0" smtClean="0"/>
              <a:t>Programme principal Python… suite</a:t>
            </a:r>
            <a:br>
              <a:rPr lang="fr-CA" dirty="0" smtClean="0"/>
            </a:br>
            <a:r>
              <a:rPr lang="fr-CA" dirty="0" smtClean="0"/>
              <a:t>Création d’une classe pour l’interface graphique</a:t>
            </a:r>
            <a:r>
              <a:rPr lang="fr-CA" dirty="0"/>
              <a:t/>
            </a:r>
            <a:br>
              <a:rPr lang="fr-CA" dirty="0"/>
            </a:br>
            <a:r>
              <a:rPr lang="fr-CA" dirty="0"/>
              <a:t/>
            </a:r>
            <a:br>
              <a:rPr lang="fr-CA" dirty="0"/>
            </a:br>
            <a:r>
              <a:rPr lang="fr-CA" dirty="0"/>
              <a:t/>
            </a:r>
            <a:br>
              <a:rPr lang="fr-CA" dirty="0"/>
            </a:br>
            <a:endParaRPr lang="fr-CA" dirty="0"/>
          </a:p>
        </p:txBody>
      </p:sp>
      <p:sp>
        <p:nvSpPr>
          <p:cNvPr id="5" name="Rectangle 2"/>
          <p:cNvSpPr>
            <a:spLocks noChangeArrowheads="1"/>
          </p:cNvSpPr>
          <p:nvPr/>
        </p:nvSpPr>
        <p:spPr bwMode="auto">
          <a:xfrm>
            <a:off x="311724" y="1518907"/>
            <a:ext cx="8660823" cy="352404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smtClean="0">
                <a:ln>
                  <a:noFill/>
                </a:ln>
                <a:solidFill>
                  <a:srgbClr val="808080"/>
                </a:solidFill>
                <a:effectLst/>
                <a:latin typeface="Consolas" panose="020B0609020204030204" pitchFamily="49" charset="0"/>
              </a:rPr>
              <a:t>#Création d'une classe qui hérite des librairies </a:t>
            </a:r>
            <a:r>
              <a:rPr kumimoji="0" lang="fr-FR" altLang="fr-FR" sz="1200" b="0" i="0" u="none" strike="noStrike" cap="none" normalizeH="0" baseline="0" dirty="0" err="1" smtClean="0">
                <a:ln>
                  <a:noFill/>
                </a:ln>
                <a:solidFill>
                  <a:srgbClr val="808080"/>
                </a:solidFill>
                <a:effectLst/>
                <a:latin typeface="Consolas" panose="020B0609020204030204" pitchFamily="49" charset="0"/>
              </a:rPr>
              <a:t>Qt</a:t>
            </a:r>
            <a:r>
              <a:rPr kumimoji="0" lang="fr-FR" altLang="fr-FR" sz="1200" b="0" i="0" u="none" strike="noStrike" cap="none" normalizeH="0" baseline="0" dirty="0" smtClean="0">
                <a:ln>
                  <a:noFill/>
                </a:ln>
                <a:solidFill>
                  <a:srgbClr val="808080"/>
                </a:solidFill>
                <a:effectLst/>
                <a:latin typeface="Consolas" panose="020B0609020204030204" pitchFamily="49" charset="0"/>
              </a:rPr>
              <a:t> et </a:t>
            </a:r>
            <a:r>
              <a:rPr kumimoji="0" lang="fr-FR" altLang="fr-FR" sz="1200" b="0" i="0" u="none" strike="noStrike" cap="none" normalizeH="0" baseline="0" dirty="0" err="1" smtClean="0">
                <a:ln>
                  <a:noFill/>
                </a:ln>
                <a:solidFill>
                  <a:srgbClr val="808080"/>
                </a:solidFill>
                <a:effectLst/>
                <a:latin typeface="Consolas" panose="020B0609020204030204" pitchFamily="49" charset="0"/>
              </a:rPr>
              <a:t>MainWindow</a:t>
            </a:r>
            <a:r>
              <a:rPr kumimoji="0" lang="fr-FR" altLang="fr-FR" sz="1200" b="0" i="0" u="none" strike="noStrike" cap="none" normalizeH="0" baseline="0" dirty="0" smtClean="0">
                <a:ln>
                  <a:noFill/>
                </a:ln>
                <a:solidFill>
                  <a:srgbClr val="808080"/>
                </a:solidFill>
                <a:effectLst/>
                <a:latin typeface="Consolas" panose="020B0609020204030204" pitchFamily="49" charset="0"/>
              </a:rPr>
              <a:t/>
            </a:r>
            <a:br>
              <a:rPr kumimoji="0" lang="fr-FR" altLang="fr-FR" sz="1200" b="0" i="0" u="none" strike="noStrike" cap="none" normalizeH="0" baseline="0" dirty="0" smtClean="0">
                <a:ln>
                  <a:noFill/>
                </a:ln>
                <a:solidFill>
                  <a:srgbClr val="808080"/>
                </a:solidFill>
                <a:effectLst/>
                <a:latin typeface="Consolas" panose="020B0609020204030204" pitchFamily="49" charset="0"/>
              </a:rPr>
            </a:br>
            <a:r>
              <a:rPr kumimoji="0" lang="fr-FR" altLang="fr-FR" sz="1200" b="0" i="0" u="none" strike="noStrike" cap="none" normalizeH="0" baseline="0" dirty="0" smtClean="0">
                <a:ln>
                  <a:noFill/>
                </a:ln>
                <a:solidFill>
                  <a:srgbClr val="CC7832"/>
                </a:solidFill>
                <a:effectLst/>
                <a:latin typeface="Consolas" panose="020B0609020204030204" pitchFamily="49" charset="0"/>
              </a:rPr>
              <a:t>class </a:t>
            </a:r>
            <a:r>
              <a:rPr kumimoji="0" lang="fr-FR" altLang="fr-FR" sz="1200" b="0" i="0" u="none" strike="noStrike" cap="none" normalizeH="0" baseline="0" dirty="0" err="1" smtClean="0">
                <a:ln>
                  <a:noFill/>
                </a:ln>
                <a:solidFill>
                  <a:srgbClr val="A9B7C6"/>
                </a:solidFill>
                <a:effectLst/>
                <a:latin typeface="Consolas" panose="020B0609020204030204" pitchFamily="49" charset="0"/>
              </a:rPr>
              <a:t>FenetreQt</a:t>
            </a:r>
            <a:r>
              <a:rPr kumimoji="0" lang="fr-FR" altLang="fr-FR" sz="1200" b="0" i="0" u="none" strike="noStrike" cap="none" normalizeH="0" baseline="0" dirty="0" smtClean="0">
                <a:ln>
                  <a:noFill/>
                </a:ln>
                <a:solidFill>
                  <a:srgbClr val="A9B7C6"/>
                </a:solidFill>
                <a:effectLst/>
                <a:latin typeface="Consolas" panose="020B0609020204030204" pitchFamily="49" charset="0"/>
              </a:rPr>
              <a:t>(</a:t>
            </a:r>
            <a:r>
              <a:rPr kumimoji="0" lang="fr-FR" altLang="fr-FR" sz="1200" b="0" i="0" u="none" strike="noStrike" cap="none" normalizeH="0" baseline="0" dirty="0" err="1" smtClean="0">
                <a:ln>
                  <a:noFill/>
                </a:ln>
                <a:solidFill>
                  <a:srgbClr val="A9B7C6"/>
                </a:solidFill>
                <a:effectLst/>
                <a:latin typeface="Consolas" panose="020B0609020204030204" pitchFamily="49" charset="0"/>
              </a:rPr>
              <a:t>QtWidgets.QMainWindow</a:t>
            </a:r>
            <a:r>
              <a:rPr kumimoji="0" lang="fr-FR" altLang="fr-FR" sz="1200" b="0" i="0" u="none" strike="noStrike" cap="none" normalizeH="0" baseline="0" dirty="0" smtClean="0">
                <a:ln>
                  <a:noFill/>
                </a:ln>
                <a:solidFill>
                  <a:srgbClr val="CC7832"/>
                </a:solidFill>
                <a:effectLst/>
                <a:latin typeface="Consolas" panose="020B0609020204030204" pitchFamily="49" charset="0"/>
              </a:rPr>
              <a:t>, </a:t>
            </a:r>
            <a:r>
              <a:rPr kumimoji="0" lang="fr-FR" altLang="fr-FR" sz="1200" b="0" i="0" u="none" strike="noStrike" cap="none" normalizeH="0" baseline="0" dirty="0" err="1" smtClean="0">
                <a:ln>
                  <a:noFill/>
                </a:ln>
                <a:solidFill>
                  <a:srgbClr val="A9B7C6"/>
                </a:solidFill>
                <a:effectLst/>
                <a:latin typeface="Consolas" panose="020B0609020204030204" pitchFamily="49" charset="0"/>
              </a:rPr>
              <a:t>F.Ui_MainWindow</a:t>
            </a:r>
            <a:r>
              <a:rPr kumimoji="0" lang="fr-FR" altLang="fr-FR" sz="1200" b="0" i="0" u="none" strike="noStrike" cap="none" normalizeH="0" baseline="0" dirty="0" smtClean="0">
                <a:ln>
                  <a:noFill/>
                </a:ln>
                <a:solidFill>
                  <a:srgbClr val="A9B7C6"/>
                </a:solidFill>
                <a:effectLst/>
                <a:latin typeface="Consolas" panose="020B0609020204030204" pitchFamily="49" charset="0"/>
              </a:rPr>
              <a:t>):</a:t>
            </a:r>
            <a:br>
              <a:rPr kumimoji="0" lang="fr-FR" altLang="fr-FR" sz="1200" b="0" i="0" u="none" strike="noStrike" cap="none" normalizeH="0" baseline="0" dirty="0" smtClean="0">
                <a:ln>
                  <a:noFill/>
                </a:ln>
                <a:solidFill>
                  <a:srgbClr val="A9B7C6"/>
                </a:solidFill>
                <a:effectLst/>
                <a:latin typeface="Consolas" panose="020B0609020204030204" pitchFamily="49" charset="0"/>
              </a:rPr>
            </a:br>
            <a:r>
              <a:rPr kumimoji="0" lang="fr-FR" altLang="fr-FR" sz="1200" b="0" i="0" u="none" strike="noStrike" cap="none" normalizeH="0" baseline="0" dirty="0" smtClean="0">
                <a:ln>
                  <a:noFill/>
                </a:ln>
                <a:solidFill>
                  <a:srgbClr val="A9B7C6"/>
                </a:solidFill>
                <a:effectLst/>
                <a:latin typeface="Consolas" panose="020B0609020204030204" pitchFamily="49" charset="0"/>
              </a:rPr>
              <a:t>    </a:t>
            </a:r>
            <a:r>
              <a:rPr kumimoji="0" lang="fr-FR" altLang="fr-FR" sz="1100" b="0" i="1" u="none" strike="noStrike" cap="none" normalizeH="0" baseline="0" dirty="0" smtClean="0">
                <a:ln>
                  <a:noFill/>
                </a:ln>
                <a:solidFill>
                  <a:srgbClr val="629755"/>
                </a:solidFill>
                <a:effectLst/>
                <a:latin typeface="Consolas" panose="020B0609020204030204" pitchFamily="49" charset="0"/>
              </a:rPr>
              <a:t>"""</a:t>
            </a:r>
            <a:br>
              <a:rPr kumimoji="0" lang="fr-FR" altLang="fr-FR" sz="1100" b="0" i="1" u="none" strike="noStrike" cap="none" normalizeH="0" baseline="0" dirty="0" smtClean="0">
                <a:ln>
                  <a:noFill/>
                </a:ln>
                <a:solidFill>
                  <a:srgbClr val="629755"/>
                </a:solidFill>
                <a:effectLst/>
                <a:latin typeface="Consolas" panose="020B0609020204030204" pitchFamily="49" charset="0"/>
              </a:rPr>
            </a:br>
            <a:r>
              <a:rPr kumimoji="0" lang="fr-FR" altLang="fr-FR" sz="1100" b="0" i="1" u="none" strike="noStrike" cap="none" normalizeH="0" baseline="0" dirty="0" smtClean="0">
                <a:ln>
                  <a:noFill/>
                </a:ln>
                <a:solidFill>
                  <a:srgbClr val="629755"/>
                </a:solidFill>
                <a:effectLst/>
                <a:latin typeface="Consolas" panose="020B0609020204030204" pitchFamily="49" charset="0"/>
              </a:rPr>
              <a:t>    Nom de la classe: </a:t>
            </a:r>
            <a:r>
              <a:rPr kumimoji="0" lang="fr-FR" altLang="fr-FR" sz="1100" b="0" i="1" u="none" strike="noStrike" cap="none" normalizeH="0" baseline="0" dirty="0" err="1" smtClean="0">
                <a:ln>
                  <a:noFill/>
                </a:ln>
                <a:solidFill>
                  <a:srgbClr val="629755"/>
                </a:solidFill>
                <a:effectLst/>
                <a:latin typeface="Consolas" panose="020B0609020204030204" pitchFamily="49" charset="0"/>
              </a:rPr>
              <a:t>FenetreQt</a:t>
            </a:r>
            <a:r>
              <a:rPr kumimoji="0" lang="fr-FR" altLang="fr-FR" sz="1100" b="0" i="1" u="none" strike="noStrike" cap="none" normalizeH="0" baseline="0" dirty="0" smtClean="0">
                <a:ln>
                  <a:noFill/>
                </a:ln>
                <a:solidFill>
                  <a:srgbClr val="629755"/>
                </a:solidFill>
                <a:effectLst/>
                <a:latin typeface="Consolas" panose="020B0609020204030204" pitchFamily="49" charset="0"/>
              </a:rPr>
              <a:t/>
            </a:r>
            <a:br>
              <a:rPr kumimoji="0" lang="fr-FR" altLang="fr-FR" sz="1100" b="0" i="1" u="none" strike="noStrike" cap="none" normalizeH="0" baseline="0" dirty="0" smtClean="0">
                <a:ln>
                  <a:noFill/>
                </a:ln>
                <a:solidFill>
                  <a:srgbClr val="629755"/>
                </a:solidFill>
                <a:effectLst/>
                <a:latin typeface="Consolas" panose="020B0609020204030204" pitchFamily="49" charset="0"/>
              </a:rPr>
            </a:br>
            <a:r>
              <a:rPr kumimoji="0" lang="fr-FR" altLang="fr-FR" sz="1100" b="0" i="1" u="none" strike="noStrike" cap="none" normalizeH="0" baseline="0" dirty="0" smtClean="0">
                <a:ln>
                  <a:noFill/>
                </a:ln>
                <a:solidFill>
                  <a:srgbClr val="629755"/>
                </a:solidFill>
                <a:effectLst/>
                <a:latin typeface="Consolas" panose="020B0609020204030204" pitchFamily="49" charset="0"/>
              </a:rPr>
              <a:t>    Héritages:</a:t>
            </a:r>
            <a:br>
              <a:rPr kumimoji="0" lang="fr-FR" altLang="fr-FR" sz="1100" b="0" i="1" u="none" strike="noStrike" cap="none" normalizeH="0" baseline="0" dirty="0" smtClean="0">
                <a:ln>
                  <a:noFill/>
                </a:ln>
                <a:solidFill>
                  <a:srgbClr val="629755"/>
                </a:solidFill>
                <a:effectLst/>
                <a:latin typeface="Consolas" panose="020B0609020204030204" pitchFamily="49" charset="0"/>
              </a:rPr>
            </a:br>
            <a:r>
              <a:rPr kumimoji="0" lang="fr-FR" altLang="fr-FR" sz="1100" b="0" i="1" u="none" strike="noStrike" cap="none" normalizeH="0" baseline="0" dirty="0" smtClean="0">
                <a:ln>
                  <a:noFill/>
                </a:ln>
                <a:solidFill>
                  <a:srgbClr val="629755"/>
                </a:solidFill>
                <a:effectLst/>
                <a:latin typeface="Consolas" panose="020B0609020204030204" pitchFamily="49" charset="0"/>
              </a:rPr>
              <a:t>    - Type d'interface créée: </a:t>
            </a:r>
            <a:r>
              <a:rPr kumimoji="0" lang="fr-FR" altLang="fr-FR" sz="1100" b="0" i="1" u="none" strike="noStrike" cap="none" normalizeH="0" baseline="0" dirty="0" err="1" smtClean="0">
                <a:ln>
                  <a:noFill/>
                </a:ln>
                <a:solidFill>
                  <a:srgbClr val="629755"/>
                </a:solidFill>
                <a:effectLst/>
                <a:latin typeface="Consolas" panose="020B0609020204030204" pitchFamily="49" charset="0"/>
              </a:rPr>
              <a:t>QMainWindow</a:t>
            </a:r>
            <a:r>
              <a:rPr kumimoji="0" lang="fr-FR" altLang="fr-FR" sz="1100" b="0" i="1" u="none" strike="noStrike" cap="none" normalizeH="0" baseline="0" dirty="0" smtClean="0">
                <a:ln>
                  <a:noFill/>
                </a:ln>
                <a:solidFill>
                  <a:srgbClr val="629755"/>
                </a:solidFill>
                <a:effectLst/>
                <a:latin typeface="Consolas" panose="020B0609020204030204" pitchFamily="49" charset="0"/>
              </a:rPr>
              <a:t> (class qui appartient à la librairie </a:t>
            </a:r>
            <a:r>
              <a:rPr kumimoji="0" lang="fr-FR" altLang="fr-FR" sz="1100" b="0" i="1" u="none" strike="noStrike" cap="none" normalizeH="0" baseline="0" dirty="0" err="1" smtClean="0">
                <a:ln>
                  <a:noFill/>
                </a:ln>
                <a:solidFill>
                  <a:srgbClr val="629755"/>
                </a:solidFill>
                <a:effectLst/>
                <a:latin typeface="Consolas" panose="020B0609020204030204" pitchFamily="49" charset="0"/>
              </a:rPr>
              <a:t>QtWidgets</a:t>
            </a:r>
            <a:r>
              <a:rPr kumimoji="0" lang="fr-FR" altLang="fr-FR" sz="1100" b="0" i="1" u="none" strike="noStrike" cap="none" normalizeH="0" baseline="0" dirty="0" smtClean="0">
                <a:ln>
                  <a:noFill/>
                </a:ln>
                <a:solidFill>
                  <a:srgbClr val="629755"/>
                </a:solidFill>
                <a:effectLst/>
                <a:latin typeface="Consolas" panose="020B0609020204030204" pitchFamily="49" charset="0"/>
              </a:rPr>
              <a:t>)</a:t>
            </a:r>
            <a:br>
              <a:rPr kumimoji="0" lang="fr-FR" altLang="fr-FR" sz="1100" b="0" i="1" u="none" strike="noStrike" cap="none" normalizeH="0" baseline="0" dirty="0" smtClean="0">
                <a:ln>
                  <a:noFill/>
                </a:ln>
                <a:solidFill>
                  <a:srgbClr val="629755"/>
                </a:solidFill>
                <a:effectLst/>
                <a:latin typeface="Consolas" panose="020B0609020204030204" pitchFamily="49" charset="0"/>
              </a:rPr>
            </a:br>
            <a:r>
              <a:rPr kumimoji="0" lang="fr-FR" altLang="fr-FR" sz="1100" b="0" i="1" u="none" strike="noStrike" cap="none" normalizeH="0" baseline="0" dirty="0" smtClean="0">
                <a:ln>
                  <a:noFill/>
                </a:ln>
                <a:solidFill>
                  <a:srgbClr val="629755"/>
                </a:solidFill>
                <a:effectLst/>
                <a:latin typeface="Consolas" panose="020B0609020204030204" pitchFamily="49" charset="0"/>
              </a:rPr>
              <a:t>    - Fichier UI de l'interface: </a:t>
            </a:r>
            <a:r>
              <a:rPr kumimoji="0" lang="fr-FR" altLang="fr-FR" sz="1100" b="0" i="1" u="none" strike="noStrike" cap="none" normalizeH="0" baseline="0" dirty="0" err="1" smtClean="0">
                <a:ln>
                  <a:noFill/>
                </a:ln>
                <a:solidFill>
                  <a:srgbClr val="629755"/>
                </a:solidFill>
                <a:effectLst/>
                <a:latin typeface="Consolas" panose="020B0609020204030204" pitchFamily="49" charset="0"/>
              </a:rPr>
              <a:t>Ui_MainWindow</a:t>
            </a:r>
            <a:r>
              <a:rPr kumimoji="0" lang="fr-FR" altLang="fr-FR" sz="1100" b="0" i="1" u="none" strike="noStrike" cap="none" normalizeH="0" baseline="0" dirty="0" smtClean="0">
                <a:ln>
                  <a:noFill/>
                </a:ln>
                <a:solidFill>
                  <a:srgbClr val="629755"/>
                </a:solidFill>
                <a:effectLst/>
                <a:latin typeface="Consolas" panose="020B0609020204030204" pitchFamily="49" charset="0"/>
              </a:rPr>
              <a:t> (class qui appartient au fichier/librairie </a:t>
            </a:r>
            <a:r>
              <a:rPr kumimoji="0" lang="fr-FR" altLang="fr-FR" sz="1100" b="0" i="1" u="none" strike="noStrike" cap="none" normalizeH="0" baseline="0" dirty="0" err="1" smtClean="0">
                <a:ln>
                  <a:noFill/>
                </a:ln>
                <a:solidFill>
                  <a:srgbClr val="629755"/>
                </a:solidFill>
                <a:effectLst/>
                <a:latin typeface="Consolas" panose="020B0609020204030204" pitchFamily="49" charset="0"/>
              </a:rPr>
              <a:t>MainWindow</a:t>
            </a:r>
            <a:r>
              <a:rPr kumimoji="0" lang="fr-FR" altLang="fr-FR" sz="1100" b="0" i="1" u="none" strike="noStrike" cap="none" normalizeH="0" baseline="0" dirty="0" smtClean="0">
                <a:ln>
                  <a:noFill/>
                </a:ln>
                <a:solidFill>
                  <a:srgbClr val="629755"/>
                </a:solidFill>
                <a:effectLst/>
                <a:latin typeface="Consolas" panose="020B0609020204030204" pitchFamily="49" charset="0"/>
              </a:rPr>
              <a:t/>
            </a:r>
            <a:br>
              <a:rPr kumimoji="0" lang="fr-FR" altLang="fr-FR" sz="1100" b="0" i="1" u="none" strike="noStrike" cap="none" normalizeH="0" baseline="0" dirty="0" smtClean="0">
                <a:ln>
                  <a:noFill/>
                </a:ln>
                <a:solidFill>
                  <a:srgbClr val="629755"/>
                </a:solidFill>
                <a:effectLst/>
                <a:latin typeface="Consolas" panose="020B0609020204030204" pitchFamily="49" charset="0"/>
              </a:rPr>
            </a:br>
            <a:r>
              <a:rPr kumimoji="0" lang="fr-FR" altLang="fr-FR" sz="1100" b="0" i="1" u="none" strike="noStrike" cap="none" normalizeH="0" baseline="0" dirty="0" smtClean="0">
                <a:ln>
                  <a:noFill/>
                </a:ln>
                <a:solidFill>
                  <a:srgbClr val="629755"/>
                </a:solidFill>
                <a:effectLst/>
                <a:latin typeface="Consolas" panose="020B0609020204030204" pitchFamily="49" charset="0"/>
              </a:rPr>
              <a:t>    """</a:t>
            </a:r>
            <a:br>
              <a:rPr kumimoji="0" lang="fr-FR" altLang="fr-FR" sz="1100" b="0" i="1" u="none" strike="noStrike" cap="none" normalizeH="0" baseline="0" dirty="0" smtClean="0">
                <a:ln>
                  <a:noFill/>
                </a:ln>
                <a:solidFill>
                  <a:srgbClr val="629755"/>
                </a:solidFill>
                <a:effectLst/>
                <a:latin typeface="Consolas" panose="020B0609020204030204" pitchFamily="49" charset="0"/>
              </a:rPr>
            </a:br>
            <a:r>
              <a:rPr kumimoji="0" lang="fr-FR" altLang="fr-FR" sz="1200" b="0" i="1" u="none" strike="noStrike" cap="none" normalizeH="0" baseline="0" dirty="0" smtClean="0">
                <a:ln>
                  <a:noFill/>
                </a:ln>
                <a:solidFill>
                  <a:srgbClr val="629755"/>
                </a:solidFill>
                <a:effectLst/>
                <a:latin typeface="Consolas" panose="020B0609020204030204" pitchFamily="49" charset="0"/>
              </a:rPr>
              <a:t/>
            </a:r>
            <a:br>
              <a:rPr kumimoji="0" lang="fr-FR" altLang="fr-FR" sz="1200" b="0" i="1" u="none" strike="noStrike" cap="none" normalizeH="0" baseline="0" dirty="0" smtClean="0">
                <a:ln>
                  <a:noFill/>
                </a:ln>
                <a:solidFill>
                  <a:srgbClr val="629755"/>
                </a:solidFill>
                <a:effectLst/>
                <a:latin typeface="Consolas" panose="020B0609020204030204" pitchFamily="49" charset="0"/>
              </a:rPr>
            </a:br>
            <a:r>
              <a:rPr kumimoji="0" lang="fr-FR" altLang="fr-FR" sz="1200" b="0" i="1" u="none" strike="noStrike" cap="none" normalizeH="0" baseline="0" dirty="0" smtClean="0">
                <a:ln>
                  <a:noFill/>
                </a:ln>
                <a:solidFill>
                  <a:srgbClr val="629755"/>
                </a:solidFill>
                <a:effectLst/>
                <a:latin typeface="Consolas" panose="020B0609020204030204" pitchFamily="49" charset="0"/>
              </a:rPr>
              <a:t>    </a:t>
            </a:r>
            <a:r>
              <a:rPr kumimoji="0" lang="fr-FR" altLang="fr-FR" sz="1200" b="0" i="0" u="none" strike="noStrike" cap="none" normalizeH="0" baseline="0" dirty="0" err="1" smtClean="0">
                <a:ln>
                  <a:noFill/>
                </a:ln>
                <a:solidFill>
                  <a:srgbClr val="CC7832"/>
                </a:solidFill>
                <a:effectLst/>
                <a:latin typeface="Consolas" panose="020B0609020204030204" pitchFamily="49" charset="0"/>
              </a:rPr>
              <a:t>def</a:t>
            </a:r>
            <a:r>
              <a:rPr kumimoji="0" lang="fr-FR" altLang="fr-FR" sz="1200" b="0" i="0" u="none" strike="noStrike" cap="none" normalizeH="0" baseline="0" dirty="0" smtClean="0">
                <a:ln>
                  <a:noFill/>
                </a:ln>
                <a:solidFill>
                  <a:srgbClr val="CC7832"/>
                </a:solidFill>
                <a:effectLst/>
                <a:latin typeface="Consolas" panose="020B0609020204030204" pitchFamily="49" charset="0"/>
              </a:rPr>
              <a:t> </a:t>
            </a:r>
            <a:r>
              <a:rPr kumimoji="0" lang="fr-FR" altLang="fr-FR" sz="1200" b="0" i="0" u="none" strike="noStrike" cap="none" normalizeH="0" baseline="0" dirty="0" smtClean="0">
                <a:ln>
                  <a:noFill/>
                </a:ln>
                <a:solidFill>
                  <a:srgbClr val="B200B2"/>
                </a:solidFill>
                <a:effectLst/>
                <a:latin typeface="Consolas" panose="020B0609020204030204" pitchFamily="49" charset="0"/>
              </a:rPr>
              <a:t>__</a:t>
            </a:r>
            <a:r>
              <a:rPr kumimoji="0" lang="fr-FR" altLang="fr-FR" sz="1200" b="0" i="0" u="none" strike="noStrike" cap="none" normalizeH="0" baseline="0" dirty="0" err="1" smtClean="0">
                <a:ln>
                  <a:noFill/>
                </a:ln>
                <a:solidFill>
                  <a:srgbClr val="B200B2"/>
                </a:solidFill>
                <a:effectLst/>
                <a:latin typeface="Consolas" panose="020B0609020204030204" pitchFamily="49" charset="0"/>
              </a:rPr>
              <a:t>init</a:t>
            </a:r>
            <a:r>
              <a:rPr kumimoji="0" lang="fr-FR" altLang="fr-FR" sz="1200" b="0" i="0" u="none" strike="noStrike" cap="none" normalizeH="0" baseline="0" dirty="0" smtClean="0">
                <a:ln>
                  <a:noFill/>
                </a:ln>
                <a:solidFill>
                  <a:srgbClr val="B200B2"/>
                </a:solidFill>
                <a:effectLst/>
                <a:latin typeface="Consolas" panose="020B0609020204030204" pitchFamily="49" charset="0"/>
              </a:rPr>
              <a:t>__</a:t>
            </a:r>
            <a:r>
              <a:rPr kumimoji="0" lang="fr-FR" altLang="fr-FR" sz="1200" b="0" i="0" u="none" strike="noStrike" cap="none" normalizeH="0" baseline="0" dirty="0" smtClean="0">
                <a:ln>
                  <a:noFill/>
                </a:ln>
                <a:solidFill>
                  <a:srgbClr val="A9B7C6"/>
                </a:solidFill>
                <a:effectLst/>
                <a:latin typeface="Consolas" panose="020B0609020204030204" pitchFamily="49" charset="0"/>
              </a:rPr>
              <a:t>(</a:t>
            </a:r>
            <a:r>
              <a:rPr kumimoji="0" lang="fr-FR" altLang="fr-FR" sz="1200" b="0" i="0" u="none" strike="noStrike" cap="none" normalizeH="0" baseline="0" dirty="0" smtClean="0">
                <a:ln>
                  <a:noFill/>
                </a:ln>
                <a:solidFill>
                  <a:srgbClr val="94558D"/>
                </a:solidFill>
                <a:effectLst/>
                <a:latin typeface="Consolas" panose="020B0609020204030204" pitchFamily="49" charset="0"/>
              </a:rPr>
              <a:t>self</a:t>
            </a:r>
            <a:r>
              <a:rPr kumimoji="0" lang="fr-FR" altLang="fr-FR" sz="1200" b="0" i="0" u="none" strike="noStrike" cap="none" normalizeH="0" baseline="0" dirty="0" smtClean="0">
                <a:ln>
                  <a:noFill/>
                </a:ln>
                <a:solidFill>
                  <a:srgbClr val="CC7832"/>
                </a:solidFill>
                <a:effectLst/>
                <a:latin typeface="Consolas" panose="020B0609020204030204" pitchFamily="49" charset="0"/>
              </a:rPr>
              <a:t>, </a:t>
            </a:r>
            <a:r>
              <a:rPr kumimoji="0" lang="fr-FR" altLang="fr-FR" sz="1200" b="0" i="0" u="none" strike="noStrike" cap="none" normalizeH="0" baseline="0" dirty="0" smtClean="0">
                <a:ln>
                  <a:noFill/>
                </a:ln>
                <a:solidFill>
                  <a:srgbClr val="A9B7C6"/>
                </a:solidFill>
                <a:effectLst/>
                <a:latin typeface="Consolas" panose="020B0609020204030204" pitchFamily="49" charset="0"/>
              </a:rPr>
              <a:t>parent=</a:t>
            </a:r>
            <a:r>
              <a:rPr kumimoji="0" lang="fr-FR" altLang="fr-FR" sz="1200" b="0" i="0" u="none" strike="noStrike" cap="none" normalizeH="0" baseline="0" dirty="0" smtClean="0">
                <a:ln>
                  <a:noFill/>
                </a:ln>
                <a:solidFill>
                  <a:srgbClr val="CC7832"/>
                </a:solidFill>
                <a:effectLst/>
                <a:latin typeface="Consolas" panose="020B0609020204030204" pitchFamily="49" charset="0"/>
              </a:rPr>
              <a:t>None</a:t>
            </a:r>
            <a:r>
              <a:rPr kumimoji="0" lang="fr-FR" altLang="fr-FR" sz="1200" b="0" i="0" u="none" strike="noStrike" cap="none" normalizeH="0" baseline="0" dirty="0" smtClean="0">
                <a:ln>
                  <a:noFill/>
                </a:ln>
                <a:solidFill>
                  <a:srgbClr val="A9B7C6"/>
                </a:solidFill>
                <a:effectLst/>
                <a:latin typeface="Consolas" panose="020B0609020204030204" pitchFamily="49" charset="0"/>
              </a:rPr>
              <a:t>):</a:t>
            </a:r>
            <a:br>
              <a:rPr kumimoji="0" lang="fr-FR" altLang="fr-FR" sz="1200" b="0" i="0" u="none" strike="noStrike" cap="none" normalizeH="0" baseline="0" dirty="0" smtClean="0">
                <a:ln>
                  <a:noFill/>
                </a:ln>
                <a:solidFill>
                  <a:srgbClr val="A9B7C6"/>
                </a:solidFill>
                <a:effectLst/>
                <a:latin typeface="Consolas" panose="020B0609020204030204" pitchFamily="49" charset="0"/>
              </a:rPr>
            </a:br>
            <a:r>
              <a:rPr kumimoji="0" lang="fr-FR" altLang="fr-FR" sz="1200" b="0" i="0" u="none" strike="noStrike" cap="none" normalizeH="0" baseline="0" dirty="0" smtClean="0">
                <a:ln>
                  <a:noFill/>
                </a:ln>
                <a:solidFill>
                  <a:srgbClr val="A9B7C6"/>
                </a:solidFill>
                <a:effectLst/>
                <a:latin typeface="Consolas" panose="020B0609020204030204" pitchFamily="49" charset="0"/>
              </a:rPr>
              <a:t>        </a:t>
            </a:r>
            <a:r>
              <a:rPr kumimoji="0" lang="fr-FR" altLang="fr-FR" sz="1200" b="0" i="1" u="none" strike="noStrike" cap="none" normalizeH="0" baseline="0" dirty="0" smtClean="0">
                <a:ln>
                  <a:noFill/>
                </a:ln>
                <a:solidFill>
                  <a:srgbClr val="629755"/>
                </a:solidFill>
                <a:effectLst/>
                <a:latin typeface="Consolas" panose="020B0609020204030204" pitchFamily="49" charset="0"/>
              </a:rPr>
              <a:t>"""</a:t>
            </a:r>
            <a:br>
              <a:rPr kumimoji="0" lang="fr-FR" altLang="fr-FR" sz="1200" b="0" i="1" u="none" strike="noStrike" cap="none" normalizeH="0" baseline="0" dirty="0" smtClean="0">
                <a:ln>
                  <a:noFill/>
                </a:ln>
                <a:solidFill>
                  <a:srgbClr val="629755"/>
                </a:solidFill>
                <a:effectLst/>
                <a:latin typeface="Consolas" panose="020B0609020204030204" pitchFamily="49" charset="0"/>
              </a:rPr>
            </a:br>
            <a:r>
              <a:rPr kumimoji="0" lang="fr-FR" altLang="fr-FR" sz="1200" b="0" i="1" u="none" strike="noStrike" cap="none" normalizeH="0" baseline="0" dirty="0" smtClean="0">
                <a:ln>
                  <a:noFill/>
                </a:ln>
                <a:solidFill>
                  <a:srgbClr val="629755"/>
                </a:solidFill>
                <a:effectLst/>
                <a:latin typeface="Consolas" panose="020B0609020204030204" pitchFamily="49" charset="0"/>
              </a:rPr>
              <a:t>        Constructeur de la classe </a:t>
            </a:r>
            <a:r>
              <a:rPr kumimoji="0" lang="fr-FR" altLang="fr-FR" sz="1200" b="0" i="1" u="none" strike="noStrike" cap="none" normalizeH="0" baseline="0" dirty="0" err="1" smtClean="0">
                <a:ln>
                  <a:noFill/>
                </a:ln>
                <a:solidFill>
                  <a:srgbClr val="629755"/>
                </a:solidFill>
                <a:effectLst/>
                <a:latin typeface="Consolas" panose="020B0609020204030204" pitchFamily="49" charset="0"/>
              </a:rPr>
              <a:t>FenetreQt</a:t>
            </a:r>
            <a:r>
              <a:rPr kumimoji="0" lang="fr-FR" altLang="fr-FR" sz="1200" b="0" i="1" u="none" strike="noStrike" cap="none" normalizeH="0" baseline="0" dirty="0" smtClean="0">
                <a:ln>
                  <a:noFill/>
                </a:ln>
                <a:solidFill>
                  <a:srgbClr val="629755"/>
                </a:solidFill>
                <a:effectLst/>
                <a:latin typeface="Consolas" panose="020B0609020204030204" pitchFamily="49" charset="0"/>
              </a:rPr>
              <a:t/>
            </a:r>
            <a:br>
              <a:rPr kumimoji="0" lang="fr-FR" altLang="fr-FR" sz="1200" b="0" i="1" u="none" strike="noStrike" cap="none" normalizeH="0" baseline="0" dirty="0" smtClean="0">
                <a:ln>
                  <a:noFill/>
                </a:ln>
                <a:solidFill>
                  <a:srgbClr val="629755"/>
                </a:solidFill>
                <a:effectLst/>
                <a:latin typeface="Consolas" panose="020B0609020204030204" pitchFamily="49" charset="0"/>
              </a:rPr>
            </a:br>
            <a:r>
              <a:rPr kumimoji="0" lang="fr-FR" altLang="fr-FR" sz="1200" b="0" i="1" u="none" strike="noStrike" cap="none" normalizeH="0" baseline="0" dirty="0" smtClean="0">
                <a:ln>
                  <a:noFill/>
                </a:ln>
                <a:solidFill>
                  <a:srgbClr val="629755"/>
                </a:solidFill>
                <a:effectLst/>
                <a:latin typeface="Consolas" panose="020B0609020204030204" pitchFamily="49" charset="0"/>
              </a:rPr>
              <a:t>        </a:t>
            </a:r>
            <a:r>
              <a:rPr kumimoji="0" lang="fr-FR" altLang="fr-FR" sz="1200" b="1" i="1" u="none" strike="noStrike" cap="none" normalizeH="0" baseline="0" dirty="0" smtClean="0">
                <a:ln>
                  <a:noFill/>
                </a:ln>
                <a:solidFill>
                  <a:srgbClr val="629755"/>
                </a:solidFill>
                <a:effectLst/>
                <a:latin typeface="Consolas" panose="020B0609020204030204" pitchFamily="49" charset="0"/>
              </a:rPr>
              <a:t>:</a:t>
            </a:r>
            <a:r>
              <a:rPr kumimoji="0" lang="fr-FR" altLang="fr-FR" sz="1200" b="1" i="1" u="none" strike="noStrike" cap="none" normalizeH="0" baseline="0" dirty="0" err="1" smtClean="0">
                <a:ln>
                  <a:noFill/>
                </a:ln>
                <a:solidFill>
                  <a:srgbClr val="629755"/>
                </a:solidFill>
                <a:effectLst/>
                <a:latin typeface="Consolas" panose="020B0609020204030204" pitchFamily="49" charset="0"/>
              </a:rPr>
              <a:t>param</a:t>
            </a:r>
            <a:r>
              <a:rPr kumimoji="0" lang="fr-FR" altLang="fr-FR" sz="1200" b="0" i="1" u="none" strike="noStrike" cap="none" normalizeH="0" baseline="0" dirty="0" smtClean="0">
                <a:ln>
                  <a:noFill/>
                </a:ln>
                <a:solidFill>
                  <a:srgbClr val="629755"/>
                </a:solidFill>
                <a:effectLst/>
                <a:latin typeface="Consolas" panose="020B0609020204030204" pitchFamily="49" charset="0"/>
              </a:rPr>
              <a:t> parent: </a:t>
            </a:r>
            <a:r>
              <a:rPr kumimoji="0" lang="fr-FR" altLang="fr-FR" sz="1200" b="0" i="1" u="none" strike="noStrike" cap="none" normalizeH="0" baseline="0" dirty="0" err="1" smtClean="0">
                <a:ln>
                  <a:noFill/>
                </a:ln>
                <a:solidFill>
                  <a:srgbClr val="629755"/>
                </a:solidFill>
                <a:effectLst/>
                <a:latin typeface="Consolas" panose="020B0609020204030204" pitchFamily="49" charset="0"/>
              </a:rPr>
              <a:t>QtWidgets.QMainWindow</a:t>
            </a:r>
            <a:r>
              <a:rPr kumimoji="0" lang="fr-FR" altLang="fr-FR" sz="1200" b="0" i="1" u="none" strike="noStrike" cap="none" normalizeH="0" baseline="0" dirty="0" smtClean="0">
                <a:ln>
                  <a:noFill/>
                </a:ln>
                <a:solidFill>
                  <a:srgbClr val="629755"/>
                </a:solidFill>
                <a:effectLst/>
                <a:latin typeface="Consolas" panose="020B0609020204030204" pitchFamily="49" charset="0"/>
              </a:rPr>
              <a:t> et </a:t>
            </a:r>
            <a:r>
              <a:rPr kumimoji="0" lang="fr-FR" altLang="fr-FR" sz="1200" b="0" i="1" u="none" strike="noStrike" cap="none" normalizeH="0" baseline="0" dirty="0" err="1" smtClean="0">
                <a:ln>
                  <a:noFill/>
                </a:ln>
                <a:solidFill>
                  <a:srgbClr val="629755"/>
                </a:solidFill>
                <a:effectLst/>
                <a:latin typeface="Consolas" panose="020B0609020204030204" pitchFamily="49" charset="0"/>
              </a:rPr>
              <a:t>MainWindow.Ui_MainWindow</a:t>
            </a:r>
            <a:r>
              <a:rPr kumimoji="0" lang="fr-FR" altLang="fr-FR" sz="1200" b="0" i="1" u="none" strike="noStrike" cap="none" normalizeH="0" baseline="0" dirty="0" smtClean="0">
                <a:ln>
                  <a:noFill/>
                </a:ln>
                <a:solidFill>
                  <a:srgbClr val="629755"/>
                </a:solidFill>
                <a:effectLst/>
                <a:latin typeface="Consolas" panose="020B0609020204030204" pitchFamily="49" charset="0"/>
              </a:rPr>
              <a:t/>
            </a:r>
            <a:br>
              <a:rPr kumimoji="0" lang="fr-FR" altLang="fr-FR" sz="1200" b="0" i="1" u="none" strike="noStrike" cap="none" normalizeH="0" baseline="0" dirty="0" smtClean="0">
                <a:ln>
                  <a:noFill/>
                </a:ln>
                <a:solidFill>
                  <a:srgbClr val="629755"/>
                </a:solidFill>
                <a:effectLst/>
                <a:latin typeface="Consolas" panose="020B0609020204030204" pitchFamily="49" charset="0"/>
              </a:rPr>
            </a:br>
            <a:r>
              <a:rPr kumimoji="0" lang="fr-FR" altLang="fr-FR" sz="1200" b="0" i="1" u="none" strike="noStrike" cap="none" normalizeH="0" baseline="0" dirty="0" smtClean="0">
                <a:ln>
                  <a:noFill/>
                </a:ln>
                <a:solidFill>
                  <a:srgbClr val="629755"/>
                </a:solidFill>
                <a:effectLst/>
                <a:latin typeface="Consolas" panose="020B0609020204030204" pitchFamily="49" charset="0"/>
              </a:rPr>
              <a:t>        """</a:t>
            </a:r>
            <a:br>
              <a:rPr kumimoji="0" lang="fr-FR" altLang="fr-FR" sz="1200" b="0" i="1" u="none" strike="noStrike" cap="none" normalizeH="0" baseline="0" dirty="0" smtClean="0">
                <a:ln>
                  <a:noFill/>
                </a:ln>
                <a:solidFill>
                  <a:srgbClr val="629755"/>
                </a:solidFill>
                <a:effectLst/>
                <a:latin typeface="Consolas" panose="020B0609020204030204" pitchFamily="49" charset="0"/>
              </a:rPr>
            </a:br>
            <a:r>
              <a:rPr kumimoji="0" lang="fr-FR" altLang="fr-FR" sz="1200" b="0" i="1" u="none" strike="noStrike" cap="none" normalizeH="0" baseline="0" dirty="0" smtClean="0">
                <a:ln>
                  <a:noFill/>
                </a:ln>
                <a:solidFill>
                  <a:srgbClr val="629755"/>
                </a:solidFill>
                <a:effectLst/>
                <a:latin typeface="Consolas" panose="020B0609020204030204" pitchFamily="49" charset="0"/>
              </a:rPr>
              <a:t>        </a:t>
            </a:r>
            <a:r>
              <a:rPr kumimoji="0" lang="fr-FR" altLang="fr-FR" sz="1200" b="0" i="0" u="none" strike="noStrike" cap="none" normalizeH="0" baseline="0" dirty="0" smtClean="0">
                <a:ln>
                  <a:noFill/>
                </a:ln>
                <a:solidFill>
                  <a:srgbClr val="808080"/>
                </a:solidFill>
                <a:effectLst/>
                <a:latin typeface="Consolas" panose="020B0609020204030204" pitchFamily="49" charset="0"/>
              </a:rPr>
              <a:t>#Appel du constructeur de la classe parent</a:t>
            </a:r>
            <a:br>
              <a:rPr kumimoji="0" lang="fr-FR" altLang="fr-FR" sz="1200" b="0" i="0" u="none" strike="noStrike" cap="none" normalizeH="0" baseline="0" dirty="0" smtClean="0">
                <a:ln>
                  <a:noFill/>
                </a:ln>
                <a:solidFill>
                  <a:srgbClr val="808080"/>
                </a:solidFill>
                <a:effectLst/>
                <a:latin typeface="Consolas" panose="020B0609020204030204" pitchFamily="49" charset="0"/>
              </a:rPr>
            </a:br>
            <a:r>
              <a:rPr kumimoji="0" lang="fr-FR" altLang="fr-FR" sz="1200" b="0" i="0" u="none" strike="noStrike" cap="none" normalizeH="0" baseline="0" dirty="0" smtClean="0">
                <a:ln>
                  <a:noFill/>
                </a:ln>
                <a:solidFill>
                  <a:srgbClr val="808080"/>
                </a:solidFill>
                <a:effectLst/>
                <a:latin typeface="Consolas" panose="020B0609020204030204" pitchFamily="49" charset="0"/>
              </a:rPr>
              <a:t>        </a:t>
            </a:r>
            <a:r>
              <a:rPr kumimoji="0" lang="fr-FR" altLang="fr-FR" sz="1200" b="0" i="0" u="none" strike="noStrike" cap="none" normalizeH="0" baseline="0" dirty="0" smtClean="0">
                <a:ln>
                  <a:noFill/>
                </a:ln>
                <a:solidFill>
                  <a:srgbClr val="8888C6"/>
                </a:solidFill>
                <a:effectLst/>
                <a:latin typeface="Consolas" panose="020B0609020204030204" pitchFamily="49" charset="0"/>
              </a:rPr>
              <a:t>super</a:t>
            </a:r>
            <a:r>
              <a:rPr kumimoji="0" lang="fr-FR" altLang="fr-FR" sz="1200" b="0" i="0" u="none" strike="noStrike" cap="none" normalizeH="0" baseline="0" dirty="0" smtClean="0">
                <a:ln>
                  <a:noFill/>
                </a:ln>
                <a:solidFill>
                  <a:srgbClr val="A9B7C6"/>
                </a:solidFill>
                <a:effectLst/>
                <a:latin typeface="Consolas" panose="020B0609020204030204" pitchFamily="49" charset="0"/>
              </a:rPr>
              <a:t>(</a:t>
            </a:r>
            <a:r>
              <a:rPr kumimoji="0" lang="fr-FR" altLang="fr-FR" sz="1200" b="0" i="0" u="none" strike="noStrike" cap="none" normalizeH="0" baseline="0" dirty="0" err="1" smtClean="0">
                <a:ln>
                  <a:noFill/>
                </a:ln>
                <a:solidFill>
                  <a:srgbClr val="A9B7C6"/>
                </a:solidFill>
                <a:effectLst/>
                <a:latin typeface="Consolas" panose="020B0609020204030204" pitchFamily="49" charset="0"/>
              </a:rPr>
              <a:t>FenetreQt</a:t>
            </a:r>
            <a:r>
              <a:rPr kumimoji="0" lang="fr-FR" altLang="fr-FR" sz="1200" b="0" i="0" u="none" strike="noStrike" cap="none" normalizeH="0" baseline="0" dirty="0" smtClean="0">
                <a:ln>
                  <a:noFill/>
                </a:ln>
                <a:solidFill>
                  <a:srgbClr val="CC7832"/>
                </a:solidFill>
                <a:effectLst/>
                <a:latin typeface="Consolas" panose="020B0609020204030204" pitchFamily="49" charset="0"/>
              </a:rPr>
              <a:t>, </a:t>
            </a:r>
            <a:r>
              <a:rPr kumimoji="0" lang="fr-FR" altLang="fr-FR" sz="1200" b="0" i="0" u="none" strike="noStrike" cap="none" normalizeH="0" baseline="0" dirty="0" smtClean="0">
                <a:ln>
                  <a:noFill/>
                </a:ln>
                <a:solidFill>
                  <a:srgbClr val="94558D"/>
                </a:solidFill>
                <a:effectLst/>
                <a:latin typeface="Consolas" panose="020B0609020204030204" pitchFamily="49" charset="0"/>
              </a:rPr>
              <a:t>self</a:t>
            </a:r>
            <a:r>
              <a:rPr kumimoji="0" lang="fr-FR" altLang="fr-FR" sz="1200" b="0" i="0" u="none" strike="noStrike" cap="none" normalizeH="0" baseline="0" dirty="0" smtClean="0">
                <a:ln>
                  <a:noFill/>
                </a:ln>
                <a:solidFill>
                  <a:srgbClr val="A9B7C6"/>
                </a:solidFill>
                <a:effectLst/>
                <a:latin typeface="Consolas" panose="020B0609020204030204" pitchFamily="49" charset="0"/>
              </a:rPr>
              <a:t>).</a:t>
            </a:r>
            <a:r>
              <a:rPr kumimoji="0" lang="fr-FR" altLang="fr-FR" sz="1200" b="0" i="0" u="none" strike="noStrike" cap="none" normalizeH="0" baseline="0" dirty="0" smtClean="0">
                <a:ln>
                  <a:noFill/>
                </a:ln>
                <a:solidFill>
                  <a:srgbClr val="B200B2"/>
                </a:solidFill>
                <a:effectLst/>
                <a:latin typeface="Consolas" panose="020B0609020204030204" pitchFamily="49" charset="0"/>
              </a:rPr>
              <a:t>__</a:t>
            </a:r>
            <a:r>
              <a:rPr kumimoji="0" lang="fr-FR" altLang="fr-FR" sz="1200" b="0" i="0" u="none" strike="noStrike" cap="none" normalizeH="0" baseline="0" dirty="0" err="1" smtClean="0">
                <a:ln>
                  <a:noFill/>
                </a:ln>
                <a:solidFill>
                  <a:srgbClr val="B200B2"/>
                </a:solidFill>
                <a:effectLst/>
                <a:latin typeface="Consolas" panose="020B0609020204030204" pitchFamily="49" charset="0"/>
              </a:rPr>
              <a:t>init</a:t>
            </a:r>
            <a:r>
              <a:rPr kumimoji="0" lang="fr-FR" altLang="fr-FR" sz="1200" b="0" i="0" u="none" strike="noStrike" cap="none" normalizeH="0" baseline="0" dirty="0" smtClean="0">
                <a:ln>
                  <a:noFill/>
                </a:ln>
                <a:solidFill>
                  <a:srgbClr val="B200B2"/>
                </a:solidFill>
                <a:effectLst/>
                <a:latin typeface="Consolas" panose="020B0609020204030204" pitchFamily="49" charset="0"/>
              </a:rPr>
              <a:t>__</a:t>
            </a:r>
            <a:r>
              <a:rPr kumimoji="0" lang="fr-FR" altLang="fr-FR" sz="1200" b="0" i="0" u="none" strike="noStrike" cap="none" normalizeH="0" baseline="0" dirty="0" smtClean="0">
                <a:ln>
                  <a:noFill/>
                </a:ln>
                <a:solidFill>
                  <a:srgbClr val="A9B7C6"/>
                </a:solidFill>
                <a:effectLst/>
                <a:latin typeface="Consolas" panose="020B0609020204030204" pitchFamily="49" charset="0"/>
              </a:rPr>
              <a:t>(parent)</a:t>
            </a:r>
            <a:br>
              <a:rPr kumimoji="0" lang="fr-FR" altLang="fr-FR" sz="1200" b="0" i="0" u="none" strike="noStrike" cap="none" normalizeH="0" baseline="0" dirty="0" smtClean="0">
                <a:ln>
                  <a:noFill/>
                </a:ln>
                <a:solidFill>
                  <a:srgbClr val="A9B7C6"/>
                </a:solidFill>
                <a:effectLst/>
                <a:latin typeface="Consolas" panose="020B0609020204030204" pitchFamily="49" charset="0"/>
              </a:rPr>
            </a:br>
            <a:r>
              <a:rPr kumimoji="0" lang="fr-FR" altLang="fr-FR" sz="1200" b="0" i="0" u="none" strike="noStrike" cap="none" normalizeH="0" baseline="0" dirty="0" smtClean="0">
                <a:ln>
                  <a:noFill/>
                </a:ln>
                <a:solidFill>
                  <a:srgbClr val="A9B7C6"/>
                </a:solidFill>
                <a:effectLst/>
                <a:latin typeface="Consolas" panose="020B0609020204030204" pitchFamily="49" charset="0"/>
              </a:rPr>
              <a:t>        </a:t>
            </a:r>
            <a:r>
              <a:rPr kumimoji="0" lang="fr-FR" altLang="fr-FR" sz="1200" b="0" i="0" u="none" strike="noStrike" cap="none" normalizeH="0" baseline="0" dirty="0" err="1" smtClean="0">
                <a:ln>
                  <a:noFill/>
                </a:ln>
                <a:solidFill>
                  <a:srgbClr val="94558D"/>
                </a:solidFill>
                <a:effectLst/>
                <a:latin typeface="Consolas" panose="020B0609020204030204" pitchFamily="49" charset="0"/>
              </a:rPr>
              <a:t>self</a:t>
            </a:r>
            <a:r>
              <a:rPr kumimoji="0" lang="fr-FR" altLang="fr-FR" sz="1200" b="0" i="0" u="none" strike="noStrike" cap="none" normalizeH="0" baseline="0" dirty="0" err="1" smtClean="0">
                <a:ln>
                  <a:noFill/>
                </a:ln>
                <a:solidFill>
                  <a:srgbClr val="A9B7C6"/>
                </a:solidFill>
                <a:effectLst/>
                <a:latin typeface="Consolas" panose="020B0609020204030204" pitchFamily="49" charset="0"/>
              </a:rPr>
              <a:t>.setupUi</a:t>
            </a:r>
            <a:r>
              <a:rPr kumimoji="0" lang="fr-FR" altLang="fr-FR" sz="1200" b="0" i="0" u="none" strike="noStrike" cap="none" normalizeH="0" baseline="0" dirty="0" smtClean="0">
                <a:ln>
                  <a:noFill/>
                </a:ln>
                <a:solidFill>
                  <a:srgbClr val="A9B7C6"/>
                </a:solidFill>
                <a:effectLst/>
                <a:latin typeface="Consolas" panose="020B0609020204030204" pitchFamily="49" charset="0"/>
              </a:rPr>
              <a:t>(</a:t>
            </a:r>
            <a:r>
              <a:rPr kumimoji="0" lang="fr-FR" altLang="fr-FR" sz="1200" b="0" i="0" u="none" strike="noStrike" cap="none" normalizeH="0" baseline="0" dirty="0" smtClean="0">
                <a:ln>
                  <a:noFill/>
                </a:ln>
                <a:solidFill>
                  <a:srgbClr val="94558D"/>
                </a:solidFill>
                <a:effectLst/>
                <a:latin typeface="Consolas" panose="020B0609020204030204" pitchFamily="49" charset="0"/>
              </a:rPr>
              <a:t>self</a:t>
            </a:r>
            <a:r>
              <a:rPr kumimoji="0" lang="fr-FR" altLang="fr-FR" sz="1200" b="0" i="0" u="none" strike="noStrike" cap="none" normalizeH="0" baseline="0" dirty="0" smtClean="0">
                <a:ln>
                  <a:noFill/>
                </a:ln>
                <a:solidFill>
                  <a:srgbClr val="A9B7C6"/>
                </a:solidFill>
                <a:effectLst/>
                <a:latin typeface="Consolas" panose="020B0609020204030204" pitchFamily="49" charset="0"/>
              </a:rPr>
              <a:t>)   </a:t>
            </a:r>
            <a:r>
              <a:rPr kumimoji="0" lang="fr-FR" altLang="fr-FR" sz="1200" b="0" i="0" u="none" strike="noStrike" cap="none" normalizeH="0" baseline="0" dirty="0" smtClean="0">
                <a:ln>
                  <a:noFill/>
                </a:ln>
                <a:solidFill>
                  <a:srgbClr val="808080"/>
                </a:solidFill>
                <a:effectLst/>
                <a:latin typeface="Consolas" panose="020B0609020204030204" pitchFamily="49" charset="0"/>
              </a:rPr>
              <a:t>#Initialiser l’interface graphique</a:t>
            </a:r>
          </a:p>
          <a:p>
            <a:pPr lvl="0" eaLnBrk="0" fontAlgn="base" hangingPunct="0">
              <a:spcBef>
                <a:spcPct val="0"/>
              </a:spcBef>
              <a:spcAft>
                <a:spcPct val="0"/>
              </a:spcAft>
              <a:buClrTx/>
            </a:pPr>
            <a:r>
              <a:rPr lang="fr-FR" altLang="fr-FR" sz="1200" dirty="0" smtClean="0">
                <a:solidFill>
                  <a:srgbClr val="808080"/>
                </a:solidFill>
                <a:latin typeface="Consolas" panose="020B0609020204030204" pitchFamily="49" charset="0"/>
              </a:rPr>
              <a:t>        </a:t>
            </a:r>
            <a:r>
              <a:rPr lang="fr-FR" altLang="fr-FR" sz="1200" dirty="0" err="1">
                <a:solidFill>
                  <a:srgbClr val="94558D"/>
                </a:solidFill>
                <a:latin typeface="Consolas" panose="020B0609020204030204" pitchFamily="49" charset="0"/>
              </a:rPr>
              <a:t>self</a:t>
            </a:r>
            <a:r>
              <a:rPr lang="fr-FR" altLang="fr-FR" sz="1200" dirty="0" err="1">
                <a:solidFill>
                  <a:srgbClr val="A9B7C6"/>
                </a:solidFill>
                <a:latin typeface="Consolas" panose="020B0609020204030204" pitchFamily="49" charset="0"/>
              </a:rPr>
              <a:t>.setWindowTitle</a:t>
            </a:r>
            <a:r>
              <a:rPr lang="fr-FR" altLang="fr-FR" sz="1200" dirty="0">
                <a:solidFill>
                  <a:srgbClr val="A9B7C6"/>
                </a:solidFill>
                <a:latin typeface="Consolas" panose="020B0609020204030204" pitchFamily="49" charset="0"/>
              </a:rPr>
              <a:t>(</a:t>
            </a:r>
            <a:r>
              <a:rPr lang="fr-FR" altLang="fr-FR" sz="1200" dirty="0">
                <a:solidFill>
                  <a:srgbClr val="6A8759"/>
                </a:solidFill>
                <a:latin typeface="Consolas" panose="020B0609020204030204" pitchFamily="49" charset="0"/>
              </a:rPr>
              <a:t>"Fenêtre principale"</a:t>
            </a:r>
            <a:r>
              <a:rPr lang="fr-FR" altLang="fr-FR" sz="1200" dirty="0">
                <a:solidFill>
                  <a:srgbClr val="A9B7C6"/>
                </a:solidFill>
                <a:latin typeface="Consolas" panose="020B0609020204030204" pitchFamily="49" charset="0"/>
              </a:rPr>
              <a:t>)   </a:t>
            </a:r>
            <a:r>
              <a:rPr lang="fr-FR" altLang="fr-FR" sz="1200" dirty="0">
                <a:solidFill>
                  <a:srgbClr val="808080"/>
                </a:solidFill>
                <a:latin typeface="Consolas" panose="020B0609020204030204" pitchFamily="49" charset="0"/>
              </a:rPr>
              <a:t>#Apparait sur la barre de titre de la fenêtre</a:t>
            </a:r>
            <a:endParaRPr lang="fr-FR" altLang="fr-FR" sz="1200" dirty="0">
              <a:solidFill>
                <a:schemeClr val="tx1"/>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200" b="0" i="0" u="none" strike="noStrike" cap="none" normalizeH="0" baseline="0" dirty="0" smtClean="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600800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61716" y="200026"/>
            <a:ext cx="8710832" cy="971550"/>
          </a:xfrm>
        </p:spPr>
        <p:txBody>
          <a:bodyPr/>
          <a:lstStyle/>
          <a:p>
            <a:r>
              <a:rPr lang="fr-CA" dirty="0" smtClean="0"/>
              <a:t>Programme principal Python… suite</a:t>
            </a:r>
            <a:br>
              <a:rPr lang="fr-CA" dirty="0" smtClean="0"/>
            </a:br>
            <a:r>
              <a:rPr lang="fr-CA" dirty="0" smtClean="0"/>
              <a:t>Création et appel de la méthode main()</a:t>
            </a:r>
            <a:r>
              <a:rPr lang="fr-CA" dirty="0"/>
              <a:t/>
            </a:r>
            <a:br>
              <a:rPr lang="fr-CA" dirty="0"/>
            </a:br>
            <a:r>
              <a:rPr lang="fr-CA" dirty="0"/>
              <a:t/>
            </a:r>
            <a:br>
              <a:rPr lang="fr-CA" dirty="0"/>
            </a:br>
            <a:r>
              <a:rPr lang="fr-CA" dirty="0"/>
              <a:t/>
            </a:r>
            <a:br>
              <a:rPr lang="fr-CA" dirty="0"/>
            </a:br>
            <a:endParaRPr lang="fr-CA" dirty="0"/>
          </a:p>
        </p:txBody>
      </p:sp>
      <p:sp>
        <p:nvSpPr>
          <p:cNvPr id="3" name="Rectangle 1"/>
          <p:cNvSpPr>
            <a:spLocks noChangeArrowheads="1"/>
          </p:cNvSpPr>
          <p:nvPr/>
        </p:nvSpPr>
        <p:spPr bwMode="auto">
          <a:xfrm>
            <a:off x="310896" y="1572768"/>
            <a:ext cx="8439372"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err="1" smtClean="0">
                <a:ln>
                  <a:noFill/>
                </a:ln>
                <a:solidFill>
                  <a:srgbClr val="CC7832"/>
                </a:solidFill>
                <a:effectLst/>
                <a:latin typeface="Consolas" panose="020B0609020204030204" pitchFamily="49" charset="0"/>
              </a:rPr>
              <a:t>def</a:t>
            </a:r>
            <a:r>
              <a:rPr kumimoji="0" lang="fr-FR" altLang="fr-FR" b="0" i="0" u="none" strike="noStrike" cap="none" normalizeH="0" baseline="0" dirty="0" smtClean="0">
                <a:ln>
                  <a:noFill/>
                </a:ln>
                <a:solidFill>
                  <a:srgbClr val="CC7832"/>
                </a:solidFill>
                <a:effectLst/>
                <a:latin typeface="Consolas" panose="020B0609020204030204" pitchFamily="49" charset="0"/>
              </a:rPr>
              <a:t> </a:t>
            </a:r>
            <a:r>
              <a:rPr kumimoji="0" lang="fr-FR" altLang="fr-FR" b="0" i="0" u="none" strike="noStrike" cap="none" normalizeH="0" baseline="0" dirty="0" smtClean="0">
                <a:ln>
                  <a:noFill/>
                </a:ln>
                <a:solidFill>
                  <a:srgbClr val="FFC66D"/>
                </a:solidFill>
                <a:effectLst/>
                <a:latin typeface="Consolas" panose="020B0609020204030204" pitchFamily="49" charset="0"/>
              </a:rPr>
              <a:t>main</a:t>
            </a:r>
            <a:r>
              <a:rPr kumimoji="0" lang="fr-FR" altLang="fr-FR" b="0" i="0" u="none" strike="noStrike" cap="none" normalizeH="0" baseline="0" dirty="0" smtClean="0">
                <a:ln>
                  <a:noFill/>
                </a:ln>
                <a:solidFill>
                  <a:srgbClr val="A9B7C6"/>
                </a:solidFill>
                <a:effectLst/>
                <a:latin typeface="Consolas" panose="020B0609020204030204" pitchFamily="49" charset="0"/>
              </a:rPr>
              <a:t>():</a:t>
            </a:r>
            <a:br>
              <a:rPr kumimoji="0" lang="fr-FR" altLang="fr-FR" b="0" i="0" u="none" strike="noStrike" cap="none" normalizeH="0" baseline="0" dirty="0" smtClean="0">
                <a:ln>
                  <a:noFill/>
                </a:ln>
                <a:solidFill>
                  <a:srgbClr val="A9B7C6"/>
                </a:solidFill>
                <a:effectLst/>
                <a:latin typeface="Consolas" panose="020B0609020204030204" pitchFamily="49" charset="0"/>
              </a:rPr>
            </a:br>
            <a:r>
              <a:rPr kumimoji="0" lang="fr-FR" altLang="fr-FR" b="0" i="0" u="none" strike="noStrike" cap="none" normalizeH="0" baseline="0" dirty="0" smtClean="0">
                <a:ln>
                  <a:noFill/>
                </a:ln>
                <a:solidFill>
                  <a:srgbClr val="A9B7C6"/>
                </a:solidFill>
                <a:effectLst/>
                <a:latin typeface="Consolas" panose="020B0609020204030204" pitchFamily="49" charset="0"/>
              </a:rPr>
              <a:t>    </a:t>
            </a:r>
            <a:r>
              <a:rPr kumimoji="0" lang="fr-FR" altLang="fr-FR" b="0" i="0" u="none" strike="noStrike" cap="none" normalizeH="0" baseline="0" dirty="0" smtClean="0">
                <a:ln>
                  <a:noFill/>
                </a:ln>
                <a:solidFill>
                  <a:srgbClr val="808080"/>
                </a:solidFill>
                <a:effectLst/>
                <a:latin typeface="Consolas" panose="020B0609020204030204" pitchFamily="49" charset="0"/>
              </a:rPr>
              <a:t>#Exécution de l'application avec l'interface graphique</a:t>
            </a:r>
            <a:br>
              <a:rPr kumimoji="0" lang="fr-FR" altLang="fr-FR" b="0" i="0" u="none" strike="noStrike" cap="none" normalizeH="0" baseline="0" dirty="0" smtClean="0">
                <a:ln>
                  <a:noFill/>
                </a:ln>
                <a:solidFill>
                  <a:srgbClr val="808080"/>
                </a:solidFill>
                <a:effectLst/>
                <a:latin typeface="Consolas" panose="020B0609020204030204" pitchFamily="49" charset="0"/>
              </a:rPr>
            </a:br>
            <a:r>
              <a:rPr kumimoji="0" lang="fr-FR" altLang="fr-FR" b="0" i="0" u="none" strike="noStrike" cap="none" normalizeH="0" baseline="0" dirty="0" smtClean="0">
                <a:ln>
                  <a:noFill/>
                </a:ln>
                <a:solidFill>
                  <a:srgbClr val="808080"/>
                </a:solidFill>
                <a:effectLst/>
                <a:latin typeface="Consolas" panose="020B0609020204030204" pitchFamily="49" charset="0"/>
              </a:rPr>
              <a:t>    </a:t>
            </a:r>
            <a:r>
              <a:rPr kumimoji="0" lang="fr-FR" altLang="fr-FR" b="0" i="0" u="none" strike="noStrike" cap="none" normalizeH="0" baseline="0" dirty="0" err="1" smtClean="0">
                <a:ln>
                  <a:noFill/>
                </a:ln>
                <a:solidFill>
                  <a:srgbClr val="A9B7C6"/>
                </a:solidFill>
                <a:effectLst/>
                <a:latin typeface="Consolas" panose="020B0609020204030204" pitchFamily="49" charset="0"/>
              </a:rPr>
              <a:t>app</a:t>
            </a:r>
            <a:r>
              <a:rPr kumimoji="0" lang="fr-FR" altLang="fr-FR" b="0" i="0" u="none" strike="noStrike" cap="none" normalizeH="0" baseline="0" dirty="0" smtClean="0">
                <a:ln>
                  <a:noFill/>
                </a:ln>
                <a:solidFill>
                  <a:srgbClr val="A9B7C6"/>
                </a:solidFill>
                <a:effectLst/>
                <a:latin typeface="Consolas" panose="020B0609020204030204" pitchFamily="49" charset="0"/>
              </a:rPr>
              <a:t> = </a:t>
            </a:r>
            <a:r>
              <a:rPr kumimoji="0" lang="fr-FR" altLang="fr-FR" b="0" i="0" u="none" strike="noStrike" cap="none" normalizeH="0" baseline="0" dirty="0" err="1" smtClean="0">
                <a:ln>
                  <a:noFill/>
                </a:ln>
                <a:solidFill>
                  <a:srgbClr val="A9B7C6"/>
                </a:solidFill>
                <a:effectLst/>
                <a:latin typeface="Consolas" panose="020B0609020204030204" pitchFamily="49" charset="0"/>
              </a:rPr>
              <a:t>QtWidgets.QApplication</a:t>
            </a:r>
            <a:r>
              <a:rPr kumimoji="0" lang="fr-FR" altLang="fr-FR" b="0" i="0" u="none" strike="noStrike" cap="none" normalizeH="0" baseline="0" dirty="0" smtClean="0">
                <a:ln>
                  <a:noFill/>
                </a:ln>
                <a:solidFill>
                  <a:srgbClr val="A9B7C6"/>
                </a:solidFill>
                <a:effectLst/>
                <a:latin typeface="Consolas" panose="020B0609020204030204" pitchFamily="49" charset="0"/>
              </a:rPr>
              <a:t>(</a:t>
            </a:r>
            <a:r>
              <a:rPr kumimoji="0" lang="fr-FR" altLang="fr-FR" b="0" i="0" u="none" strike="noStrike" cap="none" normalizeH="0" baseline="0" dirty="0" err="1" smtClean="0">
                <a:ln>
                  <a:noFill/>
                </a:ln>
                <a:solidFill>
                  <a:srgbClr val="A9B7C6"/>
                </a:solidFill>
                <a:effectLst/>
                <a:latin typeface="Consolas" panose="020B0609020204030204" pitchFamily="49" charset="0"/>
              </a:rPr>
              <a:t>sys.argv</a:t>
            </a:r>
            <a:r>
              <a:rPr kumimoji="0" lang="fr-FR" altLang="fr-FR" b="0" i="0" u="none" strike="noStrike" cap="none" normalizeH="0" baseline="0" dirty="0" smtClean="0">
                <a:ln>
                  <a:noFill/>
                </a:ln>
                <a:solidFill>
                  <a:srgbClr val="A9B7C6"/>
                </a:solidFill>
                <a:effectLst/>
                <a:latin typeface="Consolas" panose="020B0609020204030204" pitchFamily="49" charset="0"/>
              </a:rPr>
              <a:t>)</a:t>
            </a:r>
            <a:br>
              <a:rPr kumimoji="0" lang="fr-FR" altLang="fr-FR" b="0" i="0" u="none" strike="noStrike" cap="none" normalizeH="0" baseline="0" dirty="0" smtClean="0">
                <a:ln>
                  <a:noFill/>
                </a:ln>
                <a:solidFill>
                  <a:srgbClr val="A9B7C6"/>
                </a:solidFill>
                <a:effectLst/>
                <a:latin typeface="Consolas" panose="020B0609020204030204" pitchFamily="49" charset="0"/>
              </a:rPr>
            </a:br>
            <a:r>
              <a:rPr kumimoji="0" lang="fr-FR" altLang="fr-FR" b="0" i="0" u="none" strike="noStrike" cap="none" normalizeH="0" baseline="0" dirty="0" smtClean="0">
                <a:ln>
                  <a:noFill/>
                </a:ln>
                <a:solidFill>
                  <a:srgbClr val="A9B7C6"/>
                </a:solidFill>
                <a:effectLst/>
                <a:latin typeface="Consolas" panose="020B0609020204030204" pitchFamily="49" charset="0"/>
              </a:rPr>
              <a:t>    </a:t>
            </a:r>
            <a:r>
              <a:rPr kumimoji="0" lang="fr-FR" altLang="fr-FR" b="0" i="0" u="none" strike="noStrike" cap="none" normalizeH="0" baseline="0" dirty="0" err="1" smtClean="0">
                <a:ln>
                  <a:noFill/>
                </a:ln>
                <a:solidFill>
                  <a:srgbClr val="A9B7C6"/>
                </a:solidFill>
                <a:effectLst/>
                <a:latin typeface="Consolas" panose="020B0609020204030204" pitchFamily="49" charset="0"/>
              </a:rPr>
              <a:t>form</a:t>
            </a:r>
            <a:r>
              <a:rPr kumimoji="0" lang="fr-FR" altLang="fr-FR" b="0" i="0" u="none" strike="noStrike" cap="none" normalizeH="0" baseline="0" dirty="0" smtClean="0">
                <a:ln>
                  <a:noFill/>
                </a:ln>
                <a:solidFill>
                  <a:srgbClr val="A9B7C6"/>
                </a:solidFill>
                <a:effectLst/>
                <a:latin typeface="Consolas" panose="020B0609020204030204" pitchFamily="49" charset="0"/>
              </a:rPr>
              <a:t> = </a:t>
            </a:r>
            <a:r>
              <a:rPr kumimoji="0" lang="fr-FR" altLang="fr-FR" b="0" i="0" u="none" strike="noStrike" cap="none" normalizeH="0" baseline="0" dirty="0" err="1" smtClean="0">
                <a:ln>
                  <a:noFill/>
                </a:ln>
                <a:solidFill>
                  <a:srgbClr val="A9B7C6"/>
                </a:solidFill>
                <a:effectLst/>
                <a:latin typeface="Consolas" panose="020B0609020204030204" pitchFamily="49" charset="0"/>
              </a:rPr>
              <a:t>FenetreQt</a:t>
            </a:r>
            <a:r>
              <a:rPr kumimoji="0" lang="fr-FR" altLang="fr-FR" b="0" i="0" u="none" strike="noStrike" cap="none" normalizeH="0" baseline="0" dirty="0" smtClean="0">
                <a:ln>
                  <a:noFill/>
                </a:ln>
                <a:solidFill>
                  <a:srgbClr val="A9B7C6"/>
                </a:solidFill>
                <a:effectLst/>
                <a:latin typeface="Consolas" panose="020B0609020204030204" pitchFamily="49" charset="0"/>
              </a:rPr>
              <a:t>()</a:t>
            </a:r>
            <a:br>
              <a:rPr kumimoji="0" lang="fr-FR" altLang="fr-FR" b="0" i="0" u="none" strike="noStrike" cap="none" normalizeH="0" baseline="0" dirty="0" smtClean="0">
                <a:ln>
                  <a:noFill/>
                </a:ln>
                <a:solidFill>
                  <a:srgbClr val="A9B7C6"/>
                </a:solidFill>
                <a:effectLst/>
                <a:latin typeface="Consolas" panose="020B0609020204030204" pitchFamily="49" charset="0"/>
              </a:rPr>
            </a:br>
            <a:r>
              <a:rPr kumimoji="0" lang="fr-FR" altLang="fr-FR" b="0" i="0" u="none" strike="noStrike" cap="none" normalizeH="0" baseline="0" dirty="0" smtClean="0">
                <a:ln>
                  <a:noFill/>
                </a:ln>
                <a:solidFill>
                  <a:srgbClr val="A9B7C6"/>
                </a:solidFill>
                <a:effectLst/>
                <a:latin typeface="Consolas" panose="020B0609020204030204" pitchFamily="49" charset="0"/>
              </a:rPr>
              <a:t>    </a:t>
            </a:r>
            <a:r>
              <a:rPr kumimoji="0" lang="fr-FR" altLang="fr-FR" b="0" i="0" u="none" strike="noStrike" cap="none" normalizeH="0" baseline="0" dirty="0" err="1" smtClean="0">
                <a:ln>
                  <a:noFill/>
                </a:ln>
                <a:solidFill>
                  <a:srgbClr val="A9B7C6"/>
                </a:solidFill>
                <a:effectLst/>
                <a:latin typeface="Consolas" panose="020B0609020204030204" pitchFamily="49" charset="0"/>
              </a:rPr>
              <a:t>form.show</a:t>
            </a:r>
            <a:r>
              <a:rPr kumimoji="0" lang="fr-FR" altLang="fr-FR" b="0" i="0" u="none" strike="noStrike" cap="none" normalizeH="0" baseline="0" dirty="0" smtClean="0">
                <a:ln>
                  <a:noFill/>
                </a:ln>
                <a:solidFill>
                  <a:srgbClr val="A9B7C6"/>
                </a:solidFill>
                <a:effectLst/>
                <a:latin typeface="Consolas" panose="020B0609020204030204" pitchFamily="49" charset="0"/>
              </a:rPr>
              <a:t>()</a:t>
            </a:r>
            <a:br>
              <a:rPr kumimoji="0" lang="fr-FR" altLang="fr-FR" b="0" i="0" u="none" strike="noStrike" cap="none" normalizeH="0" baseline="0" dirty="0" smtClean="0">
                <a:ln>
                  <a:noFill/>
                </a:ln>
                <a:solidFill>
                  <a:srgbClr val="A9B7C6"/>
                </a:solidFill>
                <a:effectLst/>
                <a:latin typeface="Consolas" panose="020B0609020204030204" pitchFamily="49" charset="0"/>
              </a:rPr>
            </a:br>
            <a:r>
              <a:rPr kumimoji="0" lang="fr-FR" altLang="fr-FR" b="0" i="0" u="none" strike="noStrike" cap="none" normalizeH="0" baseline="0" dirty="0" smtClean="0">
                <a:ln>
                  <a:noFill/>
                </a:ln>
                <a:solidFill>
                  <a:srgbClr val="A9B7C6"/>
                </a:solidFill>
                <a:effectLst/>
                <a:latin typeface="Consolas" panose="020B0609020204030204" pitchFamily="49" charset="0"/>
              </a:rPr>
              <a:t>    </a:t>
            </a:r>
            <a:r>
              <a:rPr kumimoji="0" lang="fr-FR" altLang="fr-FR" b="0" i="0" u="none" strike="noStrike" cap="none" normalizeH="0" baseline="0" dirty="0" err="1" smtClean="0">
                <a:ln>
                  <a:noFill/>
                </a:ln>
                <a:solidFill>
                  <a:srgbClr val="A9B7C6"/>
                </a:solidFill>
                <a:effectLst/>
                <a:latin typeface="Consolas" panose="020B0609020204030204" pitchFamily="49" charset="0"/>
              </a:rPr>
              <a:t>app.exec</a:t>
            </a:r>
            <a:r>
              <a:rPr kumimoji="0" lang="fr-FR" altLang="fr-FR" b="0" i="0" u="none" strike="noStrike" cap="none" normalizeH="0" baseline="0" dirty="0" smtClean="0">
                <a:ln>
                  <a:noFill/>
                </a:ln>
                <a:solidFill>
                  <a:srgbClr val="A9B7C6"/>
                </a:solidFill>
                <a:effectLst/>
                <a:latin typeface="Consolas" panose="020B0609020204030204" pitchFamily="49" charset="0"/>
              </a:rPr>
              <a:t>()</a:t>
            </a:r>
            <a:br>
              <a:rPr kumimoji="0" lang="fr-FR" altLang="fr-FR" b="0" i="0" u="none" strike="noStrike" cap="none" normalizeH="0" baseline="0" dirty="0" smtClean="0">
                <a:ln>
                  <a:noFill/>
                </a:ln>
                <a:solidFill>
                  <a:srgbClr val="A9B7C6"/>
                </a:solidFill>
                <a:effectLst/>
                <a:latin typeface="Consolas" panose="020B0609020204030204" pitchFamily="49" charset="0"/>
              </a:rPr>
            </a:br>
            <a:r>
              <a:rPr kumimoji="0" lang="fr-FR" altLang="fr-FR" b="0" i="0" u="none" strike="noStrike" cap="none" normalizeH="0" baseline="0" dirty="0" smtClean="0">
                <a:ln>
                  <a:noFill/>
                </a:ln>
                <a:solidFill>
                  <a:srgbClr val="A9B7C6"/>
                </a:solidFill>
                <a:effectLst/>
                <a:latin typeface="Consolas" panose="020B0609020204030204" pitchFamily="49" charset="0"/>
              </a:rPr>
              <a:t/>
            </a:r>
            <a:br>
              <a:rPr kumimoji="0" lang="fr-FR" altLang="fr-FR" b="0" i="0" u="none" strike="noStrike" cap="none" normalizeH="0" baseline="0" dirty="0" smtClean="0">
                <a:ln>
                  <a:noFill/>
                </a:ln>
                <a:solidFill>
                  <a:srgbClr val="A9B7C6"/>
                </a:solidFill>
                <a:effectLst/>
                <a:latin typeface="Consolas" panose="020B0609020204030204" pitchFamily="49" charset="0"/>
              </a:rPr>
            </a:br>
            <a:r>
              <a:rPr kumimoji="0" lang="fr-FR" altLang="fr-FR" b="0" i="0" u="none" strike="noStrike" cap="none" normalizeH="0" baseline="0" dirty="0" smtClean="0">
                <a:ln>
                  <a:noFill/>
                </a:ln>
                <a:solidFill>
                  <a:srgbClr val="CC7832"/>
                </a:solidFill>
                <a:effectLst/>
                <a:latin typeface="Consolas" panose="020B0609020204030204" pitchFamily="49" charset="0"/>
              </a:rPr>
              <a:t>if </a:t>
            </a:r>
            <a:r>
              <a:rPr kumimoji="0" lang="fr-FR" altLang="fr-FR" b="0" i="0" u="none" strike="noStrike" cap="none" normalizeH="0" baseline="0" dirty="0" smtClean="0">
                <a:ln>
                  <a:noFill/>
                </a:ln>
                <a:solidFill>
                  <a:srgbClr val="A9B7C6"/>
                </a:solidFill>
                <a:effectLst/>
                <a:latin typeface="Consolas" panose="020B0609020204030204" pitchFamily="49" charset="0"/>
              </a:rPr>
              <a:t>__</a:t>
            </a:r>
            <a:r>
              <a:rPr kumimoji="0" lang="fr-FR" altLang="fr-FR" b="0" i="0" u="none" strike="noStrike" cap="none" normalizeH="0" baseline="0" dirty="0" err="1" smtClean="0">
                <a:ln>
                  <a:noFill/>
                </a:ln>
                <a:solidFill>
                  <a:srgbClr val="A9B7C6"/>
                </a:solidFill>
                <a:effectLst/>
                <a:latin typeface="Consolas" panose="020B0609020204030204" pitchFamily="49" charset="0"/>
              </a:rPr>
              <a:t>name</a:t>
            </a:r>
            <a:r>
              <a:rPr kumimoji="0" lang="fr-FR" altLang="fr-FR" b="0" i="0" u="none" strike="noStrike" cap="none" normalizeH="0" baseline="0" dirty="0" smtClean="0">
                <a:ln>
                  <a:noFill/>
                </a:ln>
                <a:solidFill>
                  <a:srgbClr val="A9B7C6"/>
                </a:solidFill>
                <a:effectLst/>
                <a:latin typeface="Consolas" panose="020B0609020204030204" pitchFamily="49" charset="0"/>
              </a:rPr>
              <a:t>__ == </a:t>
            </a:r>
            <a:r>
              <a:rPr kumimoji="0" lang="fr-FR" altLang="fr-FR" b="0" i="0" u="none" strike="noStrike" cap="none" normalizeH="0" baseline="0" dirty="0" smtClean="0">
                <a:ln>
                  <a:noFill/>
                </a:ln>
                <a:solidFill>
                  <a:srgbClr val="6A8759"/>
                </a:solidFill>
                <a:effectLst/>
                <a:latin typeface="Consolas" panose="020B0609020204030204" pitchFamily="49" charset="0"/>
              </a:rPr>
              <a:t>"__main__"</a:t>
            </a:r>
            <a:r>
              <a:rPr kumimoji="0" lang="fr-FR" altLang="fr-FR" b="0" i="0" u="none" strike="noStrike" cap="none" normalizeH="0" baseline="0" dirty="0" smtClean="0">
                <a:ln>
                  <a:noFill/>
                </a:ln>
                <a:solidFill>
                  <a:srgbClr val="A9B7C6"/>
                </a:solidFill>
                <a:effectLst/>
                <a:latin typeface="Consolas" panose="020B0609020204030204" pitchFamily="49" charset="0"/>
              </a:rPr>
              <a:t>:</a:t>
            </a:r>
            <a:br>
              <a:rPr kumimoji="0" lang="fr-FR" altLang="fr-FR" b="0" i="0" u="none" strike="noStrike" cap="none" normalizeH="0" baseline="0" dirty="0" smtClean="0">
                <a:ln>
                  <a:noFill/>
                </a:ln>
                <a:solidFill>
                  <a:srgbClr val="A9B7C6"/>
                </a:solidFill>
                <a:effectLst/>
                <a:latin typeface="Consolas" panose="020B0609020204030204" pitchFamily="49" charset="0"/>
              </a:rPr>
            </a:br>
            <a:r>
              <a:rPr kumimoji="0" lang="fr-FR" altLang="fr-FR" b="0" i="0" u="none" strike="noStrike" cap="none" normalizeH="0" baseline="0" dirty="0" smtClean="0">
                <a:ln>
                  <a:noFill/>
                </a:ln>
                <a:solidFill>
                  <a:srgbClr val="A9B7C6"/>
                </a:solidFill>
                <a:effectLst/>
                <a:latin typeface="Consolas" panose="020B0609020204030204" pitchFamily="49" charset="0"/>
              </a:rPr>
              <a:t>    main()</a:t>
            </a:r>
            <a:endParaRPr kumimoji="0" lang="fr-FR" altLang="fr-FR" sz="3200" b="0" i="0" u="none" strike="noStrike" cap="none" normalizeH="0" baseline="0" dirty="0" smtClean="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9410443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11725" y="186267"/>
            <a:ext cx="8520600" cy="938358"/>
          </a:xfrm>
        </p:spPr>
        <p:txBody>
          <a:bodyPr/>
          <a:lstStyle/>
          <a:p>
            <a:r>
              <a:rPr lang="fr-CA" dirty="0" smtClean="0"/>
              <a:t>Gestion des événements</a:t>
            </a:r>
            <a:r>
              <a:rPr lang="fr-CA" dirty="0"/>
              <a:t/>
            </a:r>
            <a:br>
              <a:rPr lang="fr-CA" dirty="0"/>
            </a:br>
            <a:r>
              <a:rPr lang="fr-CA" dirty="0"/>
              <a:t/>
            </a:r>
            <a:br>
              <a:rPr lang="fr-CA" dirty="0"/>
            </a:br>
            <a:r>
              <a:rPr lang="fr-CA" dirty="0"/>
              <a:t/>
            </a:r>
            <a:br>
              <a:rPr lang="fr-CA" dirty="0"/>
            </a:br>
            <a:endParaRPr lang="fr-CA" dirty="0"/>
          </a:p>
        </p:txBody>
      </p:sp>
      <p:sp>
        <p:nvSpPr>
          <p:cNvPr id="3" name="Espace réservé du texte 2"/>
          <p:cNvSpPr>
            <a:spLocks noGrp="1"/>
          </p:cNvSpPr>
          <p:nvPr>
            <p:ph type="body" idx="4294967295"/>
          </p:nvPr>
        </p:nvSpPr>
        <p:spPr>
          <a:xfrm>
            <a:off x="157163" y="1443826"/>
            <a:ext cx="8522208" cy="3264408"/>
          </a:xfrm>
        </p:spPr>
        <p:txBody>
          <a:bodyPr/>
          <a:lstStyle/>
          <a:p>
            <a:pPr marL="0" indent="0">
              <a:lnSpc>
                <a:spcPct val="100000"/>
              </a:lnSpc>
              <a:spcAft>
                <a:spcPts val="1200"/>
              </a:spcAft>
              <a:buNone/>
            </a:pPr>
            <a:r>
              <a:rPr lang="fr-CA" sz="1600" dirty="0" smtClean="0">
                <a:latin typeface="Roboto" panose="020B0604020202020204" charset="0"/>
                <a:ea typeface="Roboto" panose="020B0604020202020204" charset="0"/>
              </a:rPr>
              <a:t>Un programme qui utilise une interface graphique, peu importe le langage, passe nécessairement par le déclenchement d’événements pour exécuter une ou des tâches. Ainsi, tant qu’un événement n’est pas déclenché, rien ne s’exécute dans l’application.</a:t>
            </a:r>
          </a:p>
          <a:p>
            <a:pPr marL="0" indent="0">
              <a:lnSpc>
                <a:spcPct val="100000"/>
              </a:lnSpc>
              <a:spcAft>
                <a:spcPts val="1200"/>
              </a:spcAft>
              <a:buNone/>
            </a:pPr>
            <a:r>
              <a:rPr lang="fr-CA" sz="1600" dirty="0" smtClean="0">
                <a:latin typeface="Roboto" panose="020B0604020202020204" charset="0"/>
                <a:ea typeface="Roboto" panose="020B0604020202020204" charset="0"/>
              </a:rPr>
              <a:t>Un des principaux événements est le clique de la souris sur un bouton de commande. En cliquant sur un bouton de commande, cela déclenche une ou une série d’instructions. Chaque événement sera donc lié à une méthode spécifique, développée à l’intérieur de la classe de l’interface graphique, que l’on appelle « gestionnaire d’événement ».</a:t>
            </a:r>
          </a:p>
          <a:p>
            <a:pPr marL="0" indent="0">
              <a:lnSpc>
                <a:spcPct val="100000"/>
              </a:lnSpc>
              <a:spcAft>
                <a:spcPts val="1200"/>
              </a:spcAft>
              <a:buNone/>
            </a:pPr>
            <a:r>
              <a:rPr lang="fr-CA" sz="1600" dirty="0" smtClean="0">
                <a:latin typeface="Roboto" panose="020B0604020202020204" charset="0"/>
                <a:ea typeface="Roboto" panose="020B0604020202020204" charset="0"/>
              </a:rPr>
              <a:t>Dans une méthode de gestion d’événement, les instructions sont souvent applicables sur d’autres objets de l’interface graphique.</a:t>
            </a:r>
          </a:p>
          <a:p>
            <a:pPr marL="0" indent="0">
              <a:lnSpc>
                <a:spcPct val="100000"/>
              </a:lnSpc>
              <a:spcAft>
                <a:spcPts val="1200"/>
              </a:spcAft>
              <a:buNone/>
            </a:pPr>
            <a:endParaRPr lang="fr-CA" sz="1600" dirty="0" smtClean="0">
              <a:latin typeface="Roboto" panose="020B0604020202020204" charset="0"/>
              <a:ea typeface="Roboto" panose="020B0604020202020204" charset="0"/>
            </a:endParaRPr>
          </a:p>
        </p:txBody>
      </p:sp>
    </p:spTree>
    <p:extLst>
      <p:ext uri="{BB962C8B-B14F-4D97-AF65-F5344CB8AC3E}">
        <p14:creationId xmlns:p14="http://schemas.microsoft.com/office/powerpoint/2010/main" val="27084572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11725" y="186267"/>
            <a:ext cx="8520600" cy="938358"/>
          </a:xfrm>
        </p:spPr>
        <p:txBody>
          <a:bodyPr/>
          <a:lstStyle/>
          <a:p>
            <a:r>
              <a:rPr lang="fr-CA" dirty="0" smtClean="0"/>
              <a:t>Gestion des événements… suite</a:t>
            </a:r>
            <a:r>
              <a:rPr lang="fr-CA" dirty="0"/>
              <a:t/>
            </a:r>
            <a:br>
              <a:rPr lang="fr-CA" dirty="0"/>
            </a:br>
            <a:r>
              <a:rPr lang="fr-CA" dirty="0"/>
              <a:t/>
            </a:r>
            <a:br>
              <a:rPr lang="fr-CA" dirty="0"/>
            </a:br>
            <a:r>
              <a:rPr lang="fr-CA" dirty="0"/>
              <a:t/>
            </a:r>
            <a:br>
              <a:rPr lang="fr-CA" dirty="0"/>
            </a:br>
            <a:endParaRPr lang="fr-CA" dirty="0"/>
          </a:p>
        </p:txBody>
      </p:sp>
      <p:sp>
        <p:nvSpPr>
          <p:cNvPr id="4" name="Rectangle 1"/>
          <p:cNvSpPr>
            <a:spLocks noGrp="1" noChangeArrowheads="1"/>
          </p:cNvSpPr>
          <p:nvPr>
            <p:ph type="body" idx="4294967295"/>
          </p:nvPr>
        </p:nvSpPr>
        <p:spPr bwMode="auto">
          <a:xfrm>
            <a:off x="311725" y="1853141"/>
            <a:ext cx="8520599" cy="246221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smtClean="0">
                <a:ln>
                  <a:noFill/>
                </a:ln>
                <a:solidFill>
                  <a:srgbClr val="CC7832"/>
                </a:solidFill>
                <a:effectLst/>
                <a:latin typeface="Consolas" panose="020B0609020204030204" pitchFamily="49" charset="0"/>
              </a:rPr>
              <a:t>def</a:t>
            </a:r>
            <a:r>
              <a:rPr kumimoji="0" lang="fr-FR" altLang="fr-FR" sz="1400" b="0" i="0" u="none" strike="noStrike" cap="none" normalizeH="0" baseline="0" dirty="0" smtClean="0">
                <a:ln>
                  <a:noFill/>
                </a:ln>
                <a:solidFill>
                  <a:srgbClr val="CC7832"/>
                </a:solidFill>
                <a:effectLst/>
                <a:latin typeface="Consolas" panose="020B0609020204030204" pitchFamily="49" charset="0"/>
              </a:rPr>
              <a:t> </a:t>
            </a:r>
            <a:r>
              <a:rPr kumimoji="0" lang="fr-FR" altLang="fr-FR" sz="1400" b="0" i="0" u="none" strike="noStrike" cap="none" normalizeH="0" baseline="0" dirty="0" err="1" smtClean="0">
                <a:ln>
                  <a:noFill/>
                </a:ln>
                <a:solidFill>
                  <a:srgbClr val="FFC66D"/>
                </a:solidFill>
                <a:effectLst/>
                <a:latin typeface="Consolas" panose="020B0609020204030204" pitchFamily="49" charset="0"/>
              </a:rPr>
              <a:t>on_btnAfficher_clicked</a:t>
            </a:r>
            <a:r>
              <a:rPr kumimoji="0" lang="fr-FR" altLang="fr-FR" sz="1400" b="0" i="0" u="none" strike="noStrike" cap="none" normalizeH="0" baseline="0" dirty="0" smtClean="0">
                <a:ln>
                  <a:noFill/>
                </a:ln>
                <a:solidFill>
                  <a:srgbClr val="A9B7C6"/>
                </a:solidFill>
                <a:effectLst/>
                <a:latin typeface="Consolas" panose="020B0609020204030204" pitchFamily="49" charset="0"/>
              </a:rPr>
              <a:t>(</a:t>
            </a:r>
            <a:r>
              <a:rPr kumimoji="0" lang="fr-FR" altLang="fr-FR" sz="1400" b="0" i="0" u="none" strike="noStrike" cap="none" normalizeH="0" baseline="0" dirty="0" smtClean="0">
                <a:ln>
                  <a:noFill/>
                </a:ln>
                <a:solidFill>
                  <a:srgbClr val="94558D"/>
                </a:solidFill>
                <a:effectLst/>
                <a:latin typeface="Consolas" panose="020B0609020204030204" pitchFamily="49" charset="0"/>
              </a:rPr>
              <a:t>self</a:t>
            </a:r>
            <a:r>
              <a:rPr kumimoji="0" lang="fr-FR" altLang="fr-FR" sz="1400" b="0" i="0" u="none" strike="noStrike" cap="none" normalizeH="0" baseline="0" dirty="0" smtClean="0">
                <a:ln>
                  <a:noFill/>
                </a:ln>
                <a:solidFill>
                  <a:srgbClr val="A9B7C6"/>
                </a:solidFill>
                <a:effectLst/>
                <a:latin typeface="Consolas" panose="020B0609020204030204" pitchFamily="49" charset="0"/>
              </a:rPr>
              <a:t>):</a:t>
            </a:r>
            <a:br>
              <a:rPr kumimoji="0" lang="fr-FR" altLang="fr-FR" sz="1400" b="0" i="0" u="none" strike="noStrike" cap="none" normalizeH="0" baseline="0" dirty="0" smtClean="0">
                <a:ln>
                  <a:noFill/>
                </a:ln>
                <a:solidFill>
                  <a:srgbClr val="A9B7C6"/>
                </a:solidFill>
                <a:effectLst/>
                <a:latin typeface="Consolas" panose="020B0609020204030204" pitchFamily="49" charset="0"/>
              </a:rPr>
            </a:br>
            <a:r>
              <a:rPr kumimoji="0" lang="fr-FR" altLang="fr-FR" sz="1400" b="0" i="0" u="none" strike="noStrike" cap="none" normalizeH="0" baseline="0" dirty="0" smtClean="0">
                <a:ln>
                  <a:noFill/>
                </a:ln>
                <a:solidFill>
                  <a:srgbClr val="A9B7C6"/>
                </a:solidFill>
                <a:effectLst/>
                <a:latin typeface="Consolas" panose="020B0609020204030204" pitchFamily="49" charset="0"/>
              </a:rPr>
              <a:t>    </a:t>
            </a:r>
            <a:r>
              <a:rPr kumimoji="0" lang="fr-FR" altLang="fr-FR" sz="1400" b="0" i="1" u="none" strike="noStrike" cap="none" normalizeH="0" baseline="0" dirty="0" smtClean="0">
                <a:ln>
                  <a:noFill/>
                </a:ln>
                <a:solidFill>
                  <a:srgbClr val="629755"/>
                </a:solidFill>
                <a:effectLst/>
                <a:latin typeface="Consolas" panose="020B0609020204030204" pitchFamily="49" charset="0"/>
              </a:rPr>
              <a:t>"""</a:t>
            </a:r>
            <a:br>
              <a:rPr kumimoji="0" lang="fr-FR" altLang="fr-FR" sz="1400" b="0" i="1" u="none" strike="noStrike" cap="none" normalizeH="0" baseline="0" dirty="0" smtClean="0">
                <a:ln>
                  <a:noFill/>
                </a:ln>
                <a:solidFill>
                  <a:srgbClr val="629755"/>
                </a:solidFill>
                <a:effectLst/>
                <a:latin typeface="Consolas" panose="020B0609020204030204" pitchFamily="49" charset="0"/>
              </a:rPr>
            </a:br>
            <a:r>
              <a:rPr kumimoji="0" lang="fr-FR" altLang="fr-FR" sz="1400" b="0" i="1" u="none" strike="noStrike" cap="none" normalizeH="0" baseline="0" dirty="0" smtClean="0">
                <a:ln>
                  <a:noFill/>
                </a:ln>
                <a:solidFill>
                  <a:srgbClr val="629755"/>
                </a:solidFill>
                <a:effectLst/>
                <a:latin typeface="Consolas" panose="020B0609020204030204" pitchFamily="49" charset="0"/>
              </a:rPr>
              <a:t>    Gestionnaire de l'événement click du bouton </a:t>
            </a:r>
            <a:r>
              <a:rPr kumimoji="0" lang="fr-FR" altLang="fr-FR" sz="1400" b="0" i="1" u="none" strike="noStrike" cap="none" normalizeH="0" baseline="0" dirty="0" err="1" smtClean="0">
                <a:ln>
                  <a:noFill/>
                </a:ln>
                <a:solidFill>
                  <a:srgbClr val="629755"/>
                </a:solidFill>
                <a:effectLst/>
                <a:latin typeface="Consolas" panose="020B0609020204030204" pitchFamily="49" charset="0"/>
              </a:rPr>
              <a:t>btnAfficher</a:t>
            </a:r>
            <a:r>
              <a:rPr kumimoji="0" lang="fr-FR" altLang="fr-FR" sz="1400" b="0" i="1" u="none" strike="noStrike" cap="none" normalizeH="0" baseline="0" dirty="0" smtClean="0">
                <a:ln>
                  <a:noFill/>
                </a:ln>
                <a:solidFill>
                  <a:srgbClr val="629755"/>
                </a:solidFill>
                <a:effectLst/>
                <a:latin typeface="Consolas" panose="020B0609020204030204" pitchFamily="49" charset="0"/>
              </a:rPr>
              <a:t/>
            </a:r>
            <a:br>
              <a:rPr kumimoji="0" lang="fr-FR" altLang="fr-FR" sz="1400" b="0" i="1" u="none" strike="noStrike" cap="none" normalizeH="0" baseline="0" dirty="0" smtClean="0">
                <a:ln>
                  <a:noFill/>
                </a:ln>
                <a:solidFill>
                  <a:srgbClr val="629755"/>
                </a:solidFill>
                <a:effectLst/>
                <a:latin typeface="Consolas" panose="020B0609020204030204" pitchFamily="49" charset="0"/>
              </a:rPr>
            </a:br>
            <a:r>
              <a:rPr kumimoji="0" lang="fr-FR" altLang="fr-FR" sz="1400" b="0" i="1" u="none" strike="noStrike" cap="none" normalizeH="0" baseline="0" dirty="0" smtClean="0">
                <a:ln>
                  <a:noFill/>
                </a:ln>
                <a:solidFill>
                  <a:srgbClr val="629755"/>
                </a:solidFill>
                <a:effectLst/>
                <a:latin typeface="Consolas" panose="020B0609020204030204" pitchFamily="49" charset="0"/>
              </a:rPr>
              <a:t>    </a:t>
            </a:r>
            <a:r>
              <a:rPr kumimoji="0" lang="fr-FR" altLang="fr-FR" sz="1400" b="1" i="1" u="none" strike="noStrike" cap="none" normalizeH="0" baseline="0" dirty="0" smtClean="0">
                <a:ln>
                  <a:noFill/>
                </a:ln>
                <a:solidFill>
                  <a:srgbClr val="629755"/>
                </a:solidFill>
                <a:effectLst/>
                <a:latin typeface="Consolas" panose="020B0609020204030204" pitchFamily="49" charset="0"/>
              </a:rPr>
              <a:t>:return</a:t>
            </a:r>
            <a:r>
              <a:rPr kumimoji="0" lang="fr-FR" altLang="fr-FR" sz="1400" b="0" i="1" u="none" strike="noStrike" cap="none" normalizeH="0" baseline="0" dirty="0" smtClean="0">
                <a:ln>
                  <a:noFill/>
                </a:ln>
                <a:solidFill>
                  <a:srgbClr val="629755"/>
                </a:solidFill>
                <a:effectLst/>
                <a:latin typeface="Consolas" panose="020B0609020204030204" pitchFamily="49" charset="0"/>
              </a:rPr>
              <a:t>:</a:t>
            </a:r>
            <a:br>
              <a:rPr kumimoji="0" lang="fr-FR" altLang="fr-FR" sz="1400" b="0" i="1" u="none" strike="noStrike" cap="none" normalizeH="0" baseline="0" dirty="0" smtClean="0">
                <a:ln>
                  <a:noFill/>
                </a:ln>
                <a:solidFill>
                  <a:srgbClr val="629755"/>
                </a:solidFill>
                <a:effectLst/>
                <a:latin typeface="Consolas" panose="020B0609020204030204" pitchFamily="49" charset="0"/>
              </a:rPr>
            </a:br>
            <a:r>
              <a:rPr kumimoji="0" lang="fr-FR" altLang="fr-FR" sz="1400" b="0" i="1" u="none" strike="noStrike" cap="none" normalizeH="0" baseline="0" dirty="0" smtClean="0">
                <a:ln>
                  <a:noFill/>
                </a:ln>
                <a:solidFill>
                  <a:srgbClr val="629755"/>
                </a:solidFill>
                <a:effectLst/>
                <a:latin typeface="Consolas" panose="020B0609020204030204" pitchFamily="49" charset="0"/>
              </a:rPr>
              <a:t>    """</a:t>
            </a:r>
            <a:br>
              <a:rPr kumimoji="0" lang="fr-FR" altLang="fr-FR" sz="1400" b="0" i="1" u="none" strike="noStrike" cap="none" normalizeH="0" baseline="0" dirty="0" smtClean="0">
                <a:ln>
                  <a:noFill/>
                </a:ln>
                <a:solidFill>
                  <a:srgbClr val="629755"/>
                </a:solidFill>
                <a:effectLst/>
                <a:latin typeface="Consolas" panose="020B0609020204030204" pitchFamily="49" charset="0"/>
              </a:rPr>
            </a:br>
            <a:r>
              <a:rPr kumimoji="0" lang="fr-FR" altLang="fr-FR" sz="1400" b="0" i="1" u="none" strike="noStrike" cap="none" normalizeH="0" baseline="0" dirty="0" smtClean="0">
                <a:ln>
                  <a:noFill/>
                </a:ln>
                <a:solidFill>
                  <a:srgbClr val="629755"/>
                </a:solidFill>
                <a:effectLst/>
                <a:latin typeface="Consolas" panose="020B0609020204030204" pitchFamily="49" charset="0"/>
              </a:rPr>
              <a:t>    </a:t>
            </a:r>
            <a:r>
              <a:rPr kumimoji="0" lang="fr-FR" altLang="fr-FR" sz="1400" b="0" i="0" u="none" strike="noStrike" cap="none" normalizeH="0" baseline="0" dirty="0" smtClean="0">
                <a:ln>
                  <a:noFill/>
                </a:ln>
                <a:solidFill>
                  <a:srgbClr val="A9B7C6"/>
                </a:solidFill>
                <a:effectLst/>
                <a:latin typeface="Consolas" panose="020B0609020204030204" pitchFamily="49" charset="0"/>
              </a:rPr>
              <a:t>Texte = </a:t>
            </a:r>
            <a:r>
              <a:rPr kumimoji="0" lang="fr-FR" altLang="fr-FR" sz="1400" b="0" i="0" u="none" strike="noStrike" cap="none" normalizeH="0" baseline="0" dirty="0" err="1" smtClean="0">
                <a:ln>
                  <a:noFill/>
                </a:ln>
                <a:solidFill>
                  <a:srgbClr val="94558D"/>
                </a:solidFill>
                <a:effectLst/>
                <a:latin typeface="Consolas" panose="020B0609020204030204" pitchFamily="49" charset="0"/>
              </a:rPr>
              <a:t>self</a:t>
            </a:r>
            <a:r>
              <a:rPr kumimoji="0" lang="fr-FR" altLang="fr-FR" sz="1400" b="0" i="0" u="none" strike="noStrike" cap="none" normalizeH="0" baseline="0" dirty="0" err="1" smtClean="0">
                <a:ln>
                  <a:noFill/>
                </a:ln>
                <a:solidFill>
                  <a:srgbClr val="A9B7C6"/>
                </a:solidFill>
                <a:effectLst/>
                <a:latin typeface="Consolas" panose="020B0609020204030204" pitchFamily="49" charset="0"/>
              </a:rPr>
              <a:t>.txtIN.text</a:t>
            </a:r>
            <a:r>
              <a:rPr kumimoji="0" lang="fr-FR" altLang="fr-FR" sz="1400" b="0" i="0" u="none" strike="noStrike" cap="none" normalizeH="0" baseline="0" dirty="0" smtClean="0">
                <a:ln>
                  <a:noFill/>
                </a:ln>
                <a:solidFill>
                  <a:srgbClr val="A9B7C6"/>
                </a:solidFill>
                <a:effectLst/>
                <a:latin typeface="Consolas" panose="020B0609020204030204" pitchFamily="49" charset="0"/>
              </a:rPr>
              <a:t>()   </a:t>
            </a:r>
            <a:r>
              <a:rPr kumimoji="0" lang="fr-FR" altLang="fr-FR" sz="1400" b="0" i="0" u="none" strike="noStrike" cap="none" normalizeH="0" baseline="0" dirty="0" smtClean="0">
                <a:ln>
                  <a:noFill/>
                </a:ln>
                <a:solidFill>
                  <a:srgbClr val="808080"/>
                </a:solidFill>
                <a:effectLst/>
                <a:latin typeface="Consolas" panose="020B0609020204030204" pitchFamily="49" charset="0"/>
              </a:rPr>
              <a:t>#.</a:t>
            </a:r>
            <a:r>
              <a:rPr kumimoji="0" lang="fr-FR" altLang="fr-FR" sz="1400" b="0" i="0" u="none" strike="noStrike" cap="none" normalizeH="0" baseline="0" dirty="0" err="1" smtClean="0">
                <a:ln>
                  <a:noFill/>
                </a:ln>
                <a:solidFill>
                  <a:srgbClr val="808080"/>
                </a:solidFill>
                <a:effectLst/>
                <a:latin typeface="Consolas" panose="020B0609020204030204" pitchFamily="49" charset="0"/>
              </a:rPr>
              <a:t>text</a:t>
            </a:r>
            <a:r>
              <a:rPr kumimoji="0" lang="fr-FR" altLang="fr-FR" sz="1400" b="0" i="0" u="none" strike="noStrike" cap="none" normalizeH="0" baseline="0" dirty="0" smtClean="0">
                <a:ln>
                  <a:noFill/>
                </a:ln>
                <a:solidFill>
                  <a:srgbClr val="808080"/>
                </a:solidFill>
                <a:effectLst/>
                <a:latin typeface="Consolas" panose="020B0609020204030204" pitchFamily="49" charset="0"/>
              </a:rPr>
              <a:t>() est la méthode pour récupérer le</a:t>
            </a:r>
            <a:br>
              <a:rPr kumimoji="0" lang="fr-FR" altLang="fr-FR" sz="1400" b="0" i="0" u="none" strike="noStrike" cap="none" normalizeH="0" baseline="0" dirty="0" smtClean="0">
                <a:ln>
                  <a:noFill/>
                </a:ln>
                <a:solidFill>
                  <a:srgbClr val="808080"/>
                </a:solidFill>
                <a:effectLst/>
                <a:latin typeface="Consolas" panose="020B0609020204030204" pitchFamily="49" charset="0"/>
              </a:rPr>
            </a:br>
            <a:r>
              <a:rPr kumimoji="0" lang="fr-FR" altLang="fr-FR" sz="1400" b="0" i="0" u="none" strike="noStrike" cap="none" normalizeH="0" baseline="0" dirty="0" smtClean="0">
                <a:ln>
                  <a:noFill/>
                </a:ln>
                <a:solidFill>
                  <a:srgbClr val="808080"/>
                </a:solidFill>
                <a:effectLst/>
                <a:latin typeface="Consolas" panose="020B0609020204030204" pitchFamily="49" charset="0"/>
              </a:rPr>
              <a:t>                                #   contenu d'un </a:t>
            </a:r>
            <a:r>
              <a:rPr kumimoji="0" lang="fr-FR" altLang="fr-FR" sz="1400" b="0" i="0" u="none" strike="noStrike" cap="none" normalizeH="0" baseline="0" dirty="0" err="1" smtClean="0">
                <a:ln>
                  <a:noFill/>
                </a:ln>
                <a:solidFill>
                  <a:srgbClr val="808080"/>
                </a:solidFill>
                <a:effectLst/>
                <a:latin typeface="Consolas" panose="020B0609020204030204" pitchFamily="49" charset="0"/>
              </a:rPr>
              <a:t>LineEdit</a:t>
            </a:r>
            <a:r>
              <a:rPr kumimoji="0" lang="fr-FR" altLang="fr-FR" sz="1400" b="0" i="0" u="none" strike="noStrike" cap="none" normalizeH="0" baseline="0" dirty="0" smtClean="0">
                <a:ln>
                  <a:noFill/>
                </a:ln>
                <a:solidFill>
                  <a:srgbClr val="808080"/>
                </a:solidFill>
                <a:effectLst/>
                <a:latin typeface="Consolas" panose="020B0609020204030204" pitchFamily="49" charset="0"/>
              </a:rPr>
              <a:t/>
            </a:r>
            <a:br>
              <a:rPr kumimoji="0" lang="fr-FR" altLang="fr-FR" sz="1400" b="0" i="0" u="none" strike="noStrike" cap="none" normalizeH="0" baseline="0" dirty="0" smtClean="0">
                <a:ln>
                  <a:noFill/>
                </a:ln>
                <a:solidFill>
                  <a:srgbClr val="808080"/>
                </a:solidFill>
                <a:effectLst/>
                <a:latin typeface="Consolas" panose="020B0609020204030204" pitchFamily="49" charset="0"/>
              </a:rPr>
            </a:br>
            <a:r>
              <a:rPr kumimoji="0" lang="fr-FR" altLang="fr-FR" sz="1400" b="0" i="0" u="none" strike="noStrike" cap="none" normalizeH="0" baseline="0" dirty="0" smtClean="0">
                <a:ln>
                  <a:noFill/>
                </a:ln>
                <a:solidFill>
                  <a:srgbClr val="808080"/>
                </a:solidFill>
                <a:effectLst/>
                <a:latin typeface="Consolas" panose="020B0609020204030204" pitchFamily="49" charset="0"/>
              </a:rPr>
              <a:t/>
            </a:r>
            <a:br>
              <a:rPr kumimoji="0" lang="fr-FR" altLang="fr-FR" sz="1400" b="0" i="0" u="none" strike="noStrike" cap="none" normalizeH="0" baseline="0" dirty="0" smtClean="0">
                <a:ln>
                  <a:noFill/>
                </a:ln>
                <a:solidFill>
                  <a:srgbClr val="808080"/>
                </a:solidFill>
                <a:effectLst/>
                <a:latin typeface="Consolas" panose="020B0609020204030204" pitchFamily="49" charset="0"/>
              </a:rPr>
            </a:br>
            <a:r>
              <a:rPr kumimoji="0" lang="fr-FR" altLang="fr-FR" sz="1400" b="0" i="0" u="none" strike="noStrike" cap="none" normalizeH="0" baseline="0" dirty="0" smtClean="0">
                <a:ln>
                  <a:noFill/>
                </a:ln>
                <a:solidFill>
                  <a:srgbClr val="808080"/>
                </a:solidFill>
                <a:effectLst/>
                <a:latin typeface="Consolas" panose="020B0609020204030204" pitchFamily="49" charset="0"/>
              </a:rPr>
              <a:t>    </a:t>
            </a:r>
            <a:r>
              <a:rPr kumimoji="0" lang="fr-FR" altLang="fr-FR" sz="1400" b="0" i="0" u="none" strike="noStrike" cap="none" normalizeH="0" baseline="0" dirty="0" err="1" smtClean="0">
                <a:ln>
                  <a:noFill/>
                </a:ln>
                <a:solidFill>
                  <a:srgbClr val="94558D"/>
                </a:solidFill>
                <a:effectLst/>
                <a:latin typeface="Consolas" panose="020B0609020204030204" pitchFamily="49" charset="0"/>
              </a:rPr>
              <a:t>self</a:t>
            </a:r>
            <a:r>
              <a:rPr kumimoji="0" lang="fr-FR" altLang="fr-FR" sz="1400" b="0" i="0" u="none" strike="noStrike" cap="none" normalizeH="0" baseline="0" dirty="0" err="1" smtClean="0">
                <a:ln>
                  <a:noFill/>
                </a:ln>
                <a:solidFill>
                  <a:srgbClr val="A9B7C6"/>
                </a:solidFill>
                <a:effectLst/>
                <a:latin typeface="Consolas" panose="020B0609020204030204" pitchFamily="49" charset="0"/>
              </a:rPr>
              <a:t>.lblOUT.setText</a:t>
            </a:r>
            <a:r>
              <a:rPr kumimoji="0" lang="fr-FR" altLang="fr-FR" sz="1400" b="0" i="0" u="none" strike="noStrike" cap="none" normalizeH="0" baseline="0" dirty="0" smtClean="0">
                <a:ln>
                  <a:noFill/>
                </a:ln>
                <a:solidFill>
                  <a:srgbClr val="A9B7C6"/>
                </a:solidFill>
                <a:effectLst/>
                <a:latin typeface="Consolas" panose="020B0609020204030204" pitchFamily="49" charset="0"/>
              </a:rPr>
              <a:t>(</a:t>
            </a:r>
            <a:r>
              <a:rPr kumimoji="0" lang="fr-FR" altLang="fr-FR" sz="1400" b="0" i="0" u="none" strike="noStrike" cap="none" normalizeH="0" baseline="0" dirty="0" smtClean="0">
                <a:ln>
                  <a:noFill/>
                </a:ln>
                <a:solidFill>
                  <a:srgbClr val="6A8759"/>
                </a:solidFill>
                <a:effectLst/>
                <a:latin typeface="Consolas" panose="020B0609020204030204" pitchFamily="49" charset="0"/>
              </a:rPr>
              <a:t>"Bonjour " </a:t>
            </a:r>
            <a:r>
              <a:rPr kumimoji="0" lang="fr-FR" altLang="fr-FR" sz="1400" b="0" i="0" u="none" strike="noStrike" cap="none" normalizeH="0" baseline="0" dirty="0" smtClean="0">
                <a:ln>
                  <a:noFill/>
                </a:ln>
                <a:solidFill>
                  <a:srgbClr val="A9B7C6"/>
                </a:solidFill>
                <a:effectLst/>
                <a:latin typeface="Consolas" panose="020B0609020204030204" pitchFamily="49" charset="0"/>
              </a:rPr>
              <a:t>+ Texte)   </a:t>
            </a:r>
            <a:r>
              <a:rPr kumimoji="0" lang="fr-FR" altLang="fr-FR" sz="1400" b="0" i="0" u="none" strike="noStrike" cap="none" normalizeH="0" baseline="0" dirty="0" smtClean="0">
                <a:ln>
                  <a:noFill/>
                </a:ln>
                <a:solidFill>
                  <a:srgbClr val="808080"/>
                </a:solidFill>
                <a:effectLst/>
                <a:latin typeface="Consolas" panose="020B0609020204030204" pitchFamily="49" charset="0"/>
              </a:rPr>
              <a:t>#.</a:t>
            </a:r>
            <a:r>
              <a:rPr kumimoji="0" lang="fr-FR" altLang="fr-FR" sz="1400" b="0" i="0" u="none" strike="noStrike" cap="none" normalizeH="0" baseline="0" dirty="0" err="1" smtClean="0">
                <a:ln>
                  <a:noFill/>
                </a:ln>
                <a:solidFill>
                  <a:srgbClr val="808080"/>
                </a:solidFill>
                <a:effectLst/>
                <a:latin typeface="Consolas" panose="020B0609020204030204" pitchFamily="49" charset="0"/>
              </a:rPr>
              <a:t>setText</a:t>
            </a:r>
            <a:r>
              <a:rPr kumimoji="0" lang="fr-FR" altLang="fr-FR" sz="1400" b="0" i="0" u="none" strike="noStrike" cap="none" normalizeH="0" baseline="0" dirty="0" smtClean="0">
                <a:ln>
                  <a:noFill/>
                </a:ln>
                <a:solidFill>
                  <a:srgbClr val="808080"/>
                </a:solidFill>
                <a:effectLst/>
                <a:latin typeface="Consolas" panose="020B0609020204030204" pitchFamily="49" charset="0"/>
              </a:rPr>
              <a:t>() est la méthode pour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solidFill>
                  <a:srgbClr val="808080"/>
                </a:solidFill>
                <a:latin typeface="Consolas" panose="020B0609020204030204" pitchFamily="49" charset="0"/>
              </a:rPr>
              <a:t> </a:t>
            </a:r>
            <a:r>
              <a:rPr lang="fr-FR" altLang="fr-FR" sz="1400" dirty="0" smtClean="0">
                <a:solidFill>
                  <a:srgbClr val="808080"/>
                </a:solidFill>
                <a:latin typeface="Consolas" panose="020B0609020204030204" pitchFamily="49" charset="0"/>
              </a:rPr>
              <a:t>                                             #   </a:t>
            </a:r>
            <a:r>
              <a:rPr kumimoji="0" lang="fr-FR" altLang="fr-FR" sz="1400" b="0" i="0" u="none" strike="noStrike" cap="none" normalizeH="0" baseline="0" dirty="0" smtClean="0">
                <a:ln>
                  <a:noFill/>
                </a:ln>
                <a:solidFill>
                  <a:srgbClr val="808080"/>
                </a:solidFill>
                <a:effectLst/>
                <a:latin typeface="Consolas" panose="020B0609020204030204" pitchFamily="49" charset="0"/>
              </a:rPr>
              <a:t>envoyer du contenu à un label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smtClean="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6199885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11725" y="186267"/>
            <a:ext cx="8520600" cy="938358"/>
          </a:xfrm>
        </p:spPr>
        <p:txBody>
          <a:bodyPr/>
          <a:lstStyle/>
          <a:p>
            <a:r>
              <a:rPr lang="fr-CA" dirty="0" smtClean="0"/>
              <a:t>Gestion des événements… suite</a:t>
            </a:r>
            <a:br>
              <a:rPr lang="fr-CA" dirty="0" smtClean="0"/>
            </a:br>
            <a:r>
              <a:rPr lang="fr-CA" dirty="0" smtClean="0"/>
              <a:t>Le décorateur</a:t>
            </a:r>
            <a:r>
              <a:rPr lang="fr-CA" dirty="0"/>
              <a:t/>
            </a:r>
            <a:br>
              <a:rPr lang="fr-CA" dirty="0"/>
            </a:br>
            <a:r>
              <a:rPr lang="fr-CA" dirty="0"/>
              <a:t/>
            </a:r>
            <a:br>
              <a:rPr lang="fr-CA" dirty="0"/>
            </a:br>
            <a:r>
              <a:rPr lang="fr-CA" dirty="0"/>
              <a:t/>
            </a:r>
            <a:br>
              <a:rPr lang="fr-CA" dirty="0"/>
            </a:br>
            <a:endParaRPr lang="fr-CA" dirty="0"/>
          </a:p>
        </p:txBody>
      </p:sp>
      <p:sp>
        <p:nvSpPr>
          <p:cNvPr id="3" name="Espace réservé du texte 2"/>
          <p:cNvSpPr>
            <a:spLocks noGrp="1"/>
          </p:cNvSpPr>
          <p:nvPr>
            <p:ph type="body" idx="4294967295"/>
          </p:nvPr>
        </p:nvSpPr>
        <p:spPr>
          <a:xfrm>
            <a:off x="311725" y="1443826"/>
            <a:ext cx="8367646" cy="3264408"/>
          </a:xfrm>
        </p:spPr>
        <p:txBody>
          <a:bodyPr/>
          <a:lstStyle/>
          <a:p>
            <a:pPr marL="0" indent="0">
              <a:lnSpc>
                <a:spcPct val="100000"/>
              </a:lnSpc>
              <a:spcAft>
                <a:spcPts val="1200"/>
              </a:spcAft>
              <a:buNone/>
            </a:pPr>
            <a:r>
              <a:rPr lang="fr-CA" sz="1600" dirty="0" smtClean="0">
                <a:latin typeface="Roboto" panose="020B0604020202020204" charset="0"/>
                <a:ea typeface="Roboto" panose="020B0604020202020204" charset="0"/>
              </a:rPr>
              <a:t>Dans </a:t>
            </a:r>
            <a:r>
              <a:rPr lang="fr-CA" sz="1600" dirty="0" err="1" smtClean="0">
                <a:latin typeface="Roboto" panose="020B0604020202020204" charset="0"/>
                <a:ea typeface="Roboto" panose="020B0604020202020204" charset="0"/>
              </a:rPr>
              <a:t>Qt</a:t>
            </a:r>
            <a:r>
              <a:rPr lang="fr-CA" sz="1600" dirty="0" smtClean="0">
                <a:latin typeface="Roboto" panose="020B0604020202020204" charset="0"/>
                <a:ea typeface="Roboto" panose="020B0604020202020204" charset="0"/>
              </a:rPr>
              <a:t> Designer, le concept de gestion d’événements passe par une communication d’un objet vers une action. On parlera donc de signal émis et d’événement appelé par le signal. Dans </a:t>
            </a:r>
            <a:r>
              <a:rPr lang="fr-CA" sz="1600" dirty="0" err="1" smtClean="0">
                <a:latin typeface="Roboto" panose="020B0604020202020204" charset="0"/>
                <a:ea typeface="Roboto" panose="020B0604020202020204" charset="0"/>
              </a:rPr>
              <a:t>Qt</a:t>
            </a:r>
            <a:r>
              <a:rPr lang="fr-CA" sz="1600" dirty="0" smtClean="0">
                <a:latin typeface="Roboto" panose="020B0604020202020204" charset="0"/>
                <a:ea typeface="Roboto" panose="020B0604020202020204" charset="0"/>
              </a:rPr>
              <a:t> Designer, les événements sont appelés slot.</a:t>
            </a:r>
          </a:p>
          <a:p>
            <a:pPr marL="0" indent="0">
              <a:lnSpc>
                <a:spcPct val="100000"/>
              </a:lnSpc>
              <a:spcAft>
                <a:spcPts val="1200"/>
              </a:spcAft>
              <a:buNone/>
            </a:pPr>
            <a:r>
              <a:rPr lang="fr-CA" sz="1600" dirty="0" smtClean="0">
                <a:latin typeface="Roboto" panose="020B0604020202020204" charset="0"/>
                <a:ea typeface="Roboto" panose="020B0604020202020204" charset="0"/>
              </a:rPr>
              <a:t>Ainsi, </a:t>
            </a:r>
            <a:r>
              <a:rPr lang="fr-CA" sz="1600" dirty="0" err="1" smtClean="0">
                <a:latin typeface="Roboto" panose="020B0604020202020204" charset="0"/>
                <a:ea typeface="Roboto" panose="020B0604020202020204" charset="0"/>
              </a:rPr>
              <a:t>Clicked</a:t>
            </a:r>
            <a:r>
              <a:rPr lang="fr-CA" sz="1600" dirty="0" smtClean="0">
                <a:latin typeface="Roboto" panose="020B0604020202020204" charset="0"/>
                <a:ea typeface="Roboto" panose="020B0604020202020204" charset="0"/>
              </a:rPr>
              <a:t>() d’un bouton de commande (</a:t>
            </a:r>
            <a:r>
              <a:rPr lang="fr-CA" sz="1600" dirty="0" err="1" smtClean="0">
                <a:latin typeface="Roboto" panose="020B0604020202020204" charset="0"/>
                <a:ea typeface="Roboto" panose="020B0604020202020204" charset="0"/>
              </a:rPr>
              <a:t>PushButton</a:t>
            </a:r>
            <a:r>
              <a:rPr lang="fr-CA" sz="1600" dirty="0" smtClean="0">
                <a:latin typeface="Roboto" panose="020B0604020202020204" charset="0"/>
                <a:ea typeface="Roboto" panose="020B0604020202020204" charset="0"/>
              </a:rPr>
              <a:t>) est un signal qui est émis quand l’objet est activé (quand on clique sur un bouton de commande, on l’active). Ce signal appelle les slots (événements) qui lui sont associés.  Dans le cas de </a:t>
            </a:r>
            <a:r>
              <a:rPr lang="fr-CA" sz="1600" dirty="0" err="1" smtClean="0">
                <a:latin typeface="Roboto" panose="020B0604020202020204" charset="0"/>
                <a:ea typeface="Roboto" panose="020B0604020202020204" charset="0"/>
              </a:rPr>
              <a:t>Clicked</a:t>
            </a:r>
            <a:r>
              <a:rPr lang="fr-CA" sz="1600" dirty="0" smtClean="0">
                <a:latin typeface="Roboto" panose="020B0604020202020204" charset="0"/>
                <a:ea typeface="Roboto" panose="020B0604020202020204" charset="0"/>
              </a:rPr>
              <a:t>(), ses slots associés sont </a:t>
            </a:r>
            <a:r>
              <a:rPr lang="fr-CA" sz="1600" dirty="0" err="1" smtClean="0">
                <a:latin typeface="Roboto" panose="020B0604020202020204" charset="0"/>
                <a:ea typeface="Roboto" panose="020B0604020202020204" charset="0"/>
              </a:rPr>
              <a:t>Pressed</a:t>
            </a:r>
            <a:r>
              <a:rPr lang="fr-CA" sz="1600" dirty="0" smtClean="0">
                <a:latin typeface="Roboto" panose="020B0604020202020204" charset="0"/>
                <a:ea typeface="Roboto" panose="020B0604020202020204" charset="0"/>
              </a:rPr>
              <a:t>() (quand on appuie sur le bouton de la souris) et Release() (quand on relâche le bouton de la souris). </a:t>
            </a:r>
          </a:p>
          <a:p>
            <a:pPr marL="0" indent="0">
              <a:lnSpc>
                <a:spcPct val="100000"/>
              </a:lnSpc>
              <a:spcAft>
                <a:spcPts val="1200"/>
              </a:spcAft>
              <a:buNone/>
            </a:pPr>
            <a:r>
              <a:rPr lang="fr-CA" sz="1600" dirty="0" smtClean="0">
                <a:latin typeface="Roboto" panose="020B0604020202020204" charset="0"/>
                <a:ea typeface="Roboto" panose="020B0604020202020204" charset="0"/>
              </a:rPr>
              <a:t>Pour éviter que la méthode d’événement </a:t>
            </a:r>
            <a:r>
              <a:rPr lang="fr-CA" sz="1600" dirty="0" err="1" smtClean="0">
                <a:latin typeface="Roboto" panose="020B0604020202020204" charset="0"/>
                <a:ea typeface="Roboto" panose="020B0604020202020204" charset="0"/>
              </a:rPr>
              <a:t>Clicked</a:t>
            </a:r>
            <a:r>
              <a:rPr lang="fr-CA" sz="1600" dirty="0" smtClean="0">
                <a:latin typeface="Roboto" panose="020B0604020202020204" charset="0"/>
                <a:ea typeface="Roboto" panose="020B0604020202020204" charset="0"/>
              </a:rPr>
              <a:t>() soit exécutée deux fois (une fois avec le slot </a:t>
            </a:r>
            <a:r>
              <a:rPr lang="fr-CA" sz="1600" dirty="0" err="1" smtClean="0">
                <a:latin typeface="Roboto" panose="020B0604020202020204" charset="0"/>
                <a:ea typeface="Roboto" panose="020B0604020202020204" charset="0"/>
              </a:rPr>
              <a:t>Pressed</a:t>
            </a:r>
            <a:r>
              <a:rPr lang="fr-CA" sz="1600" dirty="0" smtClean="0">
                <a:latin typeface="Roboto" panose="020B0604020202020204" charset="0"/>
                <a:ea typeface="Roboto" panose="020B0604020202020204" charset="0"/>
              </a:rPr>
              <a:t>() et une autre fois avec le slot Release()) il est possible de transformer le signal en slot. Pour se faire on doit utiliser un </a:t>
            </a:r>
            <a:r>
              <a:rPr lang="fr-CA" sz="1600" b="1" dirty="0" smtClean="0">
                <a:latin typeface="Roboto" panose="020B0604020202020204" charset="0"/>
                <a:ea typeface="Roboto" panose="020B0604020202020204" charset="0"/>
              </a:rPr>
              <a:t>décodeur</a:t>
            </a:r>
            <a:r>
              <a:rPr lang="fr-CA" sz="1600" dirty="0" smtClean="0">
                <a:latin typeface="Roboto" panose="020B0604020202020204" charset="0"/>
                <a:ea typeface="Roboto" panose="020B0604020202020204" charset="0"/>
              </a:rPr>
              <a:t>.</a:t>
            </a:r>
          </a:p>
        </p:txBody>
      </p:sp>
    </p:spTree>
    <p:extLst>
      <p:ext uri="{BB962C8B-B14F-4D97-AF65-F5344CB8AC3E}">
        <p14:creationId xmlns:p14="http://schemas.microsoft.com/office/powerpoint/2010/main" val="3775883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11725" y="186267"/>
            <a:ext cx="8520600" cy="938358"/>
          </a:xfrm>
        </p:spPr>
        <p:txBody>
          <a:bodyPr/>
          <a:lstStyle/>
          <a:p>
            <a:r>
              <a:rPr lang="fr-CA" dirty="0" smtClean="0"/>
              <a:t>Gestion des événements… suite</a:t>
            </a:r>
            <a:br>
              <a:rPr lang="fr-CA" dirty="0" smtClean="0"/>
            </a:br>
            <a:r>
              <a:rPr lang="fr-CA" dirty="0" smtClean="0"/>
              <a:t>Le décorateur… suite</a:t>
            </a:r>
            <a:r>
              <a:rPr lang="fr-CA" dirty="0"/>
              <a:t/>
            </a:r>
            <a:br>
              <a:rPr lang="fr-CA" dirty="0"/>
            </a:br>
            <a:r>
              <a:rPr lang="fr-CA" dirty="0"/>
              <a:t/>
            </a:r>
            <a:br>
              <a:rPr lang="fr-CA" dirty="0"/>
            </a:br>
            <a:r>
              <a:rPr lang="fr-CA" dirty="0"/>
              <a:t/>
            </a:r>
            <a:br>
              <a:rPr lang="fr-CA" dirty="0"/>
            </a:br>
            <a:endParaRPr lang="fr-CA" dirty="0"/>
          </a:p>
        </p:txBody>
      </p:sp>
      <p:sp>
        <p:nvSpPr>
          <p:cNvPr id="3" name="Espace réservé du texte 2"/>
          <p:cNvSpPr>
            <a:spLocks noGrp="1"/>
          </p:cNvSpPr>
          <p:nvPr>
            <p:ph type="body" idx="4294967295"/>
          </p:nvPr>
        </p:nvSpPr>
        <p:spPr>
          <a:xfrm>
            <a:off x="311725" y="1443826"/>
            <a:ext cx="3670995" cy="3264408"/>
          </a:xfrm>
        </p:spPr>
        <p:txBody>
          <a:bodyPr/>
          <a:lstStyle/>
          <a:p>
            <a:pPr marL="285750" indent="-285750">
              <a:lnSpc>
                <a:spcPct val="100000"/>
              </a:lnSpc>
              <a:spcAft>
                <a:spcPts val="1200"/>
              </a:spcAft>
              <a:buFont typeface="Arial" panose="020B0604020202020204" pitchFamily="34" charset="0"/>
              <a:buChar char="•"/>
            </a:pPr>
            <a:r>
              <a:rPr lang="fr-CA" sz="1600" dirty="0"/>
              <a:t>Ajouter l’importation de </a:t>
            </a:r>
            <a:r>
              <a:rPr lang="fr-CA" sz="1600" dirty="0" err="1">
                <a:latin typeface="Consolas" panose="020B0609020204030204" pitchFamily="49" charset="0"/>
              </a:rPr>
              <a:t>QtCore</a:t>
            </a:r>
            <a:endParaRPr lang="fr-CA" sz="1600" dirty="0">
              <a:latin typeface="Consolas" panose="020B0609020204030204" pitchFamily="49" charset="0"/>
            </a:endParaRPr>
          </a:p>
          <a:p>
            <a:pPr marL="285750" indent="-285750">
              <a:lnSpc>
                <a:spcPct val="100000"/>
              </a:lnSpc>
              <a:spcAft>
                <a:spcPts val="1200"/>
              </a:spcAft>
              <a:buFont typeface="Arial" panose="020B0604020202020204" pitchFamily="34" charset="0"/>
              <a:buChar char="•"/>
            </a:pPr>
            <a:r>
              <a:rPr lang="fr-CA" sz="1600" dirty="0"/>
              <a:t>Installer le </a:t>
            </a:r>
            <a:r>
              <a:rPr lang="fr-CA" sz="1600" dirty="0" smtClean="0"/>
              <a:t>décorateur </a:t>
            </a:r>
            <a:r>
              <a:rPr lang="fr-CA" sz="1600" dirty="0"/>
              <a:t>à la méthode d’événement </a:t>
            </a:r>
            <a:r>
              <a:rPr lang="fr-CA" sz="1600" dirty="0" err="1">
                <a:latin typeface="Consolas" panose="020B0609020204030204" pitchFamily="49" charset="0"/>
              </a:rPr>
              <a:t>clicked</a:t>
            </a:r>
            <a:r>
              <a:rPr lang="fr-CA" sz="1600" dirty="0">
                <a:latin typeface="Consolas" panose="020B0609020204030204" pitchFamily="49" charset="0"/>
              </a:rPr>
              <a:t>()</a:t>
            </a:r>
          </a:p>
        </p:txBody>
      </p:sp>
      <p:pic>
        <p:nvPicPr>
          <p:cNvPr id="4" name="Image 3"/>
          <p:cNvPicPr>
            <a:picLocks noChangeAspect="1"/>
          </p:cNvPicPr>
          <p:nvPr/>
        </p:nvPicPr>
        <p:blipFill>
          <a:blip r:embed="rId2"/>
          <a:stretch>
            <a:fillRect/>
          </a:stretch>
        </p:blipFill>
        <p:spPr>
          <a:xfrm>
            <a:off x="4145279" y="1443826"/>
            <a:ext cx="4687045" cy="742292"/>
          </a:xfrm>
          <a:prstGeom prst="rect">
            <a:avLst/>
          </a:prstGeom>
        </p:spPr>
      </p:pic>
      <p:pic>
        <p:nvPicPr>
          <p:cNvPr id="5" name="Image 4"/>
          <p:cNvPicPr>
            <a:picLocks noChangeAspect="1"/>
          </p:cNvPicPr>
          <p:nvPr/>
        </p:nvPicPr>
        <p:blipFill>
          <a:blip r:embed="rId3"/>
          <a:stretch>
            <a:fillRect/>
          </a:stretch>
        </p:blipFill>
        <p:spPr>
          <a:xfrm>
            <a:off x="1670685" y="2505319"/>
            <a:ext cx="7161639" cy="2459354"/>
          </a:xfrm>
          <a:prstGeom prst="rect">
            <a:avLst/>
          </a:prstGeom>
        </p:spPr>
      </p:pic>
      <p:sp>
        <p:nvSpPr>
          <p:cNvPr id="14" name="Rectangle 13"/>
          <p:cNvSpPr/>
          <p:nvPr/>
        </p:nvSpPr>
        <p:spPr>
          <a:xfrm>
            <a:off x="6610350" y="1723813"/>
            <a:ext cx="649605" cy="31834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5" name="Rectangle 14"/>
          <p:cNvSpPr/>
          <p:nvPr/>
        </p:nvSpPr>
        <p:spPr>
          <a:xfrm>
            <a:off x="1723390" y="2535799"/>
            <a:ext cx="1496060" cy="2188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nvGrpSpPr>
          <p:cNvPr id="29" name="Groupe 28"/>
          <p:cNvGrpSpPr/>
          <p:nvPr/>
        </p:nvGrpSpPr>
        <p:grpSpPr>
          <a:xfrm>
            <a:off x="628650" y="2149542"/>
            <a:ext cx="1882140" cy="496122"/>
            <a:chOff x="628650" y="2186118"/>
            <a:chExt cx="1882140" cy="438972"/>
          </a:xfrm>
        </p:grpSpPr>
        <p:cxnSp>
          <p:nvCxnSpPr>
            <p:cNvPr id="22" name="Connecteur droit 21"/>
            <p:cNvCxnSpPr/>
            <p:nvPr/>
          </p:nvCxnSpPr>
          <p:spPr>
            <a:xfrm flipH="1">
              <a:off x="628650" y="2186118"/>
              <a:ext cx="18821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a:xfrm>
              <a:off x="628650" y="2186118"/>
              <a:ext cx="0" cy="43897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p:nvPr/>
          </p:nvCxnSpPr>
          <p:spPr>
            <a:xfrm>
              <a:off x="628650" y="2625090"/>
              <a:ext cx="1042035"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1" name="Groupe 40"/>
          <p:cNvGrpSpPr/>
          <p:nvPr/>
        </p:nvGrpSpPr>
        <p:grpSpPr>
          <a:xfrm>
            <a:off x="639000" y="1346421"/>
            <a:ext cx="6296152" cy="493233"/>
            <a:chOff x="639000" y="1346421"/>
            <a:chExt cx="6296152" cy="493233"/>
          </a:xfrm>
        </p:grpSpPr>
        <p:cxnSp>
          <p:nvCxnSpPr>
            <p:cNvPr id="31" name="Connecteur droit 30"/>
            <p:cNvCxnSpPr/>
            <p:nvPr/>
          </p:nvCxnSpPr>
          <p:spPr>
            <a:xfrm flipV="1">
              <a:off x="639000" y="1832763"/>
              <a:ext cx="3262286" cy="689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p:nvCxnSpPr>
          <p:spPr>
            <a:xfrm flipV="1">
              <a:off x="3901286" y="1352163"/>
              <a:ext cx="0" cy="48749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a:xfrm flipV="1">
              <a:off x="3901286" y="1346421"/>
              <a:ext cx="303386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p:nvPr/>
          </p:nvCxnSpPr>
          <p:spPr>
            <a:xfrm>
              <a:off x="6925089" y="1352163"/>
              <a:ext cx="0" cy="31661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03654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Menu</a:t>
            </a:r>
          </a:p>
        </p:txBody>
      </p:sp>
      <p:sp>
        <p:nvSpPr>
          <p:cNvPr id="3" name="Espace réservé du texte 2"/>
          <p:cNvSpPr txBox="1">
            <a:spLocks/>
          </p:cNvSpPr>
          <p:nvPr/>
        </p:nvSpPr>
        <p:spPr>
          <a:xfrm>
            <a:off x="128588" y="1514474"/>
            <a:ext cx="4646612" cy="3400425"/>
          </a:xfrm>
          <a:prstGeom prst="rect">
            <a:avLst/>
          </a:prstGeom>
          <a:noFill/>
          <a:ln>
            <a:noFill/>
          </a:ln>
        </p:spPr>
        <p:txBody>
          <a:bodyPr spcFirstLastPara="1" wrap="square" lIns="91425" tIns="91425" rIns="91425" bIns="91425" numCol="1" anchor="t" anchorCtr="0"/>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1600"/>
              </a:spcBef>
              <a:spcAft>
                <a:spcPts val="160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pPr>
              <a:lnSpc>
                <a:spcPct val="100000"/>
              </a:lnSpc>
              <a:spcAft>
                <a:spcPts val="600"/>
              </a:spcAft>
            </a:pPr>
            <a:r>
              <a:rPr lang="fr-CA" sz="1400" dirty="0">
                <a:latin typeface="Roboto" panose="020B0604020202020204" charset="0"/>
                <a:ea typeface="Roboto" panose="020B0604020202020204" charset="0"/>
                <a:hlinkClick r:id="rId2" action="ppaction://hlinksldjump"/>
              </a:rPr>
              <a:t>Installation du logiciel </a:t>
            </a:r>
            <a:r>
              <a:rPr lang="fr-CA" sz="1400" dirty="0" err="1">
                <a:latin typeface="Roboto" panose="020B0604020202020204" charset="0"/>
                <a:ea typeface="Roboto" panose="020B0604020202020204" charset="0"/>
                <a:hlinkClick r:id="rId2" action="ppaction://hlinksldjump"/>
              </a:rPr>
              <a:t>Qt</a:t>
            </a:r>
            <a:r>
              <a:rPr lang="fr-CA" sz="1400" dirty="0">
                <a:latin typeface="Roboto" panose="020B0604020202020204" charset="0"/>
                <a:ea typeface="Roboto" panose="020B0604020202020204" charset="0"/>
                <a:hlinkClick r:id="rId2" action="ppaction://hlinksldjump"/>
              </a:rPr>
              <a:t> </a:t>
            </a:r>
            <a:r>
              <a:rPr lang="fr-CA" sz="1400" dirty="0" smtClean="0">
                <a:latin typeface="Roboto" panose="020B0604020202020204" charset="0"/>
                <a:ea typeface="Roboto" panose="020B0604020202020204" charset="0"/>
                <a:hlinkClick r:id="rId2" action="ppaction://hlinksldjump"/>
              </a:rPr>
              <a:t>Designer</a:t>
            </a:r>
            <a:endParaRPr lang="fr-CA" sz="1400" dirty="0">
              <a:latin typeface="Roboto" panose="020B0604020202020204" charset="0"/>
              <a:ea typeface="Roboto" panose="020B0604020202020204" charset="0"/>
            </a:endParaRPr>
          </a:p>
          <a:p>
            <a:pPr>
              <a:lnSpc>
                <a:spcPct val="100000"/>
              </a:lnSpc>
              <a:spcAft>
                <a:spcPts val="600"/>
              </a:spcAft>
            </a:pPr>
            <a:r>
              <a:rPr lang="fr-CA" sz="1400" dirty="0">
                <a:latin typeface="Roboto" panose="020B0604020202020204" charset="0"/>
                <a:ea typeface="Roboto" panose="020B0604020202020204" charset="0"/>
                <a:hlinkClick r:id="rId3" action="ppaction://hlinksldjump"/>
              </a:rPr>
              <a:t>Création d’interface </a:t>
            </a:r>
            <a:r>
              <a:rPr lang="fr-CA" sz="1400" dirty="0" smtClean="0">
                <a:latin typeface="Roboto" panose="020B0604020202020204" charset="0"/>
                <a:ea typeface="Roboto" panose="020B0604020202020204" charset="0"/>
                <a:hlinkClick r:id="rId3" action="ppaction://hlinksldjump"/>
              </a:rPr>
              <a:t>graphique</a:t>
            </a:r>
            <a:endParaRPr lang="fr-CA" sz="1400" dirty="0" smtClean="0">
              <a:latin typeface="Roboto" panose="020B0604020202020204" charset="0"/>
              <a:ea typeface="Roboto" panose="020B0604020202020204" charset="0"/>
            </a:endParaRPr>
          </a:p>
          <a:p>
            <a:pPr>
              <a:lnSpc>
                <a:spcPct val="100000"/>
              </a:lnSpc>
              <a:spcAft>
                <a:spcPts val="600"/>
              </a:spcAft>
            </a:pPr>
            <a:r>
              <a:rPr lang="fr-CA" sz="1400" dirty="0" smtClean="0">
                <a:latin typeface="Roboto" panose="020B0604020202020204" charset="0"/>
                <a:ea typeface="Roboto" panose="020B0604020202020204" charset="0"/>
                <a:hlinkClick r:id="rId4" action="ppaction://hlinksldjump"/>
              </a:rPr>
              <a:t>Conversion en code Python</a:t>
            </a:r>
            <a:endParaRPr lang="fr-CA" sz="1400" dirty="0">
              <a:latin typeface="Roboto" panose="020B0604020202020204" charset="0"/>
              <a:ea typeface="Roboto" panose="020B0604020202020204" charset="0"/>
            </a:endParaRPr>
          </a:p>
          <a:p>
            <a:pPr>
              <a:lnSpc>
                <a:spcPct val="100000"/>
              </a:lnSpc>
              <a:spcAft>
                <a:spcPts val="600"/>
              </a:spcAft>
            </a:pPr>
            <a:r>
              <a:rPr lang="fr-CA" sz="1400" dirty="0"/>
              <a:t>Programme principal </a:t>
            </a:r>
            <a:r>
              <a:rPr lang="fr-CA" sz="1400" dirty="0" smtClean="0"/>
              <a:t>Python… </a:t>
            </a:r>
          </a:p>
          <a:p>
            <a:pPr lvl="1">
              <a:lnSpc>
                <a:spcPct val="100000"/>
              </a:lnSpc>
              <a:spcBef>
                <a:spcPts val="0"/>
              </a:spcBef>
              <a:spcAft>
                <a:spcPts val="600"/>
              </a:spcAft>
            </a:pPr>
            <a:r>
              <a:rPr lang="fr-CA" sz="1400" dirty="0" smtClean="0">
                <a:hlinkClick r:id="rId5" action="ppaction://hlinksldjump"/>
              </a:rPr>
              <a:t>Utilisation d’une </a:t>
            </a:r>
            <a:r>
              <a:rPr lang="fr-CA" sz="1400" dirty="0">
                <a:hlinkClick r:id="rId5" action="ppaction://hlinksldjump"/>
              </a:rPr>
              <a:t>interface graphique </a:t>
            </a:r>
            <a:r>
              <a:rPr lang="fr-CA" sz="1400" dirty="0" smtClean="0">
                <a:hlinkClick r:id="rId5" action="ppaction://hlinksldjump"/>
              </a:rPr>
              <a:t/>
            </a:r>
            <a:br>
              <a:rPr lang="fr-CA" sz="1400" dirty="0" smtClean="0">
                <a:hlinkClick r:id="rId5" action="ppaction://hlinksldjump"/>
              </a:rPr>
            </a:br>
            <a:r>
              <a:rPr lang="fr-CA" sz="1400" dirty="0" err="1" smtClean="0">
                <a:hlinkClick r:id="rId5" action="ppaction://hlinksldjump"/>
              </a:rPr>
              <a:t>Qt</a:t>
            </a:r>
            <a:r>
              <a:rPr lang="fr-CA" sz="1400" dirty="0" smtClean="0">
                <a:hlinkClick r:id="rId5" action="ppaction://hlinksldjump"/>
              </a:rPr>
              <a:t> Designer </a:t>
            </a:r>
            <a:endParaRPr lang="fr-CA" sz="1400" dirty="0" smtClean="0"/>
          </a:p>
          <a:p>
            <a:pPr lvl="1">
              <a:lnSpc>
                <a:spcPct val="100000"/>
              </a:lnSpc>
              <a:spcBef>
                <a:spcPts val="0"/>
              </a:spcBef>
              <a:spcAft>
                <a:spcPts val="600"/>
              </a:spcAft>
            </a:pPr>
            <a:r>
              <a:rPr lang="fr-CA" sz="1400" dirty="0" smtClean="0">
                <a:hlinkClick r:id="rId6" action="ppaction://hlinksldjump"/>
              </a:rPr>
              <a:t>Importation des librairies</a:t>
            </a:r>
            <a:endParaRPr lang="fr-CA" sz="1400" dirty="0" smtClean="0"/>
          </a:p>
          <a:p>
            <a:pPr lvl="1">
              <a:lnSpc>
                <a:spcPct val="100000"/>
              </a:lnSpc>
              <a:spcBef>
                <a:spcPts val="0"/>
              </a:spcBef>
              <a:spcAft>
                <a:spcPts val="600"/>
              </a:spcAft>
            </a:pPr>
            <a:r>
              <a:rPr lang="fr-CA" sz="1400" dirty="0">
                <a:hlinkClick r:id="rId7" action="ppaction://hlinksldjump"/>
              </a:rPr>
              <a:t>Création d’une classe pour l’interface </a:t>
            </a:r>
            <a:r>
              <a:rPr lang="fr-CA" sz="1400" dirty="0" smtClean="0">
                <a:hlinkClick r:id="rId7" action="ppaction://hlinksldjump"/>
              </a:rPr>
              <a:t>graphique</a:t>
            </a:r>
            <a:endParaRPr lang="fr-CA" sz="1400" dirty="0" smtClean="0"/>
          </a:p>
          <a:p>
            <a:pPr lvl="1">
              <a:lnSpc>
                <a:spcPct val="100000"/>
              </a:lnSpc>
              <a:spcBef>
                <a:spcPts val="0"/>
              </a:spcBef>
              <a:spcAft>
                <a:spcPts val="600"/>
              </a:spcAft>
            </a:pPr>
            <a:r>
              <a:rPr lang="fr-CA" sz="1400" dirty="0">
                <a:hlinkClick r:id="rId8" action="ppaction://hlinksldjump"/>
              </a:rPr>
              <a:t>Création et appel de la méthode main</a:t>
            </a:r>
            <a:r>
              <a:rPr lang="fr-CA" sz="1400" dirty="0" smtClean="0">
                <a:hlinkClick r:id="rId8" action="ppaction://hlinksldjump"/>
              </a:rPr>
              <a:t>()</a:t>
            </a:r>
            <a:endParaRPr lang="fr-CA" sz="1400" dirty="0" smtClean="0"/>
          </a:p>
          <a:p>
            <a:pPr>
              <a:lnSpc>
                <a:spcPct val="100000"/>
              </a:lnSpc>
              <a:spcAft>
                <a:spcPts val="600"/>
              </a:spcAft>
            </a:pPr>
            <a:r>
              <a:rPr lang="fr-CA" sz="1400" dirty="0" smtClean="0">
                <a:latin typeface="Roboto" panose="020B0604020202020204" charset="0"/>
                <a:ea typeface="Roboto" panose="020B0604020202020204" charset="0"/>
                <a:hlinkClick r:id="rId9" action="ppaction://hlinksldjump"/>
              </a:rPr>
              <a:t>Gestion des évènements</a:t>
            </a:r>
            <a:endParaRPr lang="fr-CA" sz="1400" dirty="0">
              <a:latin typeface="Roboto" panose="020B0604020202020204" charset="0"/>
              <a:ea typeface="Roboto" panose="020B0604020202020204" charset="0"/>
            </a:endParaRPr>
          </a:p>
        </p:txBody>
      </p:sp>
      <p:pic>
        <p:nvPicPr>
          <p:cNvPr id="4" name="Image 3"/>
          <p:cNvPicPr>
            <a:picLocks noChangeAspect="1"/>
          </p:cNvPicPr>
          <p:nvPr/>
        </p:nvPicPr>
        <p:blipFill>
          <a:blip r:embed="rId10"/>
          <a:stretch>
            <a:fillRect/>
          </a:stretch>
        </p:blipFill>
        <p:spPr>
          <a:xfrm>
            <a:off x="5130930" y="1286933"/>
            <a:ext cx="3354262" cy="348946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223929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Installation du logiciel </a:t>
            </a:r>
            <a:r>
              <a:rPr lang="fr-CA" dirty="0" err="1" smtClean="0"/>
              <a:t>Qt</a:t>
            </a:r>
            <a:r>
              <a:rPr lang="fr-CA" dirty="0" smtClean="0"/>
              <a:t> Designer</a:t>
            </a:r>
            <a:r>
              <a:rPr lang="fr-CA" dirty="0"/>
              <a:t/>
            </a:r>
            <a:br>
              <a:rPr lang="fr-CA" dirty="0"/>
            </a:br>
            <a:r>
              <a:rPr lang="fr-CA" dirty="0"/>
              <a:t/>
            </a:r>
            <a:br>
              <a:rPr lang="fr-CA" dirty="0"/>
            </a:br>
            <a:r>
              <a:rPr lang="fr-CA" dirty="0"/>
              <a:t/>
            </a:r>
            <a:br>
              <a:rPr lang="fr-CA" dirty="0"/>
            </a:br>
            <a:endParaRPr lang="fr-CA" dirty="0"/>
          </a:p>
        </p:txBody>
      </p:sp>
      <p:sp>
        <p:nvSpPr>
          <p:cNvPr id="3" name="Espace réservé du texte 2"/>
          <p:cNvSpPr>
            <a:spLocks noGrp="1"/>
          </p:cNvSpPr>
          <p:nvPr>
            <p:ph type="body" idx="4294967295"/>
          </p:nvPr>
        </p:nvSpPr>
        <p:spPr>
          <a:xfrm>
            <a:off x="311725" y="1537493"/>
            <a:ext cx="3971194" cy="3284538"/>
          </a:xfrm>
        </p:spPr>
        <p:txBody>
          <a:bodyPr/>
          <a:lstStyle/>
          <a:p>
            <a:pPr fontAlgn="base">
              <a:lnSpc>
                <a:spcPct val="100000"/>
              </a:lnSpc>
              <a:spcAft>
                <a:spcPts val="300"/>
              </a:spcAft>
            </a:pPr>
            <a:r>
              <a:rPr lang="fr-CA" sz="1600" dirty="0" smtClean="0"/>
              <a:t>Installer </a:t>
            </a:r>
            <a:r>
              <a:rPr lang="fr-CA" sz="1600" dirty="0" err="1"/>
              <a:t>Qt</a:t>
            </a:r>
            <a:r>
              <a:rPr lang="fr-CA" sz="1600" dirty="0"/>
              <a:t> Designer : </a:t>
            </a:r>
            <a:endParaRPr lang="fr-CA" sz="1600" dirty="0" smtClean="0"/>
          </a:p>
          <a:p>
            <a:pPr marL="146050" indent="0" algn="ctr" fontAlgn="base">
              <a:lnSpc>
                <a:spcPct val="100000"/>
              </a:lnSpc>
              <a:spcAft>
                <a:spcPts val="600"/>
              </a:spcAft>
              <a:buNone/>
            </a:pPr>
            <a:r>
              <a:rPr lang="fr-CA" sz="1200" dirty="0" smtClean="0">
                <a:hlinkClick r:id="rId2"/>
              </a:rPr>
              <a:t>https</a:t>
            </a:r>
            <a:r>
              <a:rPr lang="fr-CA" sz="1200" dirty="0">
                <a:hlinkClick r:id="rId2"/>
              </a:rPr>
              <a:t>://build-system.fman.io/qt-designer-download</a:t>
            </a:r>
            <a:endParaRPr lang="fr-CA" sz="1200" dirty="0"/>
          </a:p>
          <a:p>
            <a:pPr>
              <a:lnSpc>
                <a:spcPct val="100000"/>
              </a:lnSpc>
              <a:spcAft>
                <a:spcPts val="300"/>
              </a:spcAft>
            </a:pPr>
            <a:r>
              <a:rPr lang="fr-CA" sz="1600" dirty="0"/>
              <a:t>Installer les outils de </a:t>
            </a:r>
            <a:r>
              <a:rPr lang="fr-CA" sz="1600" dirty="0" err="1"/>
              <a:t>Qt</a:t>
            </a:r>
            <a:r>
              <a:rPr lang="fr-CA" sz="1600" dirty="0"/>
              <a:t> Designer en lignes de commandes : </a:t>
            </a:r>
          </a:p>
          <a:p>
            <a:pPr marL="685800" lvl="1" indent="0">
              <a:lnSpc>
                <a:spcPct val="100000"/>
              </a:lnSpc>
              <a:spcBef>
                <a:spcPts val="0"/>
              </a:spcBef>
              <a:spcAft>
                <a:spcPts val="300"/>
              </a:spcAft>
              <a:buNone/>
            </a:pPr>
            <a:r>
              <a:rPr lang="fr-CA" sz="1600" b="1" dirty="0" err="1">
                <a:latin typeface="Consolas" panose="020B0609020204030204" pitchFamily="49" charset="0"/>
              </a:rPr>
              <a:t>pip</a:t>
            </a:r>
            <a:r>
              <a:rPr lang="fr-CA" sz="1600" b="1" dirty="0">
                <a:latin typeface="Consolas" panose="020B0609020204030204" pitchFamily="49" charset="0"/>
              </a:rPr>
              <a:t> </a:t>
            </a:r>
            <a:r>
              <a:rPr lang="fr-CA" sz="1600" b="1" dirty="0" err="1">
                <a:latin typeface="Consolas" panose="020B0609020204030204" pitchFamily="49" charset="0"/>
              </a:rPr>
              <a:t>install</a:t>
            </a:r>
            <a:r>
              <a:rPr lang="fr-CA" sz="1600" b="1" dirty="0">
                <a:latin typeface="Consolas" panose="020B0609020204030204" pitchFamily="49" charset="0"/>
              </a:rPr>
              <a:t> pyqt5-tools</a:t>
            </a:r>
          </a:p>
          <a:p>
            <a:pPr marL="685800" lvl="1" indent="0">
              <a:lnSpc>
                <a:spcPct val="100000"/>
              </a:lnSpc>
              <a:spcBef>
                <a:spcPts val="0"/>
              </a:spcBef>
              <a:spcAft>
                <a:spcPts val="600"/>
              </a:spcAft>
              <a:buNone/>
            </a:pPr>
            <a:r>
              <a:rPr lang="fr-CA" sz="1600" b="1" dirty="0" err="1">
                <a:latin typeface="Consolas" panose="020B0609020204030204" pitchFamily="49" charset="0"/>
              </a:rPr>
              <a:t>pip</a:t>
            </a:r>
            <a:r>
              <a:rPr lang="fr-CA" sz="1600" b="1" dirty="0">
                <a:latin typeface="Consolas" panose="020B0609020204030204" pitchFamily="49" charset="0"/>
              </a:rPr>
              <a:t> </a:t>
            </a:r>
            <a:r>
              <a:rPr lang="fr-CA" sz="1600" b="1" dirty="0" err="1">
                <a:latin typeface="Consolas" panose="020B0609020204030204" pitchFamily="49" charset="0"/>
              </a:rPr>
              <a:t>install</a:t>
            </a:r>
            <a:r>
              <a:rPr lang="fr-CA" sz="1600" b="1" dirty="0">
                <a:latin typeface="Consolas" panose="020B0609020204030204" pitchFamily="49" charset="0"/>
              </a:rPr>
              <a:t> pyside2</a:t>
            </a:r>
          </a:p>
          <a:p>
            <a:pPr>
              <a:lnSpc>
                <a:spcPct val="100000"/>
              </a:lnSpc>
              <a:spcAft>
                <a:spcPts val="300"/>
              </a:spcAft>
            </a:pPr>
            <a:r>
              <a:rPr lang="fr-CA" sz="1600" dirty="0"/>
              <a:t>Au besoin (si les commandes ne fonctionnent pas) réinstaller python : </a:t>
            </a:r>
            <a:endParaRPr lang="fr-CA" sz="1600" dirty="0" smtClean="0"/>
          </a:p>
          <a:p>
            <a:pPr marL="146050" indent="0" algn="ctr">
              <a:lnSpc>
                <a:spcPct val="100000"/>
              </a:lnSpc>
              <a:spcAft>
                <a:spcPts val="300"/>
              </a:spcAft>
              <a:buNone/>
            </a:pPr>
            <a:r>
              <a:rPr lang="fr-CA" sz="1200" dirty="0" smtClean="0">
                <a:hlinkClick r:id="rId3"/>
              </a:rPr>
              <a:t>https</a:t>
            </a:r>
            <a:r>
              <a:rPr lang="fr-CA" sz="1200" dirty="0">
                <a:hlinkClick r:id="rId3"/>
              </a:rPr>
              <a:t>://</a:t>
            </a:r>
            <a:r>
              <a:rPr lang="fr-CA" sz="1200" dirty="0" smtClean="0">
                <a:hlinkClick r:id="rId3"/>
              </a:rPr>
              <a:t>www.python.org/downloads/</a:t>
            </a:r>
            <a:endParaRPr lang="fr-CA" sz="1200" dirty="0" smtClean="0"/>
          </a:p>
          <a:p>
            <a:pPr indent="0">
              <a:lnSpc>
                <a:spcPct val="100000"/>
              </a:lnSpc>
              <a:spcAft>
                <a:spcPts val="600"/>
              </a:spcAft>
              <a:buNone/>
            </a:pPr>
            <a:r>
              <a:rPr lang="fr-CA" sz="1600" dirty="0" smtClean="0"/>
              <a:t>en </a:t>
            </a:r>
            <a:r>
              <a:rPr lang="fr-CA" sz="1600" dirty="0"/>
              <a:t>cochant </a:t>
            </a:r>
            <a:r>
              <a:rPr lang="fr-CA" sz="1600" b="1" dirty="0" err="1"/>
              <a:t>Add</a:t>
            </a:r>
            <a:r>
              <a:rPr lang="fr-CA" sz="1600" b="1" dirty="0"/>
              <a:t> Python to PATH</a:t>
            </a:r>
            <a:r>
              <a:rPr lang="fr-CA" sz="1600" dirty="0" smtClean="0"/>
              <a:t>.</a:t>
            </a:r>
            <a:endParaRPr lang="fr-CA" sz="1600" dirty="0"/>
          </a:p>
        </p:txBody>
      </p:sp>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2919" y="1784176"/>
            <a:ext cx="4727238" cy="2957158"/>
          </a:xfrm>
          <a:prstGeom prst="rect">
            <a:avLst/>
          </a:prstGeom>
        </p:spPr>
      </p:pic>
      <p:cxnSp>
        <p:nvCxnSpPr>
          <p:cNvPr id="6" name="Connecteur en angle 5"/>
          <p:cNvCxnSpPr/>
          <p:nvPr/>
        </p:nvCxnSpPr>
        <p:spPr>
          <a:xfrm>
            <a:off x="1888067" y="4318000"/>
            <a:ext cx="3692313" cy="203200"/>
          </a:xfrm>
          <a:prstGeom prst="bentConnector3">
            <a:avLst>
              <a:gd name="adj1" fmla="val 5298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9174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Création de l’interface graphique</a:t>
            </a:r>
            <a:r>
              <a:rPr lang="fr-CA" dirty="0"/>
              <a:t/>
            </a:r>
            <a:br>
              <a:rPr lang="fr-CA" dirty="0"/>
            </a:br>
            <a:r>
              <a:rPr lang="fr-CA" dirty="0"/>
              <a:t/>
            </a:r>
            <a:br>
              <a:rPr lang="fr-CA" dirty="0"/>
            </a:br>
            <a:r>
              <a:rPr lang="fr-CA" dirty="0"/>
              <a:t/>
            </a:r>
            <a:br>
              <a:rPr lang="fr-CA" dirty="0"/>
            </a:br>
            <a:endParaRPr lang="fr-CA" dirty="0"/>
          </a:p>
        </p:txBody>
      </p:sp>
      <p:sp>
        <p:nvSpPr>
          <p:cNvPr id="3" name="Espace réservé du texte 2"/>
          <p:cNvSpPr>
            <a:spLocks noGrp="1"/>
          </p:cNvSpPr>
          <p:nvPr>
            <p:ph type="body" idx="4294967295"/>
          </p:nvPr>
        </p:nvSpPr>
        <p:spPr>
          <a:xfrm>
            <a:off x="311724" y="1537493"/>
            <a:ext cx="4666676" cy="3284538"/>
          </a:xfrm>
        </p:spPr>
        <p:txBody>
          <a:bodyPr/>
          <a:lstStyle/>
          <a:p>
            <a:pPr marL="0" indent="0">
              <a:spcAft>
                <a:spcPts val="600"/>
              </a:spcAft>
              <a:buNone/>
            </a:pPr>
            <a:r>
              <a:rPr lang="fr-CA" sz="1800" b="1" dirty="0" smtClean="0"/>
              <a:t>Lancez </a:t>
            </a:r>
            <a:r>
              <a:rPr lang="fr-CA" sz="1800" b="1" dirty="0" err="1" smtClean="0"/>
              <a:t>Qt</a:t>
            </a:r>
            <a:r>
              <a:rPr lang="fr-CA" sz="1800" b="1" dirty="0" smtClean="0"/>
              <a:t> Designer </a:t>
            </a:r>
            <a:r>
              <a:rPr lang="fr-CA" sz="1800" dirty="0" smtClean="0"/>
              <a:t>et créer une fenêtre d’interface utilisateur de type </a:t>
            </a:r>
            <a:r>
              <a:rPr lang="fr-CA" sz="1800" b="1" dirty="0" smtClean="0"/>
              <a:t>Main </a:t>
            </a:r>
            <a:r>
              <a:rPr lang="fr-CA" sz="1800" b="1" dirty="0" err="1" smtClean="0"/>
              <a:t>Window</a:t>
            </a:r>
            <a:endParaRPr lang="fr-CA" sz="1800" b="1" dirty="0" smtClean="0"/>
          </a:p>
          <a:p>
            <a:pPr marL="0" indent="0">
              <a:spcAft>
                <a:spcPts val="600"/>
              </a:spcAft>
              <a:buNone/>
            </a:pPr>
            <a:endParaRPr lang="fr-CA" sz="1800" b="1" dirty="0" smtClean="0"/>
          </a:p>
          <a:p>
            <a:pPr marL="0" indent="0">
              <a:spcAft>
                <a:spcPts val="600"/>
              </a:spcAft>
              <a:buNone/>
            </a:pPr>
            <a:endParaRPr lang="fr-CA" sz="1800" b="1" dirty="0"/>
          </a:p>
          <a:p>
            <a:pPr marL="2286000" indent="0">
              <a:spcAft>
                <a:spcPts val="600"/>
              </a:spcAft>
              <a:buNone/>
            </a:pPr>
            <a:r>
              <a:rPr lang="fr-CA" sz="1800" dirty="0" smtClean="0"/>
              <a:t>Et </a:t>
            </a:r>
            <a:r>
              <a:rPr lang="fr-CA" sz="1800" b="1" dirty="0" err="1" smtClean="0"/>
              <a:t>Create</a:t>
            </a:r>
            <a:endParaRPr lang="fr-CA" sz="1800" b="1" dirty="0"/>
          </a:p>
        </p:txBody>
      </p:sp>
      <p:pic>
        <p:nvPicPr>
          <p:cNvPr id="9" name="Image 8"/>
          <p:cNvPicPr>
            <a:picLocks noChangeAspect="1"/>
          </p:cNvPicPr>
          <p:nvPr/>
        </p:nvPicPr>
        <p:blipFill>
          <a:blip r:embed="rId2"/>
          <a:stretch>
            <a:fillRect/>
          </a:stretch>
        </p:blipFill>
        <p:spPr>
          <a:xfrm>
            <a:off x="5358658" y="1537494"/>
            <a:ext cx="3473667" cy="3284538"/>
          </a:xfrm>
          <a:prstGeom prst="rect">
            <a:avLst/>
          </a:prstGeom>
        </p:spPr>
      </p:pic>
      <p:cxnSp>
        <p:nvCxnSpPr>
          <p:cNvPr id="11" name="Connecteur en angle 10"/>
          <p:cNvCxnSpPr/>
          <p:nvPr/>
        </p:nvCxnSpPr>
        <p:spPr>
          <a:xfrm>
            <a:off x="3406140" y="2245360"/>
            <a:ext cx="2247900" cy="294640"/>
          </a:xfrm>
          <a:prstGeom prst="bentConnector3">
            <a:avLst>
              <a:gd name="adj1" fmla="val 62768"/>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eur en angle 17"/>
          <p:cNvCxnSpPr/>
          <p:nvPr/>
        </p:nvCxnSpPr>
        <p:spPr>
          <a:xfrm>
            <a:off x="2672080" y="3484880"/>
            <a:ext cx="3515360" cy="1076960"/>
          </a:xfrm>
          <a:prstGeom prst="bentConnector3">
            <a:avLst>
              <a:gd name="adj1" fmla="val 27746"/>
            </a:avLst>
          </a:prstGeom>
          <a:ln w="38100">
            <a:solidFill>
              <a:srgbClr val="0F78C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9365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Création de l’interface graphique… suite</a:t>
            </a:r>
            <a:r>
              <a:rPr lang="fr-CA" dirty="0"/>
              <a:t/>
            </a:r>
            <a:br>
              <a:rPr lang="fr-CA" dirty="0"/>
            </a:br>
            <a:r>
              <a:rPr lang="fr-CA" dirty="0"/>
              <a:t/>
            </a:r>
            <a:br>
              <a:rPr lang="fr-CA" dirty="0"/>
            </a:br>
            <a:r>
              <a:rPr lang="fr-CA" dirty="0"/>
              <a:t/>
            </a:r>
            <a:br>
              <a:rPr lang="fr-CA" dirty="0"/>
            </a:br>
            <a:endParaRPr lang="fr-CA" dirty="0"/>
          </a:p>
        </p:txBody>
      </p:sp>
      <p:sp>
        <p:nvSpPr>
          <p:cNvPr id="3" name="Espace réservé du texte 2"/>
          <p:cNvSpPr>
            <a:spLocks noGrp="1"/>
          </p:cNvSpPr>
          <p:nvPr>
            <p:ph type="body" idx="4294967295"/>
          </p:nvPr>
        </p:nvSpPr>
        <p:spPr>
          <a:xfrm>
            <a:off x="311724" y="1537493"/>
            <a:ext cx="4065543" cy="3284538"/>
          </a:xfrm>
        </p:spPr>
        <p:txBody>
          <a:bodyPr/>
          <a:lstStyle/>
          <a:p>
            <a:pPr marL="0" indent="0">
              <a:lnSpc>
                <a:spcPct val="100000"/>
              </a:lnSpc>
              <a:spcAft>
                <a:spcPts val="600"/>
              </a:spcAft>
              <a:buNone/>
            </a:pPr>
            <a:r>
              <a:rPr lang="fr-CA" sz="1800" dirty="0" smtClean="0"/>
              <a:t>Dans la fenêtre de l’interface graphique, ajouter des objets en les glissant jusqu’à l’endroit désiré.</a:t>
            </a:r>
          </a:p>
          <a:p>
            <a:pPr marL="0" indent="0">
              <a:lnSpc>
                <a:spcPct val="100000"/>
              </a:lnSpc>
              <a:spcAft>
                <a:spcPts val="600"/>
              </a:spcAft>
              <a:buNone/>
            </a:pPr>
            <a:r>
              <a:rPr lang="fr-CA" sz="1800" dirty="0" smtClean="0"/>
              <a:t>Les trois premiers objets à utiliser:</a:t>
            </a:r>
          </a:p>
          <a:p>
            <a:pPr marL="0" indent="0">
              <a:lnSpc>
                <a:spcPct val="100000"/>
              </a:lnSpc>
              <a:spcAft>
                <a:spcPts val="600"/>
              </a:spcAft>
              <a:buNone/>
            </a:pPr>
            <a:r>
              <a:rPr lang="fr-CA" sz="1800" b="1" dirty="0" smtClean="0">
                <a:latin typeface="Consolas" panose="020B0609020204030204" pitchFamily="49" charset="0"/>
              </a:rPr>
              <a:t>Push </a:t>
            </a:r>
            <a:r>
              <a:rPr lang="fr-CA" sz="1800" b="1" dirty="0" err="1" smtClean="0">
                <a:latin typeface="Consolas" panose="020B0609020204030204" pitchFamily="49" charset="0"/>
              </a:rPr>
              <a:t>Button</a:t>
            </a:r>
            <a:r>
              <a:rPr lang="fr-CA" sz="1800" dirty="0" smtClean="0"/>
              <a:t>: bouton de commande</a:t>
            </a:r>
          </a:p>
          <a:p>
            <a:pPr marL="0" indent="0">
              <a:lnSpc>
                <a:spcPct val="100000"/>
              </a:lnSpc>
              <a:spcAft>
                <a:spcPts val="600"/>
              </a:spcAft>
              <a:buNone/>
            </a:pPr>
            <a:r>
              <a:rPr lang="fr-CA" sz="1800" b="1" dirty="0">
                <a:latin typeface="Consolas" panose="020B0609020204030204" pitchFamily="49" charset="0"/>
              </a:rPr>
              <a:t>Line </a:t>
            </a:r>
            <a:r>
              <a:rPr lang="fr-CA" sz="1800" b="1" dirty="0" err="1">
                <a:latin typeface="Consolas" panose="020B0609020204030204" pitchFamily="49" charset="0"/>
              </a:rPr>
              <a:t>Edit</a:t>
            </a:r>
            <a:r>
              <a:rPr lang="fr-CA" sz="1800" dirty="0" smtClean="0"/>
              <a:t>: boite de texte pour des entrées de donnée (</a:t>
            </a:r>
            <a:r>
              <a:rPr lang="fr-CA" sz="1800" i="1" dirty="0" smtClean="0">
                <a:latin typeface="Consolas" panose="020B0609020204030204" pitchFamily="49" charset="0"/>
              </a:rPr>
              <a:t>input</a:t>
            </a:r>
            <a:r>
              <a:rPr lang="fr-CA" sz="1800" dirty="0" smtClean="0"/>
              <a:t>)</a:t>
            </a:r>
          </a:p>
          <a:p>
            <a:pPr marL="0" indent="0">
              <a:lnSpc>
                <a:spcPct val="100000"/>
              </a:lnSpc>
              <a:spcAft>
                <a:spcPts val="600"/>
              </a:spcAft>
              <a:buNone/>
            </a:pPr>
            <a:r>
              <a:rPr lang="fr-CA" sz="1800" b="1" dirty="0">
                <a:latin typeface="Consolas" panose="020B0609020204030204" pitchFamily="49" charset="0"/>
              </a:rPr>
              <a:t>Label</a:t>
            </a:r>
            <a:r>
              <a:rPr lang="fr-CA" sz="1800" dirty="0" smtClean="0"/>
              <a:t>: boite de texte pour afficher seulement (</a:t>
            </a:r>
            <a:r>
              <a:rPr lang="fr-CA" sz="1800" i="1" dirty="0" err="1">
                <a:latin typeface="Consolas" panose="020B0609020204030204" pitchFamily="49" charset="0"/>
              </a:rPr>
              <a:t>print</a:t>
            </a:r>
            <a:r>
              <a:rPr lang="fr-CA" sz="1800" dirty="0" smtClean="0"/>
              <a:t>)</a:t>
            </a:r>
          </a:p>
          <a:p>
            <a:pPr marL="0" indent="0">
              <a:lnSpc>
                <a:spcPct val="100000"/>
              </a:lnSpc>
              <a:spcAft>
                <a:spcPts val="600"/>
              </a:spcAft>
              <a:buNone/>
            </a:pPr>
            <a:endParaRPr lang="fr-CA" sz="1800" b="1" dirty="0" smtClean="0"/>
          </a:p>
        </p:txBody>
      </p:sp>
      <p:pic>
        <p:nvPicPr>
          <p:cNvPr id="4" name="Image 3"/>
          <p:cNvPicPr>
            <a:picLocks noChangeAspect="1"/>
          </p:cNvPicPr>
          <p:nvPr/>
        </p:nvPicPr>
        <p:blipFill>
          <a:blip r:embed="rId2"/>
          <a:stretch>
            <a:fillRect/>
          </a:stretch>
        </p:blipFill>
        <p:spPr>
          <a:xfrm>
            <a:off x="4529668" y="1375448"/>
            <a:ext cx="4487012" cy="3618174"/>
          </a:xfrm>
          <a:prstGeom prst="rect">
            <a:avLst/>
          </a:prstGeom>
        </p:spPr>
      </p:pic>
    </p:spTree>
    <p:extLst>
      <p:ext uri="{BB962C8B-B14F-4D97-AF65-F5344CB8AC3E}">
        <p14:creationId xmlns:p14="http://schemas.microsoft.com/office/powerpoint/2010/main" val="2347851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Création de l’interface graphique… suite</a:t>
            </a:r>
            <a:r>
              <a:rPr lang="fr-CA" dirty="0"/>
              <a:t/>
            </a:r>
            <a:br>
              <a:rPr lang="fr-CA" dirty="0"/>
            </a:br>
            <a:r>
              <a:rPr lang="fr-CA" dirty="0"/>
              <a:t/>
            </a:r>
            <a:br>
              <a:rPr lang="fr-CA" dirty="0"/>
            </a:br>
            <a:r>
              <a:rPr lang="fr-CA" dirty="0"/>
              <a:t/>
            </a:r>
            <a:br>
              <a:rPr lang="fr-CA" dirty="0"/>
            </a:br>
            <a:endParaRPr lang="fr-CA" dirty="0"/>
          </a:p>
        </p:txBody>
      </p:sp>
      <p:sp>
        <p:nvSpPr>
          <p:cNvPr id="3" name="Espace réservé du texte 2"/>
          <p:cNvSpPr>
            <a:spLocks noGrp="1"/>
          </p:cNvSpPr>
          <p:nvPr>
            <p:ph type="body" idx="4294967295"/>
          </p:nvPr>
        </p:nvSpPr>
        <p:spPr>
          <a:xfrm>
            <a:off x="311724" y="1537493"/>
            <a:ext cx="4065543" cy="3284538"/>
          </a:xfrm>
        </p:spPr>
        <p:txBody>
          <a:bodyPr/>
          <a:lstStyle/>
          <a:p>
            <a:pPr marL="0" indent="0">
              <a:lnSpc>
                <a:spcPct val="100000"/>
              </a:lnSpc>
              <a:spcAft>
                <a:spcPts val="600"/>
              </a:spcAft>
              <a:buNone/>
            </a:pPr>
            <a:r>
              <a:rPr lang="fr-CA" sz="1600" dirty="0" smtClean="0"/>
              <a:t>Les propriétés des objets ont un rôle important pour le bon fonctionnement de l’interface et pour la bonne organisation du code à développer.</a:t>
            </a:r>
          </a:p>
          <a:p>
            <a:pPr marL="0" indent="0">
              <a:lnSpc>
                <a:spcPct val="100000"/>
              </a:lnSpc>
              <a:spcAft>
                <a:spcPts val="600"/>
              </a:spcAft>
              <a:buNone/>
            </a:pPr>
            <a:r>
              <a:rPr lang="fr-CA" sz="1600" dirty="0" smtClean="0"/>
              <a:t>Les deux premières propriétés à modifier au fur et à mesure de l’installation des objets:</a:t>
            </a:r>
          </a:p>
          <a:p>
            <a:pPr marL="0" indent="0">
              <a:lnSpc>
                <a:spcPct val="100000"/>
              </a:lnSpc>
              <a:spcAft>
                <a:spcPts val="600"/>
              </a:spcAft>
              <a:buNone/>
            </a:pPr>
            <a:r>
              <a:rPr lang="fr-CA" sz="1600" b="1" dirty="0" err="1">
                <a:latin typeface="Consolas" panose="020B0609020204030204" pitchFamily="49" charset="0"/>
              </a:rPr>
              <a:t>objectName</a:t>
            </a:r>
            <a:r>
              <a:rPr lang="fr-CA" sz="1600" dirty="0" smtClean="0"/>
              <a:t>: Nom de l’objet</a:t>
            </a:r>
          </a:p>
          <a:p>
            <a:pPr marL="0" indent="0">
              <a:lnSpc>
                <a:spcPct val="100000"/>
              </a:lnSpc>
              <a:spcAft>
                <a:spcPts val="600"/>
              </a:spcAft>
              <a:buNone/>
            </a:pPr>
            <a:r>
              <a:rPr lang="fr-CA" sz="1600" b="1" dirty="0" err="1">
                <a:latin typeface="Consolas" panose="020B0609020204030204" pitchFamily="49" charset="0"/>
              </a:rPr>
              <a:t>text</a:t>
            </a:r>
            <a:r>
              <a:rPr lang="fr-CA" sz="1600" dirty="0" smtClean="0"/>
              <a:t>: Texte de contenu de l’objet</a:t>
            </a:r>
          </a:p>
          <a:p>
            <a:pPr marL="627063" indent="-627063">
              <a:lnSpc>
                <a:spcPct val="100000"/>
              </a:lnSpc>
              <a:spcAft>
                <a:spcPts val="600"/>
              </a:spcAft>
              <a:buNone/>
            </a:pPr>
            <a:r>
              <a:rPr lang="fr-CA" sz="1600" b="1" dirty="0" smtClean="0"/>
              <a:t>Note</a:t>
            </a:r>
            <a:r>
              <a:rPr lang="fr-CA" sz="1600" dirty="0" smtClean="0"/>
              <a:t>: 	La liste des propriétés est celle de l’objet sélectionné.</a:t>
            </a:r>
          </a:p>
        </p:txBody>
      </p:sp>
      <p:pic>
        <p:nvPicPr>
          <p:cNvPr id="4" name="Image 3"/>
          <p:cNvPicPr>
            <a:picLocks noChangeAspect="1"/>
          </p:cNvPicPr>
          <p:nvPr/>
        </p:nvPicPr>
        <p:blipFill>
          <a:blip r:embed="rId2"/>
          <a:stretch>
            <a:fillRect/>
          </a:stretch>
        </p:blipFill>
        <p:spPr>
          <a:xfrm>
            <a:off x="4529668" y="1375448"/>
            <a:ext cx="4487012" cy="3618174"/>
          </a:xfrm>
          <a:prstGeom prst="rect">
            <a:avLst/>
          </a:prstGeom>
        </p:spPr>
      </p:pic>
    </p:spTree>
    <p:extLst>
      <p:ext uri="{BB962C8B-B14F-4D97-AF65-F5344CB8AC3E}">
        <p14:creationId xmlns:p14="http://schemas.microsoft.com/office/powerpoint/2010/main" val="1505766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Conversion en code Python</a:t>
            </a:r>
            <a:r>
              <a:rPr lang="fr-CA" dirty="0"/>
              <a:t/>
            </a:r>
            <a:br>
              <a:rPr lang="fr-CA" dirty="0"/>
            </a:br>
            <a:r>
              <a:rPr lang="fr-CA" dirty="0"/>
              <a:t/>
            </a:r>
            <a:br>
              <a:rPr lang="fr-CA" dirty="0"/>
            </a:br>
            <a:r>
              <a:rPr lang="fr-CA" dirty="0"/>
              <a:t/>
            </a:r>
            <a:br>
              <a:rPr lang="fr-CA" dirty="0"/>
            </a:br>
            <a:endParaRPr lang="fr-CA" dirty="0"/>
          </a:p>
        </p:txBody>
      </p:sp>
      <p:sp>
        <p:nvSpPr>
          <p:cNvPr id="3" name="Espace réservé du texte 2"/>
          <p:cNvSpPr>
            <a:spLocks noGrp="1"/>
          </p:cNvSpPr>
          <p:nvPr>
            <p:ph type="body" idx="4294967295"/>
          </p:nvPr>
        </p:nvSpPr>
        <p:spPr>
          <a:xfrm>
            <a:off x="311724" y="1537493"/>
            <a:ext cx="8520601" cy="3284538"/>
          </a:xfrm>
        </p:spPr>
        <p:txBody>
          <a:bodyPr/>
          <a:lstStyle/>
          <a:p>
            <a:pPr>
              <a:lnSpc>
                <a:spcPct val="100000"/>
              </a:lnSpc>
              <a:spcAft>
                <a:spcPts val="600"/>
              </a:spcAft>
            </a:pPr>
            <a:r>
              <a:rPr lang="fr-CA" sz="1600" dirty="0" smtClean="0"/>
              <a:t>L’interface graphique créée par </a:t>
            </a:r>
            <a:r>
              <a:rPr lang="fr-CA" sz="1600" dirty="0" err="1" smtClean="0"/>
              <a:t>Qt</a:t>
            </a:r>
            <a:r>
              <a:rPr lang="fr-CA" sz="1600" dirty="0" smtClean="0"/>
              <a:t> Designer est sauvegardée dans un fichier avec </a:t>
            </a:r>
            <a:r>
              <a:rPr lang="fr-CA" sz="1600" dirty="0"/>
              <a:t>l’extension </a:t>
            </a:r>
            <a:r>
              <a:rPr lang="fr-CA" sz="1600" dirty="0">
                <a:latin typeface="Consolas" panose="020B0609020204030204" pitchFamily="49" charset="0"/>
              </a:rPr>
              <a:t>.</a:t>
            </a:r>
            <a:r>
              <a:rPr lang="fr-CA" sz="1600" dirty="0" err="1">
                <a:latin typeface="Consolas" panose="020B0609020204030204" pitchFamily="49" charset="0"/>
              </a:rPr>
              <a:t>ui</a:t>
            </a:r>
            <a:endParaRPr lang="fr-CA" sz="1600" dirty="0">
              <a:latin typeface="Consolas" panose="020B0609020204030204" pitchFamily="49" charset="0"/>
            </a:endParaRPr>
          </a:p>
          <a:p>
            <a:pPr>
              <a:lnSpc>
                <a:spcPct val="100000"/>
              </a:lnSpc>
              <a:spcAft>
                <a:spcPts val="600"/>
              </a:spcAft>
            </a:pPr>
            <a:r>
              <a:rPr lang="fr-CA" sz="1600" dirty="0" smtClean="0"/>
              <a:t>Pour être utilisée dans un programme Python, on doit convertir le fichier .</a:t>
            </a:r>
            <a:r>
              <a:rPr lang="fr-CA" sz="1600" dirty="0" err="1" smtClean="0"/>
              <a:t>ui</a:t>
            </a:r>
            <a:r>
              <a:rPr lang="fr-CA" sz="1600" dirty="0" smtClean="0"/>
              <a:t> en </a:t>
            </a:r>
            <a:br>
              <a:rPr lang="fr-CA" sz="1600" dirty="0" smtClean="0"/>
            </a:br>
            <a:r>
              <a:rPr lang="fr-CA" sz="1600" dirty="0" smtClean="0"/>
              <a:t>fichier </a:t>
            </a:r>
            <a:r>
              <a:rPr lang="fr-CA" sz="1600" dirty="0" smtClean="0">
                <a:latin typeface="Consolas" panose="020B0609020204030204" pitchFamily="49" charset="0"/>
              </a:rPr>
              <a:t>.</a:t>
            </a:r>
            <a:r>
              <a:rPr lang="fr-CA" sz="1600" dirty="0" err="1" smtClean="0">
                <a:latin typeface="Consolas" panose="020B0609020204030204" pitchFamily="49" charset="0"/>
              </a:rPr>
              <a:t>py</a:t>
            </a:r>
            <a:r>
              <a:rPr lang="fr-CA" sz="1600" dirty="0" smtClean="0">
                <a:latin typeface="Consolas" panose="020B0609020204030204" pitchFamily="49" charset="0"/>
              </a:rPr>
              <a:t> </a:t>
            </a:r>
            <a:r>
              <a:rPr lang="fr-CA" sz="1600" dirty="0" smtClean="0"/>
              <a:t>avec la commande suivante, à écrire dans le terminal de </a:t>
            </a:r>
            <a:r>
              <a:rPr lang="fr-CA" sz="1600" dirty="0" err="1" smtClean="0"/>
              <a:t>PyCharm</a:t>
            </a:r>
            <a:r>
              <a:rPr lang="fr-CA" sz="1600" dirty="0" smtClean="0"/>
              <a:t>:</a:t>
            </a:r>
          </a:p>
          <a:p>
            <a:pPr marL="146050" indent="0" algn="ctr">
              <a:lnSpc>
                <a:spcPct val="100000"/>
              </a:lnSpc>
              <a:spcAft>
                <a:spcPts val="600"/>
              </a:spcAft>
              <a:buNone/>
            </a:pPr>
            <a:r>
              <a:rPr lang="fr-CA" sz="1600" b="1" dirty="0" smtClean="0">
                <a:latin typeface="Consolas" panose="020B0609020204030204" pitchFamily="49" charset="0"/>
              </a:rPr>
              <a:t>pyuic5 </a:t>
            </a:r>
            <a:r>
              <a:rPr lang="fr-CA" sz="1600" b="1" i="1" dirty="0" err="1">
                <a:latin typeface="Consolas" panose="020B0609020204030204" pitchFamily="49" charset="0"/>
              </a:rPr>
              <a:t>mon_interface_graphique</a:t>
            </a:r>
            <a:r>
              <a:rPr lang="fr-CA" sz="1600" b="1" dirty="0" err="1">
                <a:latin typeface="Consolas" panose="020B0609020204030204" pitchFamily="49" charset="0"/>
              </a:rPr>
              <a:t>.ui</a:t>
            </a:r>
            <a:r>
              <a:rPr lang="fr-CA" sz="1600" b="1" dirty="0">
                <a:latin typeface="Consolas" panose="020B0609020204030204" pitchFamily="49" charset="0"/>
              </a:rPr>
              <a:t> -o </a:t>
            </a:r>
            <a:r>
              <a:rPr lang="fr-CA" sz="1600" b="1" i="1" dirty="0">
                <a:latin typeface="Consolas" panose="020B0609020204030204" pitchFamily="49" charset="0"/>
              </a:rPr>
              <a:t>code_interface_genere</a:t>
            </a:r>
            <a:r>
              <a:rPr lang="fr-CA" sz="1600" b="1" dirty="0">
                <a:latin typeface="Consolas" panose="020B0609020204030204" pitchFamily="49" charset="0"/>
              </a:rPr>
              <a:t>.py</a:t>
            </a:r>
          </a:p>
          <a:p>
            <a:pPr lvl="1">
              <a:lnSpc>
                <a:spcPct val="100000"/>
              </a:lnSpc>
              <a:spcBef>
                <a:spcPts val="0"/>
              </a:spcBef>
              <a:spcAft>
                <a:spcPts val="600"/>
              </a:spcAft>
            </a:pPr>
            <a:r>
              <a:rPr lang="fr-CA" sz="1600" b="1" dirty="0" err="1">
                <a:latin typeface="Consolas" panose="020B0609020204030204" pitchFamily="49" charset="0"/>
              </a:rPr>
              <a:t>mon_interface_graphique.ui</a:t>
            </a:r>
            <a:r>
              <a:rPr lang="fr-CA" sz="1600" dirty="0"/>
              <a:t> est le fichier créé avec </a:t>
            </a:r>
            <a:r>
              <a:rPr lang="fr-CA" sz="1600" dirty="0" err="1"/>
              <a:t>Qt</a:t>
            </a:r>
            <a:r>
              <a:rPr lang="fr-CA" sz="1600" dirty="0"/>
              <a:t> Designer,</a:t>
            </a:r>
          </a:p>
          <a:p>
            <a:pPr lvl="1">
              <a:lnSpc>
                <a:spcPct val="100000"/>
              </a:lnSpc>
              <a:spcBef>
                <a:spcPts val="0"/>
              </a:spcBef>
              <a:spcAft>
                <a:spcPts val="600"/>
              </a:spcAft>
            </a:pPr>
            <a:r>
              <a:rPr lang="fr-CA" sz="1600" b="1" dirty="0">
                <a:latin typeface="Consolas" panose="020B0609020204030204" pitchFamily="49" charset="0"/>
              </a:rPr>
              <a:t>-o</a:t>
            </a:r>
            <a:r>
              <a:rPr lang="fr-CA" sz="1600" dirty="0"/>
              <a:t> signifie qu’on annonce le fichier de sortie </a:t>
            </a:r>
          </a:p>
          <a:p>
            <a:pPr lvl="1">
              <a:lnSpc>
                <a:spcPct val="100000"/>
              </a:lnSpc>
              <a:spcBef>
                <a:spcPts val="0"/>
              </a:spcBef>
              <a:spcAft>
                <a:spcPts val="600"/>
              </a:spcAft>
            </a:pPr>
            <a:r>
              <a:rPr lang="fr-CA" sz="1600" b="1" dirty="0">
                <a:latin typeface="Consolas" panose="020B0609020204030204" pitchFamily="49" charset="0"/>
              </a:rPr>
              <a:t>code_interface_genere.py</a:t>
            </a:r>
            <a:r>
              <a:rPr lang="fr-CA" sz="1600" dirty="0"/>
              <a:t> est le nom du fichier python qui sera produit.</a:t>
            </a:r>
          </a:p>
          <a:p>
            <a:pPr>
              <a:lnSpc>
                <a:spcPct val="100000"/>
              </a:lnSpc>
              <a:spcAft>
                <a:spcPts val="600"/>
              </a:spcAft>
            </a:pPr>
            <a:r>
              <a:rPr lang="fr-CA" sz="1600" dirty="0"/>
              <a:t>On est maintenant prêt à mettre notre nouveau fichier python dans un projet </a:t>
            </a:r>
            <a:r>
              <a:rPr lang="fr-CA" sz="1600" dirty="0" err="1"/>
              <a:t>PyCharm</a:t>
            </a:r>
            <a:r>
              <a:rPr lang="fr-CA" sz="1600" dirty="0"/>
              <a:t> pour utiliser notre interface graphique.</a:t>
            </a:r>
          </a:p>
        </p:txBody>
      </p:sp>
    </p:spTree>
    <p:extLst>
      <p:ext uri="{BB962C8B-B14F-4D97-AF65-F5344CB8AC3E}">
        <p14:creationId xmlns:p14="http://schemas.microsoft.com/office/powerpoint/2010/main" val="10797033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11725" y="186267"/>
            <a:ext cx="8520600" cy="938358"/>
          </a:xfrm>
        </p:spPr>
        <p:txBody>
          <a:bodyPr/>
          <a:lstStyle/>
          <a:p>
            <a:r>
              <a:rPr lang="fr-CA" dirty="0" smtClean="0"/>
              <a:t>Programme principal Python qui utilise une interface graphique </a:t>
            </a:r>
            <a:r>
              <a:rPr lang="fr-CA" dirty="0" err="1" smtClean="0"/>
              <a:t>Qt</a:t>
            </a:r>
            <a:r>
              <a:rPr lang="fr-CA" dirty="0" smtClean="0"/>
              <a:t> Designer</a:t>
            </a:r>
            <a:r>
              <a:rPr lang="fr-CA" dirty="0"/>
              <a:t/>
            </a:r>
            <a:br>
              <a:rPr lang="fr-CA" dirty="0"/>
            </a:br>
            <a:r>
              <a:rPr lang="fr-CA" dirty="0"/>
              <a:t/>
            </a:r>
            <a:br>
              <a:rPr lang="fr-CA" dirty="0"/>
            </a:br>
            <a:r>
              <a:rPr lang="fr-CA" dirty="0"/>
              <a:t/>
            </a:r>
            <a:br>
              <a:rPr lang="fr-CA" dirty="0"/>
            </a:br>
            <a:endParaRPr lang="fr-CA" dirty="0"/>
          </a:p>
        </p:txBody>
      </p:sp>
      <p:sp>
        <p:nvSpPr>
          <p:cNvPr id="3" name="Espace réservé du texte 2"/>
          <p:cNvSpPr>
            <a:spLocks noGrp="1"/>
          </p:cNvSpPr>
          <p:nvPr>
            <p:ph type="body" idx="4294967295"/>
          </p:nvPr>
        </p:nvSpPr>
        <p:spPr>
          <a:xfrm>
            <a:off x="157163" y="1443826"/>
            <a:ext cx="8522208" cy="3264408"/>
          </a:xfrm>
        </p:spPr>
        <p:txBody>
          <a:bodyPr/>
          <a:lstStyle/>
          <a:p>
            <a:pPr marL="0" indent="0">
              <a:lnSpc>
                <a:spcPct val="100000"/>
              </a:lnSpc>
              <a:spcAft>
                <a:spcPts val="1200"/>
              </a:spcAft>
              <a:buNone/>
            </a:pPr>
            <a:r>
              <a:rPr lang="fr-CA" sz="1600" dirty="0" smtClean="0"/>
              <a:t>Dans un nouveau fichier </a:t>
            </a:r>
            <a:r>
              <a:rPr lang="fr-CA" sz="1600" b="1" dirty="0" smtClean="0">
                <a:latin typeface="Consolas" panose="020B0609020204030204" pitchFamily="49" charset="0"/>
              </a:rPr>
              <a:t>.</a:t>
            </a:r>
            <a:r>
              <a:rPr lang="fr-CA" sz="1600" b="1" dirty="0" err="1" smtClean="0">
                <a:latin typeface="Consolas" panose="020B0609020204030204" pitchFamily="49" charset="0"/>
              </a:rPr>
              <a:t>py</a:t>
            </a:r>
            <a:r>
              <a:rPr lang="fr-CA" sz="1600" dirty="0" smtClean="0"/>
              <a:t>, </a:t>
            </a:r>
            <a:r>
              <a:rPr lang="fr-CA" sz="1800" dirty="0" smtClean="0"/>
              <a:t>qui pourra devenir le programme principal, l’intégration de l’interface graphique </a:t>
            </a:r>
            <a:r>
              <a:rPr lang="fr-CA" sz="1800" dirty="0" err="1" smtClean="0"/>
              <a:t>Qt</a:t>
            </a:r>
            <a:r>
              <a:rPr lang="fr-CA" sz="1800" dirty="0" smtClean="0"/>
              <a:t> à un programme Python, se fait en trois (3) étapes:</a:t>
            </a:r>
          </a:p>
          <a:p>
            <a:pPr marL="342900" indent="-196850">
              <a:lnSpc>
                <a:spcPct val="100000"/>
              </a:lnSpc>
              <a:spcAft>
                <a:spcPts val="1200"/>
              </a:spcAft>
            </a:pPr>
            <a:r>
              <a:rPr lang="fr-CA" sz="1800" dirty="0"/>
              <a:t>Importation</a:t>
            </a:r>
            <a:r>
              <a:rPr lang="fr-CA" sz="1800" dirty="0" smtClean="0"/>
              <a:t> des librairies nécessaires :</a:t>
            </a:r>
          </a:p>
          <a:p>
            <a:pPr marL="342900" indent="-196850">
              <a:lnSpc>
                <a:spcPct val="100000"/>
              </a:lnSpc>
              <a:spcAft>
                <a:spcPts val="1200"/>
              </a:spcAft>
            </a:pPr>
            <a:r>
              <a:rPr lang="fr-CA" sz="1800" dirty="0" smtClean="0"/>
              <a:t>Création d’une </a:t>
            </a:r>
            <a:r>
              <a:rPr lang="fr-CA" sz="1800" dirty="0"/>
              <a:t>classe qui hérite de </a:t>
            </a:r>
            <a:r>
              <a:rPr lang="fr-CA" sz="1800" dirty="0" err="1"/>
              <a:t>Qt</a:t>
            </a:r>
            <a:r>
              <a:rPr lang="fr-CA" sz="1800" dirty="0"/>
              <a:t> et de notre interface, avec son constructeur.</a:t>
            </a:r>
          </a:p>
          <a:p>
            <a:pPr marL="342900" indent="-196850">
              <a:lnSpc>
                <a:spcPct val="100000"/>
              </a:lnSpc>
              <a:spcAft>
                <a:spcPts val="1200"/>
              </a:spcAft>
            </a:pPr>
            <a:r>
              <a:rPr lang="fr-CA" sz="1800" dirty="0" smtClean="0"/>
              <a:t>Création et appel de la </a:t>
            </a:r>
            <a:r>
              <a:rPr lang="fr-CA" sz="1800" dirty="0"/>
              <a:t>méthode </a:t>
            </a:r>
            <a:r>
              <a:rPr lang="fr-CA" sz="1800" b="1" dirty="0">
                <a:latin typeface="Consolas" panose="020B0609020204030204" pitchFamily="49" charset="0"/>
              </a:rPr>
              <a:t>main()</a:t>
            </a:r>
            <a:r>
              <a:rPr lang="fr-CA" sz="1800" dirty="0"/>
              <a:t> qui sera le point de démarrage de notre programme et qui a pour fonction d’initialiser et démarrer notre interface utilisateur. </a:t>
            </a:r>
          </a:p>
        </p:txBody>
      </p:sp>
    </p:spTree>
    <p:extLst>
      <p:ext uri="{BB962C8B-B14F-4D97-AF65-F5344CB8AC3E}">
        <p14:creationId xmlns:p14="http://schemas.microsoft.com/office/powerpoint/2010/main" val="33992571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11725" y="186267"/>
            <a:ext cx="8520600" cy="938358"/>
          </a:xfrm>
        </p:spPr>
        <p:txBody>
          <a:bodyPr/>
          <a:lstStyle/>
          <a:p>
            <a:r>
              <a:rPr lang="fr-CA" dirty="0" smtClean="0"/>
              <a:t>Programme principal Python… suite</a:t>
            </a:r>
            <a:br>
              <a:rPr lang="fr-CA" dirty="0" smtClean="0"/>
            </a:br>
            <a:r>
              <a:rPr lang="fr-CA" dirty="0" smtClean="0"/>
              <a:t>Importation des librairies nécessaires</a:t>
            </a:r>
            <a:r>
              <a:rPr lang="fr-CA" dirty="0"/>
              <a:t/>
            </a:r>
            <a:br>
              <a:rPr lang="fr-CA" dirty="0"/>
            </a:br>
            <a:r>
              <a:rPr lang="fr-CA" dirty="0"/>
              <a:t/>
            </a:r>
            <a:br>
              <a:rPr lang="fr-CA" dirty="0"/>
            </a:br>
            <a:r>
              <a:rPr lang="fr-CA" dirty="0"/>
              <a:t/>
            </a:r>
            <a:br>
              <a:rPr lang="fr-CA" dirty="0"/>
            </a:br>
            <a:endParaRPr lang="fr-CA" dirty="0"/>
          </a:p>
        </p:txBody>
      </p:sp>
      <p:sp>
        <p:nvSpPr>
          <p:cNvPr id="4" name="Rectangle 1"/>
          <p:cNvSpPr>
            <a:spLocks noGrp="1" noChangeArrowheads="1"/>
          </p:cNvSpPr>
          <p:nvPr>
            <p:ph type="body" idx="4294967295"/>
          </p:nvPr>
        </p:nvSpPr>
        <p:spPr bwMode="auto">
          <a:xfrm>
            <a:off x="311725" y="1890843"/>
            <a:ext cx="8520600" cy="236988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smtClean="0">
                <a:ln>
                  <a:noFill/>
                </a:ln>
                <a:solidFill>
                  <a:srgbClr val="808080"/>
                </a:solidFill>
                <a:effectLst/>
                <a:latin typeface="Consolas" panose="020B0609020204030204" pitchFamily="49" charset="0"/>
              </a:rPr>
              <a:t>#Importation du module </a:t>
            </a:r>
            <a:r>
              <a:rPr kumimoji="0" lang="fr-FR" altLang="fr-FR" sz="1600" b="0" i="0" u="none" strike="noStrike" cap="none" normalizeH="0" baseline="0" dirty="0" err="1" smtClean="0">
                <a:ln>
                  <a:noFill/>
                </a:ln>
                <a:solidFill>
                  <a:srgbClr val="808080"/>
                </a:solidFill>
                <a:effectLst/>
                <a:latin typeface="Consolas" panose="020B0609020204030204" pitchFamily="49" charset="0"/>
              </a:rPr>
              <a:t>sys</a:t>
            </a:r>
            <a:r>
              <a:rPr kumimoji="0" lang="fr-FR" altLang="fr-FR" sz="1600" b="0" i="0" u="none" strike="noStrike" cap="none" normalizeH="0" baseline="0" dirty="0" smtClean="0">
                <a:ln>
                  <a:noFill/>
                </a:ln>
                <a:solidFill>
                  <a:srgbClr val="808080"/>
                </a:solidFill>
                <a:effectLst/>
                <a:latin typeface="Consolas" panose="020B0609020204030204" pitchFamily="49" charset="0"/>
              </a:rPr>
              <a:t> nécessaire à l'exécution de l'application</a:t>
            </a:r>
            <a:br>
              <a:rPr kumimoji="0" lang="fr-FR" altLang="fr-FR" sz="1600" b="0" i="0" u="none" strike="noStrike" cap="none" normalizeH="0" baseline="0" dirty="0" smtClean="0">
                <a:ln>
                  <a:noFill/>
                </a:ln>
                <a:solidFill>
                  <a:srgbClr val="808080"/>
                </a:solidFill>
                <a:effectLst/>
                <a:latin typeface="Consolas" panose="020B0609020204030204" pitchFamily="49" charset="0"/>
              </a:rPr>
            </a:br>
            <a:r>
              <a:rPr kumimoji="0" lang="fr-FR" altLang="fr-FR" sz="1600" b="0" i="0" u="none" strike="noStrike" cap="none" normalizeH="0" baseline="0" dirty="0" smtClean="0">
                <a:ln>
                  <a:noFill/>
                </a:ln>
                <a:solidFill>
                  <a:srgbClr val="CC7832"/>
                </a:solidFill>
                <a:effectLst/>
                <a:latin typeface="Consolas" panose="020B0609020204030204" pitchFamily="49" charset="0"/>
              </a:rPr>
              <a:t>import </a:t>
            </a:r>
            <a:r>
              <a:rPr kumimoji="0" lang="fr-FR" altLang="fr-FR" sz="1600" b="0" i="0" u="none" strike="noStrike" cap="none" normalizeH="0" baseline="0" dirty="0" err="1" smtClean="0">
                <a:ln>
                  <a:noFill/>
                </a:ln>
                <a:solidFill>
                  <a:srgbClr val="A9B7C6"/>
                </a:solidFill>
                <a:effectLst/>
                <a:latin typeface="Consolas" panose="020B0609020204030204" pitchFamily="49" charset="0"/>
              </a:rPr>
              <a:t>sys</a:t>
            </a:r>
            <a:r>
              <a:rPr kumimoji="0" lang="fr-FR" altLang="fr-FR" sz="1600" b="0" i="0" u="none" strike="noStrike" cap="none" normalizeH="0" baseline="0" dirty="0" smtClean="0">
                <a:ln>
                  <a:noFill/>
                </a:ln>
                <a:solidFill>
                  <a:srgbClr val="A9B7C6"/>
                </a:solidFill>
                <a:effectLst/>
                <a:latin typeface="Consolas" panose="020B0609020204030204" pitchFamily="49" charset="0"/>
              </a:rPr>
              <a:t/>
            </a:r>
            <a:br>
              <a:rPr kumimoji="0" lang="fr-FR" altLang="fr-FR" sz="1600" b="0" i="0" u="none" strike="noStrike" cap="none" normalizeH="0" baseline="0" dirty="0" smtClean="0">
                <a:ln>
                  <a:noFill/>
                </a:ln>
                <a:solidFill>
                  <a:srgbClr val="A9B7C6"/>
                </a:solidFill>
                <a:effectLst/>
                <a:latin typeface="Consolas" panose="020B0609020204030204" pitchFamily="49" charset="0"/>
              </a:rPr>
            </a:br>
            <a:r>
              <a:rPr kumimoji="0" lang="fr-FR" altLang="fr-FR" sz="1600" b="0" i="0" u="none" strike="noStrike" cap="none" normalizeH="0" baseline="0" dirty="0" smtClean="0">
                <a:ln>
                  <a:noFill/>
                </a:ln>
                <a:solidFill>
                  <a:srgbClr val="A9B7C6"/>
                </a:solidFill>
                <a:effectLst/>
                <a:latin typeface="Consolas" panose="020B0609020204030204" pitchFamily="49" charset="0"/>
              </a:rPr>
              <a:t/>
            </a:r>
            <a:br>
              <a:rPr kumimoji="0" lang="fr-FR" altLang="fr-FR" sz="1600" b="0" i="0" u="none" strike="noStrike" cap="none" normalizeH="0" baseline="0" dirty="0" smtClean="0">
                <a:ln>
                  <a:noFill/>
                </a:ln>
                <a:solidFill>
                  <a:srgbClr val="A9B7C6"/>
                </a:solidFill>
                <a:effectLst/>
                <a:latin typeface="Consolas" panose="020B0609020204030204" pitchFamily="49" charset="0"/>
              </a:rPr>
            </a:br>
            <a:r>
              <a:rPr kumimoji="0" lang="fr-FR" altLang="fr-FR" sz="1600" b="0" i="0" u="none" strike="noStrike" cap="none" normalizeH="0" baseline="0" dirty="0" smtClean="0">
                <a:ln>
                  <a:noFill/>
                </a:ln>
                <a:solidFill>
                  <a:srgbClr val="808080"/>
                </a:solidFill>
                <a:effectLst/>
                <a:latin typeface="Consolas" panose="020B0609020204030204" pitchFamily="49" charset="0"/>
              </a:rPr>
              <a:t>#Importation du fichier du </a:t>
            </a:r>
            <a:r>
              <a:rPr kumimoji="0" lang="fr-FR" altLang="fr-FR" sz="1600" b="0" i="0" u="none" strike="noStrike" cap="none" normalizeH="0" baseline="0" dirty="0" err="1" smtClean="0">
                <a:ln>
                  <a:noFill/>
                </a:ln>
                <a:solidFill>
                  <a:srgbClr val="808080"/>
                </a:solidFill>
                <a:effectLst/>
                <a:latin typeface="Consolas" panose="020B0609020204030204" pitchFamily="49" charset="0"/>
              </a:rPr>
              <a:t>ui</a:t>
            </a:r>
            <a:r>
              <a:rPr kumimoji="0" lang="fr-FR" altLang="fr-FR" sz="1600" b="0" i="0" u="none" strike="noStrike" cap="none" normalizeH="0" baseline="0" dirty="0" smtClean="0">
                <a:ln>
                  <a:noFill/>
                </a:ln>
                <a:solidFill>
                  <a:srgbClr val="808080"/>
                </a:solidFill>
                <a:effectLst/>
                <a:latin typeface="Consolas" panose="020B0609020204030204" pitchFamily="49" charset="0"/>
              </a:rPr>
              <a:t> converti en </a:t>
            </a:r>
            <a:r>
              <a:rPr kumimoji="0" lang="fr-FR" altLang="fr-FR" sz="1600" b="0" i="0" u="none" strike="noStrike" cap="none" normalizeH="0" baseline="0" dirty="0" err="1" smtClean="0">
                <a:ln>
                  <a:noFill/>
                </a:ln>
                <a:solidFill>
                  <a:srgbClr val="808080"/>
                </a:solidFill>
                <a:effectLst/>
                <a:latin typeface="Consolas" panose="020B0609020204030204" pitchFamily="49" charset="0"/>
              </a:rPr>
              <a:t>py</a:t>
            </a:r>
            <a:r>
              <a:rPr kumimoji="0" lang="fr-FR" altLang="fr-FR" sz="1600" b="0" i="0" u="none" strike="noStrike" cap="none" normalizeH="0" baseline="0" dirty="0" smtClean="0">
                <a:ln>
                  <a:noFill/>
                </a:ln>
                <a:solidFill>
                  <a:srgbClr val="808080"/>
                </a:solidFill>
                <a:effectLst/>
                <a:latin typeface="Consolas" panose="020B0609020204030204" pitchFamily="49" charset="0"/>
              </a:rPr>
              <a:t/>
            </a:r>
            <a:br>
              <a:rPr kumimoji="0" lang="fr-FR" altLang="fr-FR" sz="1600" b="0" i="0" u="none" strike="noStrike" cap="none" normalizeH="0" baseline="0" dirty="0" smtClean="0">
                <a:ln>
                  <a:noFill/>
                </a:ln>
                <a:solidFill>
                  <a:srgbClr val="808080"/>
                </a:solidFill>
                <a:effectLst/>
                <a:latin typeface="Consolas" panose="020B0609020204030204" pitchFamily="49" charset="0"/>
              </a:rPr>
            </a:br>
            <a:r>
              <a:rPr kumimoji="0" lang="fr-FR" altLang="fr-FR" sz="1600" b="0" i="0" u="none" strike="noStrike" cap="none" normalizeH="0" baseline="0" dirty="0" smtClean="0">
                <a:ln>
                  <a:noFill/>
                </a:ln>
                <a:solidFill>
                  <a:srgbClr val="CC7832"/>
                </a:solidFill>
                <a:effectLst/>
                <a:latin typeface="Consolas" panose="020B0609020204030204" pitchFamily="49" charset="0"/>
              </a:rPr>
              <a:t>import </a:t>
            </a:r>
            <a:r>
              <a:rPr kumimoji="0" lang="fr-FR" altLang="fr-FR" sz="1600" b="0" i="0" u="none" strike="noStrike" cap="none" normalizeH="0" baseline="0" dirty="0" err="1" smtClean="0">
                <a:ln>
                  <a:noFill/>
                </a:ln>
                <a:solidFill>
                  <a:srgbClr val="A9B7C6"/>
                </a:solidFill>
                <a:effectLst/>
                <a:latin typeface="Consolas" panose="020B0609020204030204" pitchFamily="49" charset="0"/>
              </a:rPr>
              <a:t>FormPY</a:t>
            </a:r>
            <a:r>
              <a:rPr kumimoji="0" lang="fr-FR" altLang="fr-FR" sz="1600" b="0" i="0" u="none" strike="noStrike" cap="none" normalizeH="0" baseline="0" dirty="0" smtClean="0">
                <a:ln>
                  <a:noFill/>
                </a:ln>
                <a:solidFill>
                  <a:srgbClr val="A9B7C6"/>
                </a:solidFill>
                <a:effectLst/>
                <a:latin typeface="Consolas" panose="020B0609020204030204" pitchFamily="49" charset="0"/>
              </a:rPr>
              <a:t> </a:t>
            </a:r>
            <a:r>
              <a:rPr kumimoji="0" lang="fr-FR" altLang="fr-FR" sz="1600" b="0" i="0" u="none" strike="noStrike" cap="none" normalizeH="0" baseline="0" dirty="0" smtClean="0">
                <a:ln>
                  <a:noFill/>
                </a:ln>
                <a:solidFill>
                  <a:srgbClr val="CC7832"/>
                </a:solidFill>
                <a:effectLst/>
                <a:latin typeface="Consolas" panose="020B0609020204030204" pitchFamily="49" charset="0"/>
              </a:rPr>
              <a:t>as </a:t>
            </a:r>
            <a:r>
              <a:rPr lang="fr-FR" altLang="fr-FR" sz="1600" dirty="0">
                <a:solidFill>
                  <a:srgbClr val="A9B7C6"/>
                </a:solidFill>
                <a:latin typeface="Consolas" panose="020B0609020204030204" pitchFamily="49" charset="0"/>
              </a:rPr>
              <a:t>F</a:t>
            </a:r>
            <a:r>
              <a:rPr kumimoji="0" lang="fr-FR" altLang="fr-FR" sz="1600" b="0" i="0" u="none" strike="noStrike" cap="none" normalizeH="0" baseline="0" dirty="0" smtClean="0">
                <a:ln>
                  <a:noFill/>
                </a:ln>
                <a:solidFill>
                  <a:srgbClr val="A9B7C6"/>
                </a:solidFill>
                <a:effectLst/>
                <a:latin typeface="Consolas" panose="020B0609020204030204" pitchFamily="49" charset="0"/>
              </a:rPr>
              <a:t/>
            </a:r>
            <a:br>
              <a:rPr kumimoji="0" lang="fr-FR" altLang="fr-FR" sz="1600" b="0" i="0" u="none" strike="noStrike" cap="none" normalizeH="0" baseline="0" dirty="0" smtClean="0">
                <a:ln>
                  <a:noFill/>
                </a:ln>
                <a:solidFill>
                  <a:srgbClr val="A9B7C6"/>
                </a:solidFill>
                <a:effectLst/>
                <a:latin typeface="Consolas" panose="020B0609020204030204" pitchFamily="49" charset="0"/>
              </a:rPr>
            </a:br>
            <a:r>
              <a:rPr kumimoji="0" lang="fr-FR" altLang="fr-FR" sz="1600" b="0" i="0" u="none" strike="noStrike" cap="none" normalizeH="0" baseline="0" dirty="0" smtClean="0">
                <a:ln>
                  <a:noFill/>
                </a:ln>
                <a:solidFill>
                  <a:srgbClr val="A9B7C6"/>
                </a:solidFill>
                <a:effectLst/>
                <a:latin typeface="Consolas" panose="020B0609020204030204" pitchFamily="49" charset="0"/>
              </a:rPr>
              <a:t/>
            </a:r>
            <a:br>
              <a:rPr kumimoji="0" lang="fr-FR" altLang="fr-FR" sz="1600" b="0" i="0" u="none" strike="noStrike" cap="none" normalizeH="0" baseline="0" dirty="0" smtClean="0">
                <a:ln>
                  <a:noFill/>
                </a:ln>
                <a:solidFill>
                  <a:srgbClr val="A9B7C6"/>
                </a:solidFill>
                <a:effectLst/>
                <a:latin typeface="Consolas" panose="020B0609020204030204" pitchFamily="49" charset="0"/>
              </a:rPr>
            </a:br>
            <a:r>
              <a:rPr kumimoji="0" lang="fr-FR" altLang="fr-FR" sz="1600" b="0" i="0" u="none" strike="noStrike" cap="none" normalizeH="0" baseline="0" dirty="0" smtClean="0">
                <a:ln>
                  <a:noFill/>
                </a:ln>
                <a:solidFill>
                  <a:srgbClr val="808080"/>
                </a:solidFill>
                <a:effectLst/>
                <a:latin typeface="Consolas" panose="020B0609020204030204" pitchFamily="49" charset="0"/>
              </a:rPr>
              <a:t>#Importation des librairies nécessaires à </a:t>
            </a:r>
            <a:r>
              <a:rPr kumimoji="0" lang="fr-FR" altLang="fr-FR" sz="1600" b="0" i="0" u="none" strike="noStrike" cap="none" normalizeH="0" baseline="0" dirty="0" err="1" smtClean="0">
                <a:ln>
                  <a:noFill/>
                </a:ln>
                <a:solidFill>
                  <a:srgbClr val="808080"/>
                </a:solidFill>
                <a:effectLst/>
                <a:latin typeface="Consolas" panose="020B0609020204030204" pitchFamily="49" charset="0"/>
              </a:rPr>
              <a:t>QtDesigner</a:t>
            </a:r>
            <a:r>
              <a:rPr kumimoji="0" lang="fr-FR" altLang="fr-FR" sz="1600" b="0" i="0" u="none" strike="noStrike" cap="none" normalizeH="0" baseline="0" dirty="0" smtClean="0">
                <a:ln>
                  <a:noFill/>
                </a:ln>
                <a:solidFill>
                  <a:srgbClr val="808080"/>
                </a:solidFill>
                <a:effectLst/>
                <a:latin typeface="Consolas" panose="020B0609020204030204" pitchFamily="49" charset="0"/>
              </a:rPr>
              <a:t/>
            </a:r>
            <a:br>
              <a:rPr kumimoji="0" lang="fr-FR" altLang="fr-FR" sz="1600" b="0" i="0" u="none" strike="noStrike" cap="none" normalizeH="0" baseline="0" dirty="0" smtClean="0">
                <a:ln>
                  <a:noFill/>
                </a:ln>
                <a:solidFill>
                  <a:srgbClr val="808080"/>
                </a:solidFill>
                <a:effectLst/>
                <a:latin typeface="Consolas" panose="020B0609020204030204" pitchFamily="49" charset="0"/>
              </a:rPr>
            </a:br>
            <a:r>
              <a:rPr kumimoji="0" lang="fr-FR" altLang="fr-FR" sz="1600" b="0" i="0" u="none" strike="noStrike" cap="none" normalizeH="0" baseline="0" dirty="0" err="1" smtClean="0">
                <a:ln>
                  <a:noFill/>
                </a:ln>
                <a:solidFill>
                  <a:srgbClr val="CC7832"/>
                </a:solidFill>
                <a:effectLst/>
                <a:latin typeface="Consolas" panose="020B0609020204030204" pitchFamily="49" charset="0"/>
              </a:rPr>
              <a:t>from</a:t>
            </a:r>
            <a:r>
              <a:rPr kumimoji="0" lang="fr-FR" altLang="fr-FR" sz="1600" b="0" i="0" u="none" strike="noStrike" cap="none" normalizeH="0" baseline="0" dirty="0" smtClean="0">
                <a:ln>
                  <a:noFill/>
                </a:ln>
                <a:solidFill>
                  <a:srgbClr val="CC7832"/>
                </a:solidFill>
                <a:effectLst/>
                <a:latin typeface="Consolas" panose="020B0609020204030204" pitchFamily="49" charset="0"/>
              </a:rPr>
              <a:t> </a:t>
            </a:r>
            <a:r>
              <a:rPr kumimoji="0" lang="fr-FR" altLang="fr-FR" sz="1600" b="0" i="0" u="none" strike="noStrike" cap="none" normalizeH="0" baseline="0" dirty="0" smtClean="0">
                <a:ln>
                  <a:noFill/>
                </a:ln>
                <a:solidFill>
                  <a:srgbClr val="A9B7C6"/>
                </a:solidFill>
                <a:effectLst/>
                <a:latin typeface="Consolas" panose="020B0609020204030204" pitchFamily="49" charset="0"/>
              </a:rPr>
              <a:t>PyQt5 </a:t>
            </a:r>
            <a:r>
              <a:rPr kumimoji="0" lang="fr-FR" altLang="fr-FR" sz="1600" b="0" i="0" u="none" strike="noStrike" cap="none" normalizeH="0" baseline="0" dirty="0" smtClean="0">
                <a:ln>
                  <a:noFill/>
                </a:ln>
                <a:solidFill>
                  <a:srgbClr val="CC7832"/>
                </a:solidFill>
                <a:effectLst/>
                <a:latin typeface="Consolas" panose="020B0609020204030204" pitchFamily="49" charset="0"/>
              </a:rPr>
              <a:t>import </a:t>
            </a:r>
            <a:r>
              <a:rPr kumimoji="0" lang="fr-FR" altLang="fr-FR" sz="1600" b="0" i="0" u="none" strike="noStrike" cap="none" normalizeH="0" baseline="0" dirty="0" err="1" smtClean="0">
                <a:ln>
                  <a:noFill/>
                </a:ln>
                <a:solidFill>
                  <a:srgbClr val="A9B7C6"/>
                </a:solidFill>
                <a:effectLst/>
                <a:latin typeface="Consolas" panose="020B0609020204030204" pitchFamily="49" charset="0"/>
              </a:rPr>
              <a:t>QtWidgets</a:t>
            </a:r>
            <a:endParaRPr lang="fr-FR" altLang="fr-FR" sz="16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smtClean="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373583491"/>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16742</TotalTime>
  <Words>654</Words>
  <Application>Microsoft Office PowerPoint</Application>
  <PresentationFormat>Affichage à l'écran (16:9)</PresentationFormat>
  <Paragraphs>74</Paragraphs>
  <Slides>15</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Merriweather</vt:lpstr>
      <vt:lpstr>Roboto</vt:lpstr>
      <vt:lpstr>Arial</vt:lpstr>
      <vt:lpstr>Consolas</vt:lpstr>
      <vt:lpstr>Paradigm</vt:lpstr>
      <vt:lpstr>POO – Interface graphique  avec Qt Designer</vt:lpstr>
      <vt:lpstr>Menu</vt:lpstr>
      <vt:lpstr>Installation du logiciel Qt Designer   </vt:lpstr>
      <vt:lpstr>Création de l’interface graphique   </vt:lpstr>
      <vt:lpstr>Création de l’interface graphique… suite   </vt:lpstr>
      <vt:lpstr>Création de l’interface graphique… suite   </vt:lpstr>
      <vt:lpstr>Conversion en code Python   </vt:lpstr>
      <vt:lpstr>Programme principal Python qui utilise une interface graphique Qt Designer   </vt:lpstr>
      <vt:lpstr>Programme principal Python… suite Importation des librairies nécessaires   </vt:lpstr>
      <vt:lpstr>Programme principal Python… suite Création d’une classe pour l’interface graphique   </vt:lpstr>
      <vt:lpstr>Programme principal Python… suite Création et appel de la méthode main()   </vt:lpstr>
      <vt:lpstr>Gestion des événements   </vt:lpstr>
      <vt:lpstr>Gestion des événements… suite   </vt:lpstr>
      <vt:lpstr>Gestion des événements… suite Le décorateur   </vt:lpstr>
      <vt:lpstr>Gestion des événements… suite Le décorateur… suite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orientée objet - POO</dc:title>
  <dc:creator>info1</dc:creator>
  <cp:lastModifiedBy>HB: </cp:lastModifiedBy>
  <cp:revision>309</cp:revision>
  <dcterms:modified xsi:type="dcterms:W3CDTF">2021-03-12T02:46:37Z</dcterms:modified>
</cp:coreProperties>
</file>