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9" r:id="rId3"/>
    <p:sldId id="263" r:id="rId4"/>
    <p:sldId id="309" r:id="rId5"/>
    <p:sldId id="310" r:id="rId6"/>
    <p:sldId id="312" r:id="rId7"/>
    <p:sldId id="313" r:id="rId8"/>
    <p:sldId id="316" r:id="rId9"/>
    <p:sldId id="317" r:id="rId10"/>
    <p:sldId id="318" r:id="rId11"/>
    <p:sldId id="320" r:id="rId12"/>
    <p:sldId id="326" r:id="rId13"/>
    <p:sldId id="323" r:id="rId14"/>
    <p:sldId id="322" r:id="rId15"/>
    <p:sldId id="32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A65363-AD3A-4C33-BE38-C5DAB0688CA9}">
  <a:tblStyle styleId="{01A65363-AD3A-4C33-BE38-C5DAB0688C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[TakenMind-Python-Analytics-Problem-case-study-1-1.xlsx]Sheet1!PivotTable5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Salaries: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Sheet1!$A$22:$A$25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Sheet1!$B$22:$B$25</c:f>
              <c:numCache>
                <c:formatCode>General</c:formatCode>
                <c:ptCount val="3"/>
                <c:pt idx="0">
                  <c:v>2172</c:v>
                </c:pt>
                <c:pt idx="1">
                  <c:v>1317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B-4771-A10C-C85E8ACD3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7301967"/>
        <c:axId val="647312783"/>
      </c:barChart>
      <c:catAx>
        <c:axId val="647301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312783"/>
        <c:crosses val="autoZero"/>
        <c:auto val="1"/>
        <c:lblAlgn val="ctr"/>
        <c:lblOffset val="100"/>
        <c:noMultiLvlLbl val="0"/>
      </c:catAx>
      <c:valAx>
        <c:axId val="64731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</a:t>
                </a:r>
                <a:r>
                  <a:rPr lang="en-US" baseline="0" dirty="0"/>
                  <a:t> Employees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30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[TakenMind-Python-Analytics-Problem-case-study-1-1.xlsx]Sheet1!PivotTable4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Promotions: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Sheet1!$A$16:$A$18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Sheet1!$B$16:$B$18</c:f>
              <c:numCache>
                <c:formatCode>General</c:formatCode>
                <c:ptCount val="2"/>
                <c:pt idx="0">
                  <c:v>3552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DF-4BD4-A3F6-BF1E29059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0931599"/>
        <c:axId val="430932015"/>
      </c:barChart>
      <c:catAx>
        <c:axId val="4309315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Promotions in 5</a:t>
                </a:r>
                <a:r>
                  <a:rPr lang="en-US" baseline="0" dirty="0"/>
                  <a:t> Years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6277211723183628"/>
              <c:y val="0.87464426946631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932015"/>
        <c:crosses val="autoZero"/>
        <c:auto val="1"/>
        <c:lblAlgn val="ctr"/>
        <c:lblOffset val="100"/>
        <c:noMultiLvlLbl val="0"/>
      </c:catAx>
      <c:valAx>
        <c:axId val="43093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Employees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931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[TakenMind-Python-Analytics-Problem-case-study-1-1.xlsx]Sheet1!PivotTable11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Last</a:t>
            </a:r>
            <a:r>
              <a:rPr lang="en-US" baseline="0"/>
              <a:t> Evaluation: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Sheet1!$A$44:$A$50</c:f>
              <c:strCache>
                <c:ptCount val="6"/>
                <c:pt idx="0">
                  <c:v>0.4-0.5</c:v>
                </c:pt>
                <c:pt idx="1">
                  <c:v>0.5-0.6</c:v>
                </c:pt>
                <c:pt idx="2">
                  <c:v>0.6-0.7</c:v>
                </c:pt>
                <c:pt idx="3">
                  <c:v>0.7-0.8</c:v>
                </c:pt>
                <c:pt idx="4">
                  <c:v>0.8-0.9</c:v>
                </c:pt>
                <c:pt idx="5">
                  <c:v>0.9-1</c:v>
                </c:pt>
              </c:strCache>
            </c:strRef>
          </c:cat>
          <c:val>
            <c:numRef>
              <c:f>Sheet1!$B$44:$B$50</c:f>
              <c:numCache>
                <c:formatCode>General</c:formatCode>
                <c:ptCount val="6"/>
                <c:pt idx="0">
                  <c:v>589</c:v>
                </c:pt>
                <c:pt idx="1">
                  <c:v>1019</c:v>
                </c:pt>
                <c:pt idx="2">
                  <c:v>51</c:v>
                </c:pt>
                <c:pt idx="3">
                  <c:v>170</c:v>
                </c:pt>
                <c:pt idx="4">
                  <c:v>786</c:v>
                </c:pt>
                <c:pt idx="5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E-4B84-9D27-B82B58AC1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844863"/>
        <c:axId val="738846943"/>
      </c:barChart>
      <c:catAx>
        <c:axId val="738844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Last Evaluation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846943"/>
        <c:crosses val="autoZero"/>
        <c:auto val="1"/>
        <c:lblAlgn val="ctr"/>
        <c:lblOffset val="100"/>
        <c:noMultiLvlLbl val="0"/>
      </c:catAx>
      <c:valAx>
        <c:axId val="73884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Employees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84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[final_employee_prediction.xlsx]Sheet1!PivotTable7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Salaries: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5-4040-B39E-E638A1440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295983"/>
        <c:axId val="576296815"/>
      </c:barChart>
      <c:catAx>
        <c:axId val="57629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96815"/>
        <c:crosses val="autoZero"/>
        <c:auto val="1"/>
        <c:lblAlgn val="ctr"/>
        <c:lblOffset val="100"/>
        <c:noMultiLvlLbl val="0"/>
      </c:catAx>
      <c:valAx>
        <c:axId val="57629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9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[final_employee_prediction.xlsx]Sheet1!PivotTable13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Last</a:t>
            </a:r>
            <a:r>
              <a:rPr lang="en-US" baseline="0" dirty="0"/>
              <a:t> Evaluation: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Sheet1!$A$28:$A$32</c:f>
              <c:strCache>
                <c:ptCount val="4"/>
                <c:pt idx="0">
                  <c:v>0.4-0.5</c:v>
                </c:pt>
                <c:pt idx="1">
                  <c:v>0.5-0.6</c:v>
                </c:pt>
                <c:pt idx="2">
                  <c:v>0.8-0.9</c:v>
                </c:pt>
                <c:pt idx="3">
                  <c:v>0.9-1</c:v>
                </c:pt>
              </c:strCache>
            </c:strRef>
          </c:cat>
          <c:val>
            <c:numRef>
              <c:f>Sheet1!$B$28:$B$32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B-4BEE-939F-143502929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752415"/>
        <c:axId val="320752831"/>
      </c:barChart>
      <c:catAx>
        <c:axId val="32075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52831"/>
        <c:crosses val="autoZero"/>
        <c:auto val="1"/>
        <c:lblAlgn val="ctr"/>
        <c:lblOffset val="100"/>
        <c:noMultiLvlLbl val="0"/>
      </c:catAx>
      <c:valAx>
        <c:axId val="32075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5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167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99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898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295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413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47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725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86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8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94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18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78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7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2047266" y="155217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</a:rPr>
              <a:t>Employee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solidFill>
                  <a:srgbClr val="4A8CFF"/>
                </a:solidFill>
              </a:rPr>
              <a:t>Attrition</a:t>
            </a: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4430807" y="3483651"/>
            <a:ext cx="4245964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TakenMind Project - Proof of Concept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17;p33">
            <a:extLst>
              <a:ext uri="{FF2B5EF4-FFF2-40B4-BE49-F238E27FC236}">
                <a16:creationId xmlns:a16="http://schemas.microsoft.com/office/drawing/2014/main" id="{B96B8CF5-83D1-4173-82AC-94083C63FCEC}"/>
              </a:ext>
            </a:extLst>
          </p:cNvPr>
          <p:cNvSpPr/>
          <p:nvPr/>
        </p:nvSpPr>
        <p:spPr>
          <a:xfrm>
            <a:off x="1207625" y="2565026"/>
            <a:ext cx="1216200" cy="2578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86;p30">
            <a:extLst>
              <a:ext uri="{FF2B5EF4-FFF2-40B4-BE49-F238E27FC236}">
                <a16:creationId xmlns:a16="http://schemas.microsoft.com/office/drawing/2014/main" id="{5619CD39-7E52-4FC4-8134-9675E8276FED}"/>
              </a:ext>
            </a:extLst>
          </p:cNvPr>
          <p:cNvSpPr txBox="1">
            <a:spLocks/>
          </p:cNvSpPr>
          <p:nvPr/>
        </p:nvSpPr>
        <p:spPr>
          <a:xfrm>
            <a:off x="4429109" y="3817037"/>
            <a:ext cx="4245964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By: Jack Praveen Raj Ilango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>
            <a:spLocks noGrp="1"/>
          </p:cNvSpPr>
          <p:nvPr>
            <p:ph type="subTitle" idx="1"/>
          </p:nvPr>
        </p:nvSpPr>
        <p:spPr>
          <a:xfrm>
            <a:off x="1064325" y="1755900"/>
            <a:ext cx="20313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632" name="Google Shape;632;p61"/>
          <p:cNvSpPr txBox="1">
            <a:spLocks noGrp="1"/>
          </p:cNvSpPr>
          <p:nvPr>
            <p:ph type="subTitle" idx="2"/>
          </p:nvPr>
        </p:nvSpPr>
        <p:spPr>
          <a:xfrm>
            <a:off x="2770437" y="1840159"/>
            <a:ext cx="4745925" cy="401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Accuracy Score: 0.9777777777777777</a:t>
            </a:r>
            <a:endParaRPr dirty="0"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7800" y="461700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Prediction:</a:t>
            </a:r>
            <a:endParaRPr dirty="0"/>
          </a:p>
        </p:txBody>
      </p:sp>
      <p:sp>
        <p:nvSpPr>
          <p:cNvPr id="15" name="Google Shape;574;p57">
            <a:extLst>
              <a:ext uri="{FF2B5EF4-FFF2-40B4-BE49-F238E27FC236}">
                <a16:creationId xmlns:a16="http://schemas.microsoft.com/office/drawing/2014/main" id="{59D29B66-69EC-4104-A458-7D90160DA115}"/>
              </a:ext>
            </a:extLst>
          </p:cNvPr>
          <p:cNvSpPr txBox="1"/>
          <p:nvPr/>
        </p:nvSpPr>
        <p:spPr>
          <a:xfrm>
            <a:off x="711900" y="969579"/>
            <a:ext cx="5447576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Prediction Models:</a:t>
            </a:r>
          </a:p>
        </p:txBody>
      </p:sp>
      <p:sp>
        <p:nvSpPr>
          <p:cNvPr id="36" name="Google Shape;631;p61">
            <a:extLst>
              <a:ext uri="{FF2B5EF4-FFF2-40B4-BE49-F238E27FC236}">
                <a16:creationId xmlns:a16="http://schemas.microsoft.com/office/drawing/2014/main" id="{3FF53555-877F-4D86-A94F-12054FC4F82B}"/>
              </a:ext>
            </a:extLst>
          </p:cNvPr>
          <p:cNvSpPr txBox="1">
            <a:spLocks/>
          </p:cNvSpPr>
          <p:nvPr/>
        </p:nvSpPr>
        <p:spPr>
          <a:xfrm>
            <a:off x="1064325" y="2540650"/>
            <a:ext cx="1831275" cy="70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Decision Tree</a:t>
            </a:r>
          </a:p>
        </p:txBody>
      </p:sp>
      <p:sp>
        <p:nvSpPr>
          <p:cNvPr id="37" name="Google Shape;632;p61">
            <a:extLst>
              <a:ext uri="{FF2B5EF4-FFF2-40B4-BE49-F238E27FC236}">
                <a16:creationId xmlns:a16="http://schemas.microsoft.com/office/drawing/2014/main" id="{3AEC6DF8-8676-4276-8159-42BE7BB160DB}"/>
              </a:ext>
            </a:extLst>
          </p:cNvPr>
          <p:cNvSpPr txBox="1">
            <a:spLocks/>
          </p:cNvSpPr>
          <p:nvPr/>
        </p:nvSpPr>
        <p:spPr>
          <a:xfrm>
            <a:off x="2770436" y="2637579"/>
            <a:ext cx="4745925" cy="40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Accuracy Score: 0.9782222222222222</a:t>
            </a:r>
          </a:p>
        </p:txBody>
      </p:sp>
      <p:sp>
        <p:nvSpPr>
          <p:cNvPr id="38" name="Google Shape;631;p61">
            <a:extLst>
              <a:ext uri="{FF2B5EF4-FFF2-40B4-BE49-F238E27FC236}">
                <a16:creationId xmlns:a16="http://schemas.microsoft.com/office/drawing/2014/main" id="{327A8D5E-D091-4DF1-B220-1513B4B84A53}"/>
              </a:ext>
            </a:extLst>
          </p:cNvPr>
          <p:cNvSpPr txBox="1">
            <a:spLocks/>
          </p:cNvSpPr>
          <p:nvPr/>
        </p:nvSpPr>
        <p:spPr>
          <a:xfrm>
            <a:off x="1064325" y="3331623"/>
            <a:ext cx="1231200" cy="70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RandomForest</a:t>
            </a:r>
          </a:p>
        </p:txBody>
      </p:sp>
      <p:sp>
        <p:nvSpPr>
          <p:cNvPr id="39" name="Google Shape;632;p61">
            <a:extLst>
              <a:ext uri="{FF2B5EF4-FFF2-40B4-BE49-F238E27FC236}">
                <a16:creationId xmlns:a16="http://schemas.microsoft.com/office/drawing/2014/main" id="{A904241D-6C89-4ADE-8D2F-53A7BD1CE83E}"/>
              </a:ext>
            </a:extLst>
          </p:cNvPr>
          <p:cNvSpPr txBox="1">
            <a:spLocks/>
          </p:cNvSpPr>
          <p:nvPr/>
        </p:nvSpPr>
        <p:spPr>
          <a:xfrm>
            <a:off x="2770436" y="3341736"/>
            <a:ext cx="4745925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Accuracy Score: 0.98844444444444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08F33-AFC3-4F9E-92A9-59C30DBA6DC2}"/>
              </a:ext>
            </a:extLst>
          </p:cNvPr>
          <p:cNvSpPr/>
          <p:nvPr/>
        </p:nvSpPr>
        <p:spPr>
          <a:xfrm>
            <a:off x="2770436" y="3305426"/>
            <a:ext cx="3389040" cy="473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632;p61">
            <a:extLst>
              <a:ext uri="{FF2B5EF4-FFF2-40B4-BE49-F238E27FC236}">
                <a16:creationId xmlns:a16="http://schemas.microsoft.com/office/drawing/2014/main" id="{5C8F008E-5728-40AA-A79B-D5B91EE45AC6}"/>
              </a:ext>
            </a:extLst>
          </p:cNvPr>
          <p:cNvSpPr txBox="1">
            <a:spLocks/>
          </p:cNvSpPr>
          <p:nvPr/>
        </p:nvSpPr>
        <p:spPr>
          <a:xfrm>
            <a:off x="4686098" y="3877342"/>
            <a:ext cx="2733877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Accuracy = 98.44% (Highest)</a:t>
            </a:r>
          </a:p>
        </p:txBody>
      </p:sp>
    </p:spTree>
    <p:extLst>
      <p:ext uri="{BB962C8B-B14F-4D97-AF65-F5344CB8AC3E}">
        <p14:creationId xmlns:p14="http://schemas.microsoft.com/office/powerpoint/2010/main" val="216098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900" y="465897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Predicted Data: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A9AC46-9C9D-443A-B623-AA96BF1C2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60836"/>
              </p:ext>
            </p:extLst>
          </p:nvPr>
        </p:nvGraphicFramePr>
        <p:xfrm>
          <a:off x="717900" y="1382739"/>
          <a:ext cx="7617763" cy="2877930"/>
        </p:xfrm>
        <a:graphic>
          <a:graphicData uri="http://schemas.openxmlformats.org/drawingml/2006/table">
            <a:tbl>
              <a:tblPr/>
              <a:tblGrid>
                <a:gridCol w="436730">
                  <a:extLst>
                    <a:ext uri="{9D8B030D-6E8A-4147-A177-3AD203B41FA5}">
                      <a16:colId xmlns:a16="http://schemas.microsoft.com/office/drawing/2014/main" val="1589215321"/>
                    </a:ext>
                  </a:extLst>
                </a:gridCol>
                <a:gridCol w="827968">
                  <a:extLst>
                    <a:ext uri="{9D8B030D-6E8A-4147-A177-3AD203B41FA5}">
                      <a16:colId xmlns:a16="http://schemas.microsoft.com/office/drawing/2014/main" val="2607888443"/>
                    </a:ext>
                  </a:extLst>
                </a:gridCol>
                <a:gridCol w="436730">
                  <a:extLst>
                    <a:ext uri="{9D8B030D-6E8A-4147-A177-3AD203B41FA5}">
                      <a16:colId xmlns:a16="http://schemas.microsoft.com/office/drawing/2014/main" val="1089105585"/>
                    </a:ext>
                  </a:extLst>
                </a:gridCol>
                <a:gridCol w="900756">
                  <a:extLst>
                    <a:ext uri="{9D8B030D-6E8A-4147-A177-3AD203B41FA5}">
                      <a16:colId xmlns:a16="http://schemas.microsoft.com/office/drawing/2014/main" val="3307768534"/>
                    </a:ext>
                  </a:extLst>
                </a:gridCol>
                <a:gridCol w="1091827">
                  <a:extLst>
                    <a:ext uri="{9D8B030D-6E8A-4147-A177-3AD203B41FA5}">
                      <a16:colId xmlns:a16="http://schemas.microsoft.com/office/drawing/2014/main" val="3355697618"/>
                    </a:ext>
                  </a:extLst>
                </a:gridCol>
                <a:gridCol w="1085002">
                  <a:extLst>
                    <a:ext uri="{9D8B030D-6E8A-4147-A177-3AD203B41FA5}">
                      <a16:colId xmlns:a16="http://schemas.microsoft.com/office/drawing/2014/main" val="2959791601"/>
                    </a:ext>
                  </a:extLst>
                </a:gridCol>
                <a:gridCol w="709688">
                  <a:extLst>
                    <a:ext uri="{9D8B030D-6E8A-4147-A177-3AD203B41FA5}">
                      <a16:colId xmlns:a16="http://schemas.microsoft.com/office/drawing/2014/main" val="3913380092"/>
                    </a:ext>
                  </a:extLst>
                </a:gridCol>
                <a:gridCol w="1019039">
                  <a:extLst>
                    <a:ext uri="{9D8B030D-6E8A-4147-A177-3AD203B41FA5}">
                      <a16:colId xmlns:a16="http://schemas.microsoft.com/office/drawing/2014/main" val="1622007740"/>
                    </a:ext>
                  </a:extLst>
                </a:gridCol>
                <a:gridCol w="673293">
                  <a:extLst>
                    <a:ext uri="{9D8B030D-6E8A-4147-A177-3AD203B41FA5}">
                      <a16:colId xmlns:a16="http://schemas.microsoft.com/office/drawing/2014/main" val="282736424"/>
                    </a:ext>
                  </a:extLst>
                </a:gridCol>
                <a:gridCol w="436730">
                  <a:extLst>
                    <a:ext uri="{9D8B030D-6E8A-4147-A177-3AD203B41FA5}">
                      <a16:colId xmlns:a16="http://schemas.microsoft.com/office/drawing/2014/main" val="1678447072"/>
                    </a:ext>
                  </a:extLst>
                </a:gridCol>
              </a:tblGrid>
              <a:tr h="33530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 Id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satisfaction_level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last_evaluation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number_project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average_montly_hours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time_spend_company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Work_accident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promotion_last_5years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58142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02983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489376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5832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373649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904947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6359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322927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28540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27305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RandD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21023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8678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377249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8972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889502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781744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9537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RandD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843136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057078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407" marR="7407" marT="7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807836"/>
                  </a:ext>
                </a:extLst>
              </a:tr>
            </a:tbl>
          </a:graphicData>
        </a:graphic>
      </p:graphicFrame>
      <p:sp>
        <p:nvSpPr>
          <p:cNvPr id="10" name="Google Shape;574;p57">
            <a:extLst>
              <a:ext uri="{FF2B5EF4-FFF2-40B4-BE49-F238E27FC236}">
                <a16:creationId xmlns:a16="http://schemas.microsoft.com/office/drawing/2014/main" id="{D506B763-CFA3-42EF-BDC8-8AC344CE49CF}"/>
              </a:ext>
            </a:extLst>
          </p:cNvPr>
          <p:cNvSpPr txBox="1"/>
          <p:nvPr/>
        </p:nvSpPr>
        <p:spPr>
          <a:xfrm>
            <a:off x="717900" y="974376"/>
            <a:ext cx="5461024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Results:</a:t>
            </a:r>
          </a:p>
        </p:txBody>
      </p:sp>
      <p:sp>
        <p:nvSpPr>
          <p:cNvPr id="14" name="Google Shape;632;p61">
            <a:extLst>
              <a:ext uri="{FF2B5EF4-FFF2-40B4-BE49-F238E27FC236}">
                <a16:creationId xmlns:a16="http://schemas.microsoft.com/office/drawing/2014/main" id="{B0D22659-E394-4F7C-8FFD-F6BD48C53364}"/>
              </a:ext>
            </a:extLst>
          </p:cNvPr>
          <p:cNvSpPr txBox="1">
            <a:spLocks/>
          </p:cNvSpPr>
          <p:nvPr/>
        </p:nvSpPr>
        <p:spPr>
          <a:xfrm>
            <a:off x="2561563" y="4390590"/>
            <a:ext cx="4020873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/>
              <a:t>14 employees</a:t>
            </a:r>
            <a:r>
              <a:rPr lang="en-US" dirty="0"/>
              <a:t> might leave the company</a:t>
            </a:r>
          </a:p>
        </p:txBody>
      </p:sp>
    </p:spTree>
    <p:extLst>
      <p:ext uri="{BB962C8B-B14F-4D97-AF65-F5344CB8AC3E}">
        <p14:creationId xmlns:p14="http://schemas.microsoft.com/office/powerpoint/2010/main" val="283304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900" y="465897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Predicted Data:</a:t>
            </a:r>
            <a:endParaRPr dirty="0"/>
          </a:p>
        </p:txBody>
      </p:sp>
      <p:sp>
        <p:nvSpPr>
          <p:cNvPr id="18" name="Google Shape;574;p57">
            <a:extLst>
              <a:ext uri="{FF2B5EF4-FFF2-40B4-BE49-F238E27FC236}">
                <a16:creationId xmlns:a16="http://schemas.microsoft.com/office/drawing/2014/main" id="{055FAEC0-DFD5-4B14-9FED-B0968C0392CA}"/>
              </a:ext>
            </a:extLst>
          </p:cNvPr>
          <p:cNvSpPr txBox="1"/>
          <p:nvPr/>
        </p:nvSpPr>
        <p:spPr>
          <a:xfrm>
            <a:off x="717900" y="974376"/>
            <a:ext cx="5461024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1. Salary: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68A3C7-ECE1-4280-B789-F62C0DCFFA40}"/>
              </a:ext>
            </a:extLst>
          </p:cNvPr>
          <p:cNvSpPr/>
          <p:nvPr/>
        </p:nvSpPr>
        <p:spPr>
          <a:xfrm>
            <a:off x="3095858" y="2298210"/>
            <a:ext cx="564776" cy="887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855E5D9-32E6-4BB4-A17C-ACA1420848CB}"/>
              </a:ext>
            </a:extLst>
          </p:cNvPr>
          <p:cNvGraphicFramePr>
            <a:graphicFrameLocks/>
          </p:cNvGraphicFramePr>
          <p:nvPr/>
        </p:nvGraphicFramePr>
        <p:xfrm>
          <a:off x="465440" y="1740405"/>
          <a:ext cx="2980142" cy="2428719"/>
        </p:xfrm>
        <a:graphic>
          <a:graphicData uri="http://schemas.openxmlformats.org/drawingml/2006/table">
            <a:tbl>
              <a:tblPr/>
              <a:tblGrid>
                <a:gridCol w="1093776">
                  <a:extLst>
                    <a:ext uri="{9D8B030D-6E8A-4147-A177-3AD203B41FA5}">
                      <a16:colId xmlns:a16="http://schemas.microsoft.com/office/drawing/2014/main" val="4211125106"/>
                    </a:ext>
                  </a:extLst>
                </a:gridCol>
                <a:gridCol w="1886366">
                  <a:extLst>
                    <a:ext uri="{9D8B030D-6E8A-4147-A177-3AD203B41FA5}">
                      <a16:colId xmlns:a16="http://schemas.microsoft.com/office/drawing/2014/main" val="267353381"/>
                    </a:ext>
                  </a:extLst>
                </a:gridCol>
              </a:tblGrid>
              <a:tr h="455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Employees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50560"/>
                  </a:ext>
                </a:extLst>
              </a:tr>
              <a:tr h="455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37212"/>
                  </a:ext>
                </a:extLst>
              </a:tr>
              <a:tr h="455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54646"/>
                  </a:ext>
                </a:extLst>
              </a:tr>
              <a:tr h="434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855295"/>
                  </a:ext>
                </a:extLst>
              </a:tr>
              <a:tr h="455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7461" marR="17461" marT="174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1424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5269F081-39B4-49A4-B5F8-B85834E8319D}"/>
              </a:ext>
            </a:extLst>
          </p:cNvPr>
          <p:cNvGraphicFramePr>
            <a:graphicFrameLocks/>
          </p:cNvGraphicFramePr>
          <p:nvPr/>
        </p:nvGraphicFramePr>
        <p:xfrm>
          <a:off x="4086061" y="1463070"/>
          <a:ext cx="4753536" cy="275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EE820FF-AED1-4B09-9CB1-A10EB3AE0523}"/>
              </a:ext>
            </a:extLst>
          </p:cNvPr>
          <p:cNvSpPr/>
          <p:nvPr/>
        </p:nvSpPr>
        <p:spPr>
          <a:xfrm>
            <a:off x="4728159" y="2107740"/>
            <a:ext cx="490817" cy="1859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34376-0E40-4B72-9261-7AD4B1D60627}"/>
              </a:ext>
            </a:extLst>
          </p:cNvPr>
          <p:cNvSpPr/>
          <p:nvPr/>
        </p:nvSpPr>
        <p:spPr>
          <a:xfrm>
            <a:off x="6012354" y="2779238"/>
            <a:ext cx="490817" cy="118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900" y="465897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Predicted Data:</a:t>
            </a:r>
            <a:endParaRPr dirty="0"/>
          </a:p>
        </p:txBody>
      </p:sp>
      <p:sp>
        <p:nvSpPr>
          <p:cNvPr id="18" name="Google Shape;574;p57">
            <a:extLst>
              <a:ext uri="{FF2B5EF4-FFF2-40B4-BE49-F238E27FC236}">
                <a16:creationId xmlns:a16="http://schemas.microsoft.com/office/drawing/2014/main" id="{055FAEC0-DFD5-4B14-9FED-B0968C0392CA}"/>
              </a:ext>
            </a:extLst>
          </p:cNvPr>
          <p:cNvSpPr txBox="1"/>
          <p:nvPr/>
        </p:nvSpPr>
        <p:spPr>
          <a:xfrm>
            <a:off x="717900" y="974376"/>
            <a:ext cx="5461024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2. Number Of Promotions: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EDEBEAF5-087A-472D-8474-B0BBA13EF5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08789"/>
              </p:ext>
            </p:extLst>
          </p:nvPr>
        </p:nvGraphicFramePr>
        <p:xfrm>
          <a:off x="2201902" y="1669091"/>
          <a:ext cx="5130159" cy="2801289"/>
        </p:xfrm>
        <a:graphic>
          <a:graphicData uri="http://schemas.openxmlformats.org/drawingml/2006/table">
            <a:tbl>
              <a:tblPr/>
              <a:tblGrid>
                <a:gridCol w="1882878">
                  <a:extLst>
                    <a:ext uri="{9D8B030D-6E8A-4147-A177-3AD203B41FA5}">
                      <a16:colId xmlns:a16="http://schemas.microsoft.com/office/drawing/2014/main" val="1728903933"/>
                    </a:ext>
                  </a:extLst>
                </a:gridCol>
                <a:gridCol w="3247281">
                  <a:extLst>
                    <a:ext uri="{9D8B030D-6E8A-4147-A177-3AD203B41FA5}">
                      <a16:colId xmlns:a16="http://schemas.microsoft.com/office/drawing/2014/main" val="26063462"/>
                    </a:ext>
                  </a:extLst>
                </a:gridCol>
              </a:tblGrid>
              <a:tr h="32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Employees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20055"/>
                  </a:ext>
                </a:extLst>
              </a:tr>
              <a:tr h="32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82372"/>
                  </a:ext>
                </a:extLst>
              </a:tr>
              <a:tr h="32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9720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607544"/>
                  </a:ext>
                </a:extLst>
              </a:tr>
              <a:tr h="32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081"/>
                  </a:ext>
                </a:extLst>
              </a:tr>
              <a:tr h="32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9720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25193"/>
                  </a:ext>
                </a:extLst>
              </a:tr>
              <a:tr h="32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2355"/>
                  </a:ext>
                </a:extLst>
              </a:tr>
              <a:tr h="5227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9720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134054"/>
                  </a:ext>
                </a:extLst>
              </a:tr>
              <a:tr h="32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7747" marR="17747" marT="177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91840"/>
                  </a:ext>
                </a:extLst>
              </a:tr>
            </a:tbl>
          </a:graphicData>
        </a:graphic>
      </p:graphicFrame>
      <p:sp>
        <p:nvSpPr>
          <p:cNvPr id="14" name="Google Shape;574;p57">
            <a:extLst>
              <a:ext uri="{FF2B5EF4-FFF2-40B4-BE49-F238E27FC236}">
                <a16:creationId xmlns:a16="http://schemas.microsoft.com/office/drawing/2014/main" id="{FB79844A-9A17-4326-A2CB-41233ACBDC79}"/>
              </a:ext>
            </a:extLst>
          </p:cNvPr>
          <p:cNvSpPr txBox="1"/>
          <p:nvPr/>
        </p:nvSpPr>
        <p:spPr>
          <a:xfrm rot="16200000">
            <a:off x="696293" y="3036166"/>
            <a:ext cx="1409934" cy="4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Number of      Promotions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820FF-AED1-4B09-9CB1-A10EB3AE0523}"/>
              </a:ext>
            </a:extLst>
          </p:cNvPr>
          <p:cNvSpPr/>
          <p:nvPr/>
        </p:nvSpPr>
        <p:spPr>
          <a:xfrm>
            <a:off x="2309585" y="2337833"/>
            <a:ext cx="248771" cy="31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E293D-AB15-4FEA-AFB7-F57C93A71F5A}"/>
              </a:ext>
            </a:extLst>
          </p:cNvPr>
          <p:cNvSpPr/>
          <p:nvPr/>
        </p:nvSpPr>
        <p:spPr>
          <a:xfrm>
            <a:off x="2302860" y="3006575"/>
            <a:ext cx="248771" cy="28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08C58-8217-4420-8AC6-2CD2B03DE2C9}"/>
              </a:ext>
            </a:extLst>
          </p:cNvPr>
          <p:cNvSpPr/>
          <p:nvPr/>
        </p:nvSpPr>
        <p:spPr>
          <a:xfrm>
            <a:off x="2309585" y="3778909"/>
            <a:ext cx="248771" cy="33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574;p57">
            <a:extLst>
              <a:ext uri="{FF2B5EF4-FFF2-40B4-BE49-F238E27FC236}">
                <a16:creationId xmlns:a16="http://schemas.microsoft.com/office/drawing/2014/main" id="{5FCD2DB3-9C1E-41EB-85D3-9708DA35298E}"/>
              </a:ext>
            </a:extLst>
          </p:cNvPr>
          <p:cNvSpPr txBox="1"/>
          <p:nvPr/>
        </p:nvSpPr>
        <p:spPr>
          <a:xfrm>
            <a:off x="1589770" y="2039153"/>
            <a:ext cx="837475" cy="203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</p:txBody>
      </p:sp>
      <p:sp>
        <p:nvSpPr>
          <p:cNvPr id="19" name="Google Shape;574;p57">
            <a:extLst>
              <a:ext uri="{FF2B5EF4-FFF2-40B4-BE49-F238E27FC236}">
                <a16:creationId xmlns:a16="http://schemas.microsoft.com/office/drawing/2014/main" id="{D3550EB7-8150-4D0A-84DB-293B326EB566}"/>
              </a:ext>
            </a:extLst>
          </p:cNvPr>
          <p:cNvSpPr txBox="1"/>
          <p:nvPr/>
        </p:nvSpPr>
        <p:spPr>
          <a:xfrm rot="16200000">
            <a:off x="687175" y="1746018"/>
            <a:ext cx="1409934" cy="4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87521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900" y="465897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Predicted Data:</a:t>
            </a:r>
            <a:endParaRPr dirty="0"/>
          </a:p>
        </p:txBody>
      </p:sp>
      <p:sp>
        <p:nvSpPr>
          <p:cNvPr id="18" name="Google Shape;574;p57">
            <a:extLst>
              <a:ext uri="{FF2B5EF4-FFF2-40B4-BE49-F238E27FC236}">
                <a16:creationId xmlns:a16="http://schemas.microsoft.com/office/drawing/2014/main" id="{055FAEC0-DFD5-4B14-9FED-B0968C0392CA}"/>
              </a:ext>
            </a:extLst>
          </p:cNvPr>
          <p:cNvSpPr txBox="1"/>
          <p:nvPr/>
        </p:nvSpPr>
        <p:spPr>
          <a:xfrm>
            <a:off x="717900" y="980343"/>
            <a:ext cx="5461024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Last Evaluation: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95CD308-A513-4103-9EF2-BBDCBCAB6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135412"/>
              </p:ext>
            </p:extLst>
          </p:nvPr>
        </p:nvGraphicFramePr>
        <p:xfrm>
          <a:off x="498764" y="1697182"/>
          <a:ext cx="2944091" cy="2490660"/>
        </p:xfrm>
        <a:graphic>
          <a:graphicData uri="http://schemas.openxmlformats.org/drawingml/2006/table">
            <a:tbl>
              <a:tblPr/>
              <a:tblGrid>
                <a:gridCol w="1080543">
                  <a:extLst>
                    <a:ext uri="{9D8B030D-6E8A-4147-A177-3AD203B41FA5}">
                      <a16:colId xmlns:a16="http://schemas.microsoft.com/office/drawing/2014/main" val="3502040623"/>
                    </a:ext>
                  </a:extLst>
                </a:gridCol>
                <a:gridCol w="1863548">
                  <a:extLst>
                    <a:ext uri="{9D8B030D-6E8A-4147-A177-3AD203B41FA5}">
                      <a16:colId xmlns:a16="http://schemas.microsoft.com/office/drawing/2014/main" val="3880661845"/>
                    </a:ext>
                  </a:extLst>
                </a:gridCol>
              </a:tblGrid>
              <a:tr h="592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Evaluation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Employees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922613"/>
                  </a:ext>
                </a:extLst>
              </a:tr>
              <a:tr h="326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0.4-0.5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418895"/>
                  </a:ext>
                </a:extLst>
              </a:tr>
              <a:tr h="326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0.5-0.6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49473"/>
                  </a:ext>
                </a:extLst>
              </a:tr>
              <a:tr h="326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0.8-0.9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84593"/>
                  </a:ext>
                </a:extLst>
              </a:tr>
              <a:tr h="326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0.9-1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911377"/>
                  </a:ext>
                </a:extLst>
              </a:tr>
              <a:tr h="592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3798" marR="13798" marT="137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1096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4A900FD-4CC8-4976-B328-703B72D64640}"/>
              </a:ext>
            </a:extLst>
          </p:cNvPr>
          <p:cNvSpPr/>
          <p:nvPr/>
        </p:nvSpPr>
        <p:spPr>
          <a:xfrm>
            <a:off x="3251030" y="2316572"/>
            <a:ext cx="248771" cy="31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D7316-018C-4DCD-BC9C-22D39ACFF93D}"/>
              </a:ext>
            </a:extLst>
          </p:cNvPr>
          <p:cNvSpPr/>
          <p:nvPr/>
        </p:nvSpPr>
        <p:spPr>
          <a:xfrm>
            <a:off x="3251030" y="3345262"/>
            <a:ext cx="248771" cy="28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8721A07B-9DBF-4557-BC8C-8AC643427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185635"/>
              </p:ext>
            </p:extLst>
          </p:nvPr>
        </p:nvGraphicFramePr>
        <p:xfrm>
          <a:off x="4141288" y="1628043"/>
          <a:ext cx="4511488" cy="2490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EE820FF-AED1-4B09-9CB1-A10EB3AE0523}"/>
              </a:ext>
            </a:extLst>
          </p:cNvPr>
          <p:cNvSpPr/>
          <p:nvPr/>
        </p:nvSpPr>
        <p:spPr>
          <a:xfrm>
            <a:off x="4625381" y="2765391"/>
            <a:ext cx="437029" cy="1123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34376-0E40-4B72-9261-7AD4B1D60627}"/>
              </a:ext>
            </a:extLst>
          </p:cNvPr>
          <p:cNvSpPr/>
          <p:nvPr/>
        </p:nvSpPr>
        <p:spPr>
          <a:xfrm>
            <a:off x="7364938" y="2290978"/>
            <a:ext cx="386884" cy="1597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1"/>
          <p:cNvSpPr txBox="1">
            <a:spLocks noGrp="1"/>
          </p:cNvSpPr>
          <p:nvPr>
            <p:ph type="subTitle" idx="2"/>
          </p:nvPr>
        </p:nvSpPr>
        <p:spPr>
          <a:xfrm>
            <a:off x="588075" y="1556168"/>
            <a:ext cx="7136700" cy="299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dirty="0"/>
              <a:t>From the given and the predicted data, we can see that employees with low salaries tend to leave the company. Thus, to prevent that the company may </a:t>
            </a:r>
            <a:r>
              <a:rPr lang="en" sz="1600" u="sng" dirty="0"/>
              <a:t>increase their salaries</a:t>
            </a:r>
            <a:r>
              <a:rPr lang="en" sz="1600" dirty="0"/>
              <a:t>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dirty="0"/>
              <a:t>Similarly, </a:t>
            </a:r>
            <a:r>
              <a:rPr lang="en" sz="1600" u="sng" dirty="0"/>
              <a:t>Promoting employees </a:t>
            </a:r>
            <a:r>
              <a:rPr lang="en" sz="1600" dirty="0"/>
              <a:t>who have not rec</a:t>
            </a:r>
            <a:r>
              <a:rPr lang="en-US" sz="1600" dirty="0"/>
              <a:t>ei</a:t>
            </a:r>
            <a:r>
              <a:rPr lang="en" sz="1600" dirty="0"/>
              <a:t>ved any promotions in the last 5 years will prevent them from leaving.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dirty="0"/>
              <a:t>Employees who have </a:t>
            </a:r>
            <a:r>
              <a:rPr lang="en" sz="1600" u="sng" dirty="0"/>
              <a:t>high evaluation scores</a:t>
            </a:r>
            <a:r>
              <a:rPr lang="en" sz="1600" dirty="0"/>
              <a:t> tend to </a:t>
            </a:r>
            <a:r>
              <a:rPr lang="en" sz="1600" u="sng" dirty="0"/>
              <a:t>leave </a:t>
            </a:r>
            <a:r>
              <a:rPr lang="en" sz="1600" dirty="0"/>
              <a:t>since they have not rec</a:t>
            </a:r>
            <a:r>
              <a:rPr lang="en-US" sz="1600" dirty="0"/>
              <a:t>ei</a:t>
            </a:r>
            <a:r>
              <a:rPr lang="en" sz="1600" dirty="0"/>
              <a:t>ved a promotion or higher salary.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dirty="0"/>
              <a:t>Similarly, Employees who have </a:t>
            </a:r>
            <a:r>
              <a:rPr lang="en" sz="1600" u="sng" dirty="0"/>
              <a:t>low evaluation scores</a:t>
            </a:r>
            <a:r>
              <a:rPr lang="en" sz="1600" dirty="0"/>
              <a:t> tend to </a:t>
            </a:r>
            <a:r>
              <a:rPr lang="en-US" sz="1600" dirty="0"/>
              <a:t>either </a:t>
            </a:r>
            <a:r>
              <a:rPr lang="en-US" sz="1600" u="sng" dirty="0"/>
              <a:t>leave</a:t>
            </a:r>
            <a:r>
              <a:rPr lang="en-US" sz="1600" dirty="0"/>
              <a:t> or get </a:t>
            </a:r>
            <a:r>
              <a:rPr lang="en-US" sz="1600" u="sng" dirty="0"/>
              <a:t>fired</a:t>
            </a:r>
            <a:r>
              <a:rPr lang="en-US" sz="1600" dirty="0"/>
              <a:t>.</a:t>
            </a:r>
            <a:endParaRPr lang="en" sz="1600" dirty="0"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7800" y="461700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Suggestions:</a:t>
            </a:r>
            <a:endParaRPr dirty="0"/>
          </a:p>
        </p:txBody>
      </p:sp>
      <p:sp>
        <p:nvSpPr>
          <p:cNvPr id="15" name="Google Shape;574;p57">
            <a:extLst>
              <a:ext uri="{FF2B5EF4-FFF2-40B4-BE49-F238E27FC236}">
                <a16:creationId xmlns:a16="http://schemas.microsoft.com/office/drawing/2014/main" id="{59D29B66-69EC-4104-A458-7D90160DA115}"/>
              </a:ext>
            </a:extLst>
          </p:cNvPr>
          <p:cNvSpPr txBox="1"/>
          <p:nvPr/>
        </p:nvSpPr>
        <p:spPr>
          <a:xfrm>
            <a:off x="717800" y="990900"/>
            <a:ext cx="5447576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35260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853966" y="1153148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dirty="0"/>
              <a:t>Problem Statement:</a:t>
            </a:r>
            <a:br>
              <a:rPr lang="en" dirty="0"/>
            </a:br>
            <a:r>
              <a:rPr lang="en-US" sz="1400" i="0" u="none" strike="noStrike" dirty="0">
                <a:solidFill>
                  <a:srgbClr val="0C0000"/>
                </a:solidFill>
                <a:effectLst/>
                <a:latin typeface="Domine"/>
              </a:rPr>
              <a:t>Employee Attrition Problem</a:t>
            </a:r>
            <a:endParaRPr sz="1400"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114629"/>
            <a:ext cx="5150146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/>
              <a:t>The data is for Company “X” which is trying to control attrition.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/>
              <a:t>There are two sets of data: “Existing employees” and “Employees who have left”.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/>
              <a:t>What type of employees are leaving?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/>
              <a:t>Determine which employees are prone to leave next.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900" y="465897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Analysis:</a:t>
            </a:r>
            <a:endParaRPr dirty="0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3232468893"/>
              </p:ext>
            </p:extLst>
          </p:nvPr>
        </p:nvGraphicFramePr>
        <p:xfrm>
          <a:off x="7176949" y="1684935"/>
          <a:ext cx="1437409" cy="1066740"/>
        </p:xfrm>
        <a:graphic>
          <a:graphicData uri="http://schemas.openxmlformats.org/drawingml/2006/table">
            <a:tbl>
              <a:tblPr>
                <a:noFill/>
                <a:tableStyleId>{01A65363-AD3A-4C33-BE38-C5DAB0688CA9}</a:tableStyleId>
              </a:tblPr>
              <a:tblGrid>
                <a:gridCol w="143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</a:t>
                      </a:r>
                      <a:r>
                        <a:rPr lang="en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ower salaries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43BF8611-7181-4352-B89A-AD94BCB7E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129836"/>
              </p:ext>
            </p:extLst>
          </p:nvPr>
        </p:nvGraphicFramePr>
        <p:xfrm>
          <a:off x="1763081" y="1643462"/>
          <a:ext cx="5182164" cy="1856575"/>
        </p:xfrm>
        <a:graphic>
          <a:graphicData uri="http://schemas.openxmlformats.org/drawingml/2006/table">
            <a:tbl>
              <a:tblPr/>
              <a:tblGrid>
                <a:gridCol w="1899438">
                  <a:extLst>
                    <a:ext uri="{9D8B030D-6E8A-4147-A177-3AD203B41FA5}">
                      <a16:colId xmlns:a16="http://schemas.microsoft.com/office/drawing/2014/main" val="2844086855"/>
                    </a:ext>
                  </a:extLst>
                </a:gridCol>
                <a:gridCol w="3282726">
                  <a:extLst>
                    <a:ext uri="{9D8B030D-6E8A-4147-A177-3AD203B41FA5}">
                      <a16:colId xmlns:a16="http://schemas.microsoft.com/office/drawing/2014/main" val="3135131204"/>
                    </a:ext>
                  </a:extLst>
                </a:gridCol>
              </a:tblGrid>
              <a:tr h="37131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802299"/>
                  </a:ext>
                </a:extLst>
              </a:tr>
              <a:tr h="37131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1159"/>
                  </a:ext>
                </a:extLst>
              </a:tr>
              <a:tr h="37131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024967"/>
                  </a:ext>
                </a:extLst>
              </a:tr>
              <a:tr h="37131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308849"/>
                  </a:ext>
                </a:extLst>
              </a:tr>
              <a:tr h="37131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</a:t>
                      </a:r>
                    </a:p>
                  </a:txBody>
                  <a:tcPr marL="15159" marR="15159" marT="151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763047"/>
                  </a:ext>
                </a:extLst>
              </a:tr>
            </a:tbl>
          </a:graphicData>
        </a:graphic>
      </p:graphicFrame>
      <p:sp>
        <p:nvSpPr>
          <p:cNvPr id="15" name="Google Shape;574;p57">
            <a:extLst>
              <a:ext uri="{FF2B5EF4-FFF2-40B4-BE49-F238E27FC236}">
                <a16:creationId xmlns:a16="http://schemas.microsoft.com/office/drawing/2014/main" id="{3D79F499-50BC-424C-A8D9-9E62530E37D2}"/>
              </a:ext>
            </a:extLst>
          </p:cNvPr>
          <p:cNvSpPr txBox="1"/>
          <p:nvPr/>
        </p:nvSpPr>
        <p:spPr>
          <a:xfrm>
            <a:off x="1159760" y="3935773"/>
            <a:ext cx="6602637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Lower salaries were found to be one of the main reasons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Mainly in low or medium range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68A3C7-ECE1-4280-B789-F62C0DCFFA40}"/>
              </a:ext>
            </a:extLst>
          </p:cNvPr>
          <p:cNvSpPr/>
          <p:nvPr/>
        </p:nvSpPr>
        <p:spPr>
          <a:xfrm>
            <a:off x="6261122" y="2079198"/>
            <a:ext cx="840442" cy="682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574;p57">
            <a:extLst>
              <a:ext uri="{FF2B5EF4-FFF2-40B4-BE49-F238E27FC236}">
                <a16:creationId xmlns:a16="http://schemas.microsoft.com/office/drawing/2014/main" id="{055FAEC0-DFD5-4B14-9FED-B0968C0392CA}"/>
              </a:ext>
            </a:extLst>
          </p:cNvPr>
          <p:cNvSpPr txBox="1"/>
          <p:nvPr/>
        </p:nvSpPr>
        <p:spPr>
          <a:xfrm>
            <a:off x="717900" y="972279"/>
            <a:ext cx="1152097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1. Salary: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900" y="509776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Analysis:</a:t>
            </a:r>
            <a:endParaRPr dirty="0"/>
          </a:p>
        </p:txBody>
      </p:sp>
      <p:sp>
        <p:nvSpPr>
          <p:cNvPr id="15" name="Google Shape;574;p57">
            <a:extLst>
              <a:ext uri="{FF2B5EF4-FFF2-40B4-BE49-F238E27FC236}">
                <a16:creationId xmlns:a16="http://schemas.microsoft.com/office/drawing/2014/main" id="{3D79F499-50BC-424C-A8D9-9E62530E37D2}"/>
              </a:ext>
            </a:extLst>
          </p:cNvPr>
          <p:cNvSpPr txBox="1"/>
          <p:nvPr/>
        </p:nvSpPr>
        <p:spPr>
          <a:xfrm>
            <a:off x="524303" y="1848971"/>
            <a:ext cx="2884526" cy="175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Using the bar graph, it is easy to see that salary plays an important role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Concentrated in low or medium range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7B0D059-032C-43B4-A9C5-F39A2A592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642094"/>
              </p:ext>
            </p:extLst>
          </p:nvPr>
        </p:nvGraphicFramePr>
        <p:xfrm>
          <a:off x="3653149" y="1590344"/>
          <a:ext cx="5087570" cy="2594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D68A3C7-ECE1-4280-B789-F62C0DCFFA40}"/>
              </a:ext>
            </a:extLst>
          </p:cNvPr>
          <p:cNvSpPr/>
          <p:nvPr/>
        </p:nvSpPr>
        <p:spPr>
          <a:xfrm>
            <a:off x="4773705" y="2312895"/>
            <a:ext cx="376517" cy="1317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F0277-83E3-401D-B1A3-2EF943C9A8C8}"/>
              </a:ext>
            </a:extLst>
          </p:cNvPr>
          <p:cNvSpPr/>
          <p:nvPr/>
        </p:nvSpPr>
        <p:spPr>
          <a:xfrm>
            <a:off x="6008675" y="2851669"/>
            <a:ext cx="376517" cy="779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860703976"/>
              </p:ext>
            </p:extLst>
          </p:nvPr>
        </p:nvGraphicFramePr>
        <p:xfrm>
          <a:off x="5289970" y="1652928"/>
          <a:ext cx="1437409" cy="1066740"/>
        </p:xfrm>
        <a:graphic>
          <a:graphicData uri="http://schemas.openxmlformats.org/drawingml/2006/table">
            <a:tbl>
              <a:tblPr>
                <a:noFill/>
                <a:tableStyleId>{01A65363-AD3A-4C33-BE38-C5DAB0688CA9}</a:tableStyleId>
              </a:tblPr>
              <a:tblGrid>
                <a:gridCol w="143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</a:t>
                      </a:r>
                      <a:r>
                        <a:rPr lang="en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ower salaries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574;p57">
            <a:extLst>
              <a:ext uri="{FF2B5EF4-FFF2-40B4-BE49-F238E27FC236}">
                <a16:creationId xmlns:a16="http://schemas.microsoft.com/office/drawing/2014/main" id="{C45C053B-F7C1-4BE8-B66F-8104E9C2C0AC}"/>
              </a:ext>
            </a:extLst>
          </p:cNvPr>
          <p:cNvSpPr txBox="1"/>
          <p:nvPr/>
        </p:nvSpPr>
        <p:spPr>
          <a:xfrm>
            <a:off x="717900" y="1018255"/>
            <a:ext cx="1152097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1. Salary:</a:t>
            </a:r>
          </a:p>
        </p:txBody>
      </p:sp>
    </p:spTree>
    <p:extLst>
      <p:ext uri="{BB962C8B-B14F-4D97-AF65-F5344CB8AC3E}">
        <p14:creationId xmlns:p14="http://schemas.microsoft.com/office/powerpoint/2010/main" val="226544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B487AA2-88A6-447A-964E-0F767CCC5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74305"/>
              </p:ext>
            </p:extLst>
          </p:nvPr>
        </p:nvGraphicFramePr>
        <p:xfrm>
          <a:off x="4578810" y="1113597"/>
          <a:ext cx="4168424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900" y="465897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Analysis:</a:t>
            </a:r>
            <a:endParaRPr dirty="0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1114469050"/>
              </p:ext>
            </p:extLst>
          </p:nvPr>
        </p:nvGraphicFramePr>
        <p:xfrm>
          <a:off x="6246245" y="1326579"/>
          <a:ext cx="1437409" cy="1280100"/>
        </p:xfrm>
        <a:graphic>
          <a:graphicData uri="http://schemas.openxmlformats.org/drawingml/2006/table">
            <a:tbl>
              <a:tblPr>
                <a:noFill/>
                <a:tableStyleId>{01A65363-AD3A-4C33-BE38-C5DAB0688CA9}</a:tableStyleId>
              </a:tblPr>
              <a:tblGrid>
                <a:gridCol w="143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Promotions in 5 years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574;p57">
            <a:extLst>
              <a:ext uri="{FF2B5EF4-FFF2-40B4-BE49-F238E27FC236}">
                <a16:creationId xmlns:a16="http://schemas.microsoft.com/office/drawing/2014/main" id="{3D79F499-50BC-424C-A8D9-9E62530E37D2}"/>
              </a:ext>
            </a:extLst>
          </p:cNvPr>
          <p:cNvSpPr txBox="1"/>
          <p:nvPr/>
        </p:nvSpPr>
        <p:spPr>
          <a:xfrm>
            <a:off x="1081012" y="4012403"/>
            <a:ext cx="6602637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Number of promotions was also found to </a:t>
            </a: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play an important role in attrition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Almost all the employees had 0 promotions over 5 years</a:t>
            </a:r>
          </a:p>
        </p:txBody>
      </p:sp>
      <p:sp>
        <p:nvSpPr>
          <p:cNvPr id="18" name="Google Shape;574;p57">
            <a:extLst>
              <a:ext uri="{FF2B5EF4-FFF2-40B4-BE49-F238E27FC236}">
                <a16:creationId xmlns:a16="http://schemas.microsoft.com/office/drawing/2014/main" id="{055FAEC0-DFD5-4B14-9FED-B0968C0392CA}"/>
              </a:ext>
            </a:extLst>
          </p:cNvPr>
          <p:cNvSpPr txBox="1"/>
          <p:nvPr/>
        </p:nvSpPr>
        <p:spPr>
          <a:xfrm>
            <a:off x="717900" y="974376"/>
            <a:ext cx="3450688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2. Number of Promotions: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68523AD-8689-434A-843E-77C3722AB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564886"/>
              </p:ext>
            </p:extLst>
          </p:nvPr>
        </p:nvGraphicFramePr>
        <p:xfrm>
          <a:off x="717900" y="1552002"/>
          <a:ext cx="3450688" cy="1882774"/>
        </p:xfrm>
        <a:graphic>
          <a:graphicData uri="http://schemas.openxmlformats.org/drawingml/2006/table">
            <a:tbl>
              <a:tblPr/>
              <a:tblGrid>
                <a:gridCol w="1264794">
                  <a:extLst>
                    <a:ext uri="{9D8B030D-6E8A-4147-A177-3AD203B41FA5}">
                      <a16:colId xmlns:a16="http://schemas.microsoft.com/office/drawing/2014/main" val="3124961669"/>
                    </a:ext>
                  </a:extLst>
                </a:gridCol>
                <a:gridCol w="2185894">
                  <a:extLst>
                    <a:ext uri="{9D8B030D-6E8A-4147-A177-3AD203B41FA5}">
                      <a16:colId xmlns:a16="http://schemas.microsoft.com/office/drawing/2014/main" val="916521206"/>
                    </a:ext>
                  </a:extLst>
                </a:gridCol>
              </a:tblGrid>
              <a:tr h="483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 In 5 years</a:t>
                      </a:r>
                    </a:p>
                  </a:txBody>
                  <a:tcPr marL="14635" marR="14635" marT="146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</a:p>
                  </a:txBody>
                  <a:tcPr marL="14635" marR="14635" marT="146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91514"/>
                  </a:ext>
                </a:extLst>
              </a:tr>
              <a:tr h="248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635" marR="14635" marT="146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3552</a:t>
                      </a:r>
                    </a:p>
                  </a:txBody>
                  <a:tcPr marL="14635" marR="14635" marT="146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017895"/>
                  </a:ext>
                </a:extLst>
              </a:tr>
              <a:tr h="609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635" marR="14635" marT="146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4635" marR="14635" marT="146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488334"/>
                  </a:ext>
                </a:extLst>
              </a:tr>
              <a:tr h="466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4635" marR="14635" marT="146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</a:t>
                      </a:r>
                    </a:p>
                  </a:txBody>
                  <a:tcPr marL="14635" marR="14635" marT="146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953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D68A3C7-ECE1-4280-B789-F62C0DCFFA40}"/>
              </a:ext>
            </a:extLst>
          </p:cNvPr>
          <p:cNvSpPr/>
          <p:nvPr/>
        </p:nvSpPr>
        <p:spPr>
          <a:xfrm>
            <a:off x="3613510" y="2079922"/>
            <a:ext cx="639372" cy="341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9BE06-73FD-4A05-8E7D-A7F1BC0E5492}"/>
              </a:ext>
            </a:extLst>
          </p:cNvPr>
          <p:cNvSpPr/>
          <p:nvPr/>
        </p:nvSpPr>
        <p:spPr>
          <a:xfrm>
            <a:off x="5764759" y="1795650"/>
            <a:ext cx="426720" cy="1601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900" y="465897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Analysis:</a:t>
            </a:r>
            <a:endParaRPr dirty="0"/>
          </a:p>
        </p:txBody>
      </p:sp>
      <p:sp>
        <p:nvSpPr>
          <p:cNvPr id="15" name="Google Shape;574;p57">
            <a:extLst>
              <a:ext uri="{FF2B5EF4-FFF2-40B4-BE49-F238E27FC236}">
                <a16:creationId xmlns:a16="http://schemas.microsoft.com/office/drawing/2014/main" id="{3D79F499-50BC-424C-A8D9-9E62530E37D2}"/>
              </a:ext>
            </a:extLst>
          </p:cNvPr>
          <p:cNvSpPr txBox="1"/>
          <p:nvPr/>
        </p:nvSpPr>
        <p:spPr>
          <a:xfrm>
            <a:off x="868061" y="4000353"/>
            <a:ext cx="6602637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Employees at lower and higher ranges of evaluation scores tend to leave the company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574;p57">
            <a:extLst>
              <a:ext uri="{FF2B5EF4-FFF2-40B4-BE49-F238E27FC236}">
                <a16:creationId xmlns:a16="http://schemas.microsoft.com/office/drawing/2014/main" id="{055FAEC0-DFD5-4B14-9FED-B0968C0392CA}"/>
              </a:ext>
            </a:extLst>
          </p:cNvPr>
          <p:cNvSpPr txBox="1"/>
          <p:nvPr/>
        </p:nvSpPr>
        <p:spPr>
          <a:xfrm>
            <a:off x="717900" y="972279"/>
            <a:ext cx="5461024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3. Last Evaluation: (Interesting finding)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6A35F91-E3A4-4036-BF30-215BD803D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6380"/>
              </p:ext>
            </p:extLst>
          </p:nvPr>
        </p:nvGraphicFramePr>
        <p:xfrm>
          <a:off x="1365733" y="1459005"/>
          <a:ext cx="5774655" cy="2333064"/>
        </p:xfrm>
        <a:graphic>
          <a:graphicData uri="http://schemas.openxmlformats.org/drawingml/2006/table">
            <a:tbl>
              <a:tblPr/>
              <a:tblGrid>
                <a:gridCol w="2116605">
                  <a:extLst>
                    <a:ext uri="{9D8B030D-6E8A-4147-A177-3AD203B41FA5}">
                      <a16:colId xmlns:a16="http://schemas.microsoft.com/office/drawing/2014/main" val="2878324016"/>
                    </a:ext>
                  </a:extLst>
                </a:gridCol>
                <a:gridCol w="3658050">
                  <a:extLst>
                    <a:ext uri="{9D8B030D-6E8A-4147-A177-3AD203B41FA5}">
                      <a16:colId xmlns:a16="http://schemas.microsoft.com/office/drawing/2014/main" val="2837963798"/>
                    </a:ext>
                  </a:extLst>
                </a:gridCol>
              </a:tblGrid>
              <a:tr h="291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Evaluation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534114"/>
                  </a:ext>
                </a:extLst>
              </a:tr>
              <a:tr h="291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0.4-0.5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0695"/>
                  </a:ext>
                </a:extLst>
              </a:tr>
              <a:tr h="291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0.5-0.6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783449"/>
                  </a:ext>
                </a:extLst>
              </a:tr>
              <a:tr h="291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0.6-0.7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430895"/>
                  </a:ext>
                </a:extLst>
              </a:tr>
              <a:tr h="291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0.7-0.8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210799"/>
                  </a:ext>
                </a:extLst>
              </a:tr>
              <a:tr h="291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0.8-0.9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073611"/>
                  </a:ext>
                </a:extLst>
              </a:tr>
              <a:tr h="291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0.9-1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63628"/>
                  </a:ext>
                </a:extLst>
              </a:tr>
              <a:tr h="291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</a:t>
                      </a:r>
                    </a:p>
                  </a:txBody>
                  <a:tcPr marL="15534" marR="15534" marT="15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7609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D68A3C7-ECE1-4280-B789-F62C0DCFFA40}"/>
              </a:ext>
            </a:extLst>
          </p:cNvPr>
          <p:cNvSpPr/>
          <p:nvPr/>
        </p:nvSpPr>
        <p:spPr>
          <a:xfrm>
            <a:off x="6508376" y="1777815"/>
            <a:ext cx="785574" cy="568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90C295-728B-46E9-8D09-8577682C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444" y="2937747"/>
            <a:ext cx="814654" cy="5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3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900" y="509776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Analysis:</a:t>
            </a:r>
            <a:endParaRPr dirty="0"/>
          </a:p>
        </p:txBody>
      </p:sp>
      <p:sp>
        <p:nvSpPr>
          <p:cNvPr id="15" name="Google Shape;574;p57">
            <a:extLst>
              <a:ext uri="{FF2B5EF4-FFF2-40B4-BE49-F238E27FC236}">
                <a16:creationId xmlns:a16="http://schemas.microsoft.com/office/drawing/2014/main" id="{3D79F499-50BC-424C-A8D9-9E62530E37D2}"/>
              </a:ext>
            </a:extLst>
          </p:cNvPr>
          <p:cNvSpPr txBox="1"/>
          <p:nvPr/>
        </p:nvSpPr>
        <p:spPr>
          <a:xfrm>
            <a:off x="524302" y="1848971"/>
            <a:ext cx="3138791" cy="21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Using the bar graph, we can see that there is a pattern in evaluation scores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Concentrated in 0.4 - 0.6 and 0.8 - 1.0 range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574;p57">
            <a:extLst>
              <a:ext uri="{FF2B5EF4-FFF2-40B4-BE49-F238E27FC236}">
                <a16:creationId xmlns:a16="http://schemas.microsoft.com/office/drawing/2014/main" id="{C45C053B-F7C1-4BE8-B66F-8104E9C2C0AC}"/>
              </a:ext>
            </a:extLst>
          </p:cNvPr>
          <p:cNvSpPr txBox="1"/>
          <p:nvPr/>
        </p:nvSpPr>
        <p:spPr>
          <a:xfrm>
            <a:off x="717900" y="1018255"/>
            <a:ext cx="5447576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3. Last Evaluation: (Interesting finding)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50CCE8F-CAE1-4E00-8FA2-6A84B5478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5167"/>
              </p:ext>
            </p:extLst>
          </p:nvPr>
        </p:nvGraphicFramePr>
        <p:xfrm>
          <a:off x="3663094" y="1420815"/>
          <a:ext cx="5111111" cy="286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D68A3C7-ECE1-4280-B789-F62C0DCFFA40}"/>
              </a:ext>
            </a:extLst>
          </p:cNvPr>
          <p:cNvSpPr/>
          <p:nvPr/>
        </p:nvSpPr>
        <p:spPr>
          <a:xfrm>
            <a:off x="4511488" y="2124635"/>
            <a:ext cx="954741" cy="1620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F0277-83E3-401D-B1A3-2EF943C9A8C8}"/>
              </a:ext>
            </a:extLst>
          </p:cNvPr>
          <p:cNvSpPr/>
          <p:nvPr/>
        </p:nvSpPr>
        <p:spPr>
          <a:xfrm>
            <a:off x="7012695" y="2019645"/>
            <a:ext cx="954741" cy="1725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78411" y="671141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Analysis:</a:t>
            </a:r>
            <a:endParaRPr dirty="0"/>
          </a:p>
        </p:txBody>
      </p:sp>
      <p:sp>
        <p:nvSpPr>
          <p:cNvPr id="15" name="Google Shape;574;p57">
            <a:extLst>
              <a:ext uri="{FF2B5EF4-FFF2-40B4-BE49-F238E27FC236}">
                <a16:creationId xmlns:a16="http://schemas.microsoft.com/office/drawing/2014/main" id="{3D79F499-50BC-424C-A8D9-9E62530E37D2}"/>
              </a:ext>
            </a:extLst>
          </p:cNvPr>
          <p:cNvSpPr txBox="1"/>
          <p:nvPr/>
        </p:nvSpPr>
        <p:spPr>
          <a:xfrm>
            <a:off x="778411" y="1966541"/>
            <a:ext cx="3424811" cy="175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A Heatmap of Correlation values of all the columns against employment status can be useful to find important factors.</a:t>
            </a:r>
          </a:p>
        </p:txBody>
      </p:sp>
      <p:sp>
        <p:nvSpPr>
          <p:cNvPr id="10" name="Google Shape;574;p57">
            <a:extLst>
              <a:ext uri="{FF2B5EF4-FFF2-40B4-BE49-F238E27FC236}">
                <a16:creationId xmlns:a16="http://schemas.microsoft.com/office/drawing/2014/main" id="{C45C053B-F7C1-4BE8-B66F-8104E9C2C0AC}"/>
              </a:ext>
            </a:extLst>
          </p:cNvPr>
          <p:cNvSpPr txBox="1"/>
          <p:nvPr/>
        </p:nvSpPr>
        <p:spPr>
          <a:xfrm>
            <a:off x="778411" y="1179620"/>
            <a:ext cx="5447576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Heatmap analysis</a:t>
            </a:r>
          </a:p>
        </p:txBody>
      </p:sp>
      <p:pic>
        <p:nvPicPr>
          <p:cNvPr id="8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08B1FC6-CD3D-42D3-9147-4F35D513B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0" r="8825" b="1913"/>
          <a:stretch/>
        </p:blipFill>
        <p:spPr>
          <a:xfrm>
            <a:off x="4299292" y="890599"/>
            <a:ext cx="3853389" cy="3744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68A3C7-ECE1-4280-B789-F62C0DCFFA40}"/>
              </a:ext>
            </a:extLst>
          </p:cNvPr>
          <p:cNvSpPr/>
          <p:nvPr/>
        </p:nvSpPr>
        <p:spPr>
          <a:xfrm>
            <a:off x="7140391" y="1250577"/>
            <a:ext cx="348041" cy="272836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1"/>
          <p:cNvSpPr txBox="1">
            <a:spLocks noGrp="1"/>
          </p:cNvSpPr>
          <p:nvPr>
            <p:ph type="subTitle" idx="2"/>
          </p:nvPr>
        </p:nvSpPr>
        <p:spPr>
          <a:xfrm>
            <a:off x="581351" y="1677191"/>
            <a:ext cx="7136700" cy="23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dirty="0"/>
              <a:t>Adding Column “left_company” so that model could learn and predict who wil leave.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dirty="0"/>
              <a:t>Merging both Datasets.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dirty="0"/>
              <a:t>Splitting into training and testing datasets (80% and 20% respectively)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dirty="0"/>
              <a:t>Testing accuracies of different models.</a:t>
            </a:r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7800" y="461700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Prediction:</a:t>
            </a:r>
            <a:endParaRPr dirty="0"/>
          </a:p>
        </p:txBody>
      </p:sp>
      <p:sp>
        <p:nvSpPr>
          <p:cNvPr id="15" name="Google Shape;574;p57">
            <a:extLst>
              <a:ext uri="{FF2B5EF4-FFF2-40B4-BE49-F238E27FC236}">
                <a16:creationId xmlns:a16="http://schemas.microsoft.com/office/drawing/2014/main" id="{59D29B66-69EC-4104-A458-7D90160DA115}"/>
              </a:ext>
            </a:extLst>
          </p:cNvPr>
          <p:cNvSpPr txBox="1"/>
          <p:nvPr/>
        </p:nvSpPr>
        <p:spPr>
          <a:xfrm>
            <a:off x="711900" y="969579"/>
            <a:ext cx="5447576" cy="2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343273300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769</Words>
  <Application>Microsoft Office PowerPoint</Application>
  <PresentationFormat>On-screen Show (16:9)</PresentationFormat>
  <Paragraphs>302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Montserrat</vt:lpstr>
      <vt:lpstr>Domine</vt:lpstr>
      <vt:lpstr>Management Consulting Toolkit by Slidesgo</vt:lpstr>
      <vt:lpstr>Employee Attrition</vt:lpstr>
      <vt:lpstr>Problem Statement: Employee Attrition Problem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Prediction:</vt:lpstr>
      <vt:lpstr>Prediction:</vt:lpstr>
      <vt:lpstr>Predicted Data:</vt:lpstr>
      <vt:lpstr>Predicted Data:</vt:lpstr>
      <vt:lpstr>Predicted Data:</vt:lpstr>
      <vt:lpstr>Predicted Data:</vt:lpstr>
      <vt:lpstr>Suggestions: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Jack Raj</dc:creator>
  <cp:lastModifiedBy>Jack Raj</cp:lastModifiedBy>
  <cp:revision>32</cp:revision>
  <dcterms:modified xsi:type="dcterms:W3CDTF">2021-07-24T15:30:34Z</dcterms:modified>
</cp:coreProperties>
</file>