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4" r:id="rId2"/>
  </p:sldMasterIdLst>
  <p:notesMasterIdLst>
    <p:notesMasterId r:id="rId31"/>
  </p:notesMasterIdLst>
  <p:sldIdLst>
    <p:sldId id="258" r:id="rId3"/>
    <p:sldId id="286" r:id="rId4"/>
    <p:sldId id="284" r:id="rId5"/>
    <p:sldId id="261" r:id="rId6"/>
    <p:sldId id="281" r:id="rId7"/>
    <p:sldId id="285" r:id="rId8"/>
    <p:sldId id="282" r:id="rId9"/>
    <p:sldId id="283" r:id="rId10"/>
    <p:sldId id="287" r:id="rId11"/>
    <p:sldId id="289" r:id="rId12"/>
    <p:sldId id="280" r:id="rId13"/>
    <p:sldId id="276" r:id="rId14"/>
    <p:sldId id="275" r:id="rId15"/>
    <p:sldId id="278" r:id="rId16"/>
    <p:sldId id="279" r:id="rId17"/>
    <p:sldId id="260" r:id="rId18"/>
    <p:sldId id="263" r:id="rId19"/>
    <p:sldId id="264" r:id="rId20"/>
    <p:sldId id="267" r:id="rId21"/>
    <p:sldId id="268" r:id="rId22"/>
    <p:sldId id="269" r:id="rId23"/>
    <p:sldId id="270" r:id="rId24"/>
    <p:sldId id="262" r:id="rId25"/>
    <p:sldId id="272" r:id="rId26"/>
    <p:sldId id="274" r:id="rId27"/>
    <p:sldId id="273" r:id="rId28"/>
    <p:sldId id="271" r:id="rId29"/>
    <p:sldId id="288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37E96-FF19-4BD1-BEF8-602377B05ADA}" v="3172" dt="2022-07-18T04:05:23.181"/>
    <p1510:client id="{53E085FE-8952-45FB-AE51-B3D01AE83FAD}" v="2196" dt="2022-07-18T02:00:48.312"/>
    <p1510:client id="{53F4E690-D09A-7642-9EDC-AD785AC3DCC4}" v="1174" dt="2022-07-18T04:26:16.107"/>
    <p1510:client id="{5D64A4B7-F566-4A2A-BE8C-BA5C579A8D6E}" v="4" dt="2022-07-18T00:14:41.727"/>
    <p1510:client id="{A6EDE644-30D9-4F80-A21F-3D0DA7137E95}" v="479" dt="2022-07-17T19:03:0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770EE-170A-45DE-A282-550681BCDC19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C65F-52A0-4F0A-9834-FDFAFC5D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background is useful to hold on to as we investigate these demographics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the census standards, a business firm is any business where the owner possesses more than 50% of the stock or equity in the business.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state counts, the number of firms is positively skewed</a:t>
            </a:r>
          </a:p>
          <a:p>
            <a:r>
              <a:rPr lang="en-US"/>
              <a:t>The significance of a positively skewed data set is that the mean exceeds the median value;</a:t>
            </a:r>
          </a:p>
          <a:p>
            <a:r>
              <a:rPr lang="en-US"/>
              <a:t>As in the average amount is much larger than the median values. </a:t>
            </a:r>
          </a:p>
          <a:p>
            <a:r>
              <a:rPr lang="en-US"/>
              <a:t>California is the only datapoint on the far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 3: professional, scientific, and technical; construction; healthcare account for 40 % of the industry in the US. When looking at where we can make more equitable work-spaces, these industries would have the most impact.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Census ABS measured the sex of the owner as either 'male', 'female', 'both equally'. In general: is one sex more </a:t>
            </a:r>
            <a:r>
              <a:rPr lang="en-US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prominant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than another when it comes to owning a </a:t>
            </a:r>
            <a:r>
              <a:rPr lang="en-US" b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busines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endParaRPr lang="en-US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Males own more businesses in the US than women (70%). No overlap in error bars suggest that there is a significant difference where the disproportion is not likely to be caused by chance or sampling errors; different is statistically significant.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You’ll see in a few slides how the white demographic is disproportionately larger in all industries.</a:t>
            </a:r>
          </a:p>
          <a:p>
            <a:r>
              <a:rPr lang="en-US"/>
              <a:t>So much that it made this information difficult to read, interpret, and it even sorts the data in a different order </a:t>
            </a:r>
          </a:p>
          <a:p>
            <a:r>
              <a:rPr lang="en-US"/>
              <a:t>Where the top sorted values were: professional, scientific, and technical; construction; healthcare account for 40 %, omitting White shifted it to accommodation, retail, and 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C65F-52A0-4F0A-9834-FDFAFC5D7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400900" y="2013188"/>
            <a:ext cx="396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400900" y="3230067"/>
            <a:ext cx="41476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r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r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r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5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50917" y="247753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642567" y="4830049"/>
            <a:ext cx="2046800" cy="3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1440767" y="5218237"/>
            <a:ext cx="24504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5076068" y="4830049"/>
            <a:ext cx="2046800" cy="3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74268" y="5218237"/>
            <a:ext cx="24504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5"/>
          </p:nvPr>
        </p:nvSpPr>
        <p:spPr>
          <a:xfrm>
            <a:off x="8502567" y="4830049"/>
            <a:ext cx="2046800" cy="3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6"/>
          </p:nvPr>
        </p:nvSpPr>
        <p:spPr>
          <a:xfrm>
            <a:off x="8298567" y="5218237"/>
            <a:ext cx="2454800" cy="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5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739300" y="4235205"/>
            <a:ext cx="46880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2603500" y="2729464"/>
            <a:ext cx="6959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742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2019000" y="2043273"/>
            <a:ext cx="364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1642500" y="3264433"/>
            <a:ext cx="4022800" cy="1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4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1642367" y="2983925"/>
            <a:ext cx="20468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2"/>
          </p:nvPr>
        </p:nvSpPr>
        <p:spPr>
          <a:xfrm>
            <a:off x="1318567" y="3401069"/>
            <a:ext cx="2694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3"/>
          </p:nvPr>
        </p:nvSpPr>
        <p:spPr>
          <a:xfrm>
            <a:off x="5072431" y="2983925"/>
            <a:ext cx="20468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4"/>
          </p:nvPr>
        </p:nvSpPr>
        <p:spPr>
          <a:xfrm>
            <a:off x="4748631" y="3401069"/>
            <a:ext cx="2694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5"/>
          </p:nvPr>
        </p:nvSpPr>
        <p:spPr>
          <a:xfrm>
            <a:off x="8509680" y="2983925"/>
            <a:ext cx="20468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6"/>
          </p:nvPr>
        </p:nvSpPr>
        <p:spPr>
          <a:xfrm>
            <a:off x="8183480" y="3401069"/>
            <a:ext cx="26992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7"/>
          </p:nvPr>
        </p:nvSpPr>
        <p:spPr>
          <a:xfrm>
            <a:off x="1642367" y="5320725"/>
            <a:ext cx="2046800" cy="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8"/>
          </p:nvPr>
        </p:nvSpPr>
        <p:spPr>
          <a:xfrm>
            <a:off x="1318567" y="5742201"/>
            <a:ext cx="2694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9"/>
          </p:nvPr>
        </p:nvSpPr>
        <p:spPr>
          <a:xfrm>
            <a:off x="5072431" y="5320725"/>
            <a:ext cx="2046800" cy="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3"/>
          </p:nvPr>
        </p:nvSpPr>
        <p:spPr>
          <a:xfrm>
            <a:off x="4748631" y="5742201"/>
            <a:ext cx="2694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4"/>
          </p:nvPr>
        </p:nvSpPr>
        <p:spPr>
          <a:xfrm>
            <a:off x="8509680" y="5320725"/>
            <a:ext cx="2046800" cy="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5"/>
          </p:nvPr>
        </p:nvSpPr>
        <p:spPr>
          <a:xfrm>
            <a:off x="8183480" y="5742201"/>
            <a:ext cx="2699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50967" y="7269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84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951167" y="1697267"/>
            <a:ext cx="102900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2500900" y="2490167"/>
            <a:ext cx="2046800" cy="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3"/>
          </p:nvPr>
        </p:nvSpPr>
        <p:spPr>
          <a:xfrm>
            <a:off x="952500" y="2891067"/>
            <a:ext cx="4822000" cy="32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4"/>
          </p:nvPr>
        </p:nvSpPr>
        <p:spPr>
          <a:xfrm>
            <a:off x="7723984" y="2490167"/>
            <a:ext cx="2046800" cy="2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5"/>
          </p:nvPr>
        </p:nvSpPr>
        <p:spPr>
          <a:xfrm>
            <a:off x="6146381" y="2891067"/>
            <a:ext cx="4826400" cy="32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269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73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944533" y="1020000"/>
            <a:ext cx="3295600" cy="11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944533" y="2174333"/>
            <a:ext cx="4213200" cy="1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950967" y="4683533"/>
            <a:ext cx="6012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333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33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2"/>
          </p:nvPr>
        </p:nvSpPr>
        <p:spPr>
          <a:xfrm>
            <a:off x="950967" y="5501733"/>
            <a:ext cx="5284800" cy="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220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6095984" y="1639779"/>
            <a:ext cx="5547200" cy="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 idx="2" hasCustomPrompt="1"/>
          </p:nvPr>
        </p:nvSpPr>
        <p:spPr>
          <a:xfrm>
            <a:off x="6096004" y="866128"/>
            <a:ext cx="39552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3" hasCustomPrompt="1"/>
          </p:nvPr>
        </p:nvSpPr>
        <p:spPr>
          <a:xfrm>
            <a:off x="6096027" y="2860028"/>
            <a:ext cx="43456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6095984" y="3622675"/>
            <a:ext cx="55472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4" hasCustomPrompt="1"/>
          </p:nvPr>
        </p:nvSpPr>
        <p:spPr>
          <a:xfrm>
            <a:off x="6096027" y="4850761"/>
            <a:ext cx="43456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5"/>
          </p:nvPr>
        </p:nvSpPr>
        <p:spPr>
          <a:xfrm>
            <a:off x="6095984" y="5616575"/>
            <a:ext cx="5550000" cy="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202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2">
  <p:cSld name="Title and four columns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950967" y="7269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2492567" y="1902263"/>
            <a:ext cx="2062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2027367" y="2494067"/>
            <a:ext cx="299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7641717" y="1902263"/>
            <a:ext cx="2062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4"/>
          </p:nvPr>
        </p:nvSpPr>
        <p:spPr>
          <a:xfrm>
            <a:off x="7174928" y="2494067"/>
            <a:ext cx="2995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5"/>
          </p:nvPr>
        </p:nvSpPr>
        <p:spPr>
          <a:xfrm>
            <a:off x="2492567" y="4277163"/>
            <a:ext cx="2062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6"/>
          </p:nvPr>
        </p:nvSpPr>
        <p:spPr>
          <a:xfrm>
            <a:off x="2025767" y="4864529"/>
            <a:ext cx="2995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7"/>
          </p:nvPr>
        </p:nvSpPr>
        <p:spPr>
          <a:xfrm>
            <a:off x="7641717" y="4277163"/>
            <a:ext cx="2062000" cy="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8"/>
          </p:nvPr>
        </p:nvSpPr>
        <p:spPr>
          <a:xfrm>
            <a:off x="7174917" y="4864529"/>
            <a:ext cx="2995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470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661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233767" y="4130600"/>
            <a:ext cx="2950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535567" y="4478381"/>
            <a:ext cx="39760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680767" y="4478381"/>
            <a:ext cx="39760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7195567" y="4130600"/>
            <a:ext cx="2946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75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2859200"/>
            <a:ext cx="8490400" cy="11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40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125084" y="1743533"/>
            <a:ext cx="4796800" cy="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096000" y="5168800"/>
            <a:ext cx="5145200" cy="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50884" y="731520"/>
            <a:ext cx="51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416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047100" y="4189433"/>
            <a:ext cx="82492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6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43984"/>
            <a:ext cx="10290000" cy="1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950800" y="3916417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 flipH="1">
            <a:off x="1879633" y="1864367"/>
            <a:ext cx="34128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 flipH="1">
            <a:off x="5435733" y="1703967"/>
            <a:ext cx="664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 flipH="1">
            <a:off x="1879633" y="2343967"/>
            <a:ext cx="3412800" cy="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 flipH="1">
            <a:off x="1879633" y="3389065"/>
            <a:ext cx="34128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435733" y="3228665"/>
            <a:ext cx="664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 flipH="1">
            <a:off x="1879633" y="3872357"/>
            <a:ext cx="3412800" cy="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 flipH="1">
            <a:off x="1879633" y="4913765"/>
            <a:ext cx="34128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435733" y="4753365"/>
            <a:ext cx="664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 flipH="1">
            <a:off x="1879633" y="5392371"/>
            <a:ext cx="3412800" cy="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 flipH="1">
            <a:off x="950967" y="731520"/>
            <a:ext cx="51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716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52091" y="2797600"/>
            <a:ext cx="2659200" cy="1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942124" y="2254600"/>
            <a:ext cx="3258800" cy="2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53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950967" y="7269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bril Fatface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1214572" y="4726615"/>
            <a:ext cx="2046800" cy="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2"/>
          </p:nvPr>
        </p:nvSpPr>
        <p:spPr>
          <a:xfrm>
            <a:off x="1140967" y="5216415"/>
            <a:ext cx="2194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3"/>
          </p:nvPr>
        </p:nvSpPr>
        <p:spPr>
          <a:xfrm>
            <a:off x="3788405" y="4726615"/>
            <a:ext cx="2046800" cy="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4"/>
          </p:nvPr>
        </p:nvSpPr>
        <p:spPr>
          <a:xfrm>
            <a:off x="3714801" y="5216415"/>
            <a:ext cx="2194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5"/>
          </p:nvPr>
        </p:nvSpPr>
        <p:spPr>
          <a:xfrm>
            <a:off x="6362243" y="4726615"/>
            <a:ext cx="2046800" cy="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6"/>
          </p:nvPr>
        </p:nvSpPr>
        <p:spPr>
          <a:xfrm>
            <a:off x="6288643" y="5216415"/>
            <a:ext cx="2194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7"/>
          </p:nvPr>
        </p:nvSpPr>
        <p:spPr>
          <a:xfrm>
            <a:off x="8936067" y="4726615"/>
            <a:ext cx="2046800" cy="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8"/>
          </p:nvPr>
        </p:nvSpPr>
        <p:spPr>
          <a:xfrm>
            <a:off x="8862465" y="5216415"/>
            <a:ext cx="2194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0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9E9E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26964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greya"/>
              <a:buNone/>
              <a:defRPr sz="28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8788A20-8386-4789-8CED-16E15FD2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4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71" r:id="rId6"/>
    <p:sldLayoutId id="2147483686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2" r:id="rId16"/>
    <p:sldLayoutId id="2147483683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428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71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jackrlynn3/pandas-census-grp-5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F013-A20A-115C-825F-8CFEB405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486047"/>
            <a:ext cx="10290000" cy="1801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300"/>
              <a:t>Census Annual Business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B08D7-528D-8670-E377-689A09D2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833" y="3058480"/>
            <a:ext cx="10290175" cy="1570037"/>
          </a:xfrm>
        </p:spPr>
        <p:txBody>
          <a:bodyPr wrap="square" anchor="t">
            <a:normAutofit fontScale="92500" lnSpcReduction="20000"/>
          </a:bodyPr>
          <a:lstStyle/>
          <a:p>
            <a:pPr marL="152396" indent="0">
              <a:spcAft>
                <a:spcPts val="600"/>
              </a:spcAft>
              <a:buNone/>
            </a:pPr>
            <a:r>
              <a:rPr lang="en-US" sz="2400" i="1" dirty="0"/>
              <a:t>Racial, Sexual, and Ethnic Disparities in US Job Market</a:t>
            </a:r>
          </a:p>
          <a:p>
            <a:pPr marL="152396" indent="0">
              <a:spcAft>
                <a:spcPts val="600"/>
              </a:spcAft>
              <a:buNone/>
            </a:pPr>
            <a:endParaRPr lang="en-US" i="1" dirty="0"/>
          </a:p>
          <a:p>
            <a:pPr marL="152396" indent="0">
              <a:spcAft>
                <a:spcPts val="600"/>
              </a:spcAft>
              <a:buNone/>
            </a:pPr>
            <a:r>
              <a:rPr lang="en-US" b="1" dirty="0" err="1"/>
              <a:t>Tavianne</a:t>
            </a:r>
            <a:r>
              <a:rPr lang="en-US" b="1" dirty="0"/>
              <a:t> Kemp, Jack Lynn, Stanley Perez, &amp; Sam </a:t>
            </a:r>
            <a:r>
              <a:rPr lang="en-US" b="1" dirty="0" err="1"/>
              <a:t>Wainright</a:t>
            </a:r>
            <a:endParaRPr lang="en-US" b="1" dirty="0"/>
          </a:p>
          <a:p>
            <a:pPr marL="152396" indent="0">
              <a:spcAft>
                <a:spcPts val="600"/>
              </a:spcAft>
              <a:buNone/>
            </a:pPr>
            <a:r>
              <a:rPr lang="en-US" dirty="0"/>
              <a:t>July 18, 2022</a:t>
            </a:r>
          </a:p>
        </p:txBody>
      </p:sp>
      <p:pic>
        <p:nvPicPr>
          <p:cNvPr id="2050" name="Picture 2" descr="GitHub (@github) / Twitter">
            <a:hlinkClick r:id="rId2"/>
            <a:extLst>
              <a:ext uri="{FF2B5EF4-FFF2-40B4-BE49-F238E27FC236}">
                <a16:creationId xmlns:a16="http://schemas.microsoft.com/office/drawing/2014/main" id="{24C397EC-D2FC-2CD6-5911-62138402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5377542"/>
            <a:ext cx="1266371" cy="12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4BB7F7-6A9F-3162-988B-C086D3F1C8FF}"/>
              </a:ext>
            </a:extLst>
          </p:cNvPr>
          <p:cNvSpPr txBox="1">
            <a:spLocks/>
          </p:cNvSpPr>
          <p:nvPr/>
        </p:nvSpPr>
        <p:spPr>
          <a:xfrm>
            <a:off x="1484085" y="5798456"/>
            <a:ext cx="2467029" cy="42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pPr algn="l"/>
            <a:r>
              <a:rPr lang="en-US" sz="1800"/>
              <a:t>Fork our GitHub now!</a:t>
            </a:r>
            <a:endParaRPr lang="en-US" sz="1800" baseline="30000"/>
          </a:p>
        </p:txBody>
      </p:sp>
    </p:spTree>
    <p:extLst>
      <p:ext uri="{BB962C8B-B14F-4D97-AF65-F5344CB8AC3E}">
        <p14:creationId xmlns:p14="http://schemas.microsoft.com/office/powerpoint/2010/main" val="143954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1AFBBB5-71F7-39C0-3A8A-28B4BAB5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3" y="0"/>
            <a:ext cx="8938847" cy="6858000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A6CF5E78-364F-CEE8-DD16-E7C2C4849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Industry ownership by 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AB720-6FC7-1E95-8804-8233516DEBFA}"/>
              </a:ext>
            </a:extLst>
          </p:cNvPr>
          <p:cNvSpPr txBox="1"/>
          <p:nvPr/>
        </p:nvSpPr>
        <p:spPr>
          <a:xfrm>
            <a:off x="0" y="1678521"/>
            <a:ext cx="344925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Playfair Display"/>
              </a:rPr>
              <a:t>Race in the Industries</a:t>
            </a:r>
          </a:p>
          <a:p>
            <a:pPr algn="ctr"/>
            <a:endParaRPr lang="en-US">
              <a:latin typeface="Playfair Display"/>
            </a:endParaRPr>
          </a:p>
          <a:p>
            <a:pPr marL="457200" indent="-457200">
              <a:buChar char="•"/>
            </a:pPr>
            <a:r>
              <a:rPr lang="en-US" sz="1850">
                <a:latin typeface="Montserrat"/>
              </a:rPr>
              <a:t>Removing White demographic as an outlier</a:t>
            </a:r>
          </a:p>
          <a:p>
            <a:endParaRPr lang="en-US" sz="1850">
              <a:latin typeface="Montserrat"/>
            </a:endParaRPr>
          </a:p>
          <a:p>
            <a:pPr marL="457200" indent="-457200">
              <a:buChar char="•"/>
            </a:pPr>
            <a:r>
              <a:rPr lang="en-US" sz="1850">
                <a:latin typeface="Montserrat"/>
              </a:rPr>
              <a:t>The highest measure in the Asian demographic is the 7</a:t>
            </a:r>
            <a:r>
              <a:rPr lang="en-US" sz="1850" baseline="30000">
                <a:latin typeface="Montserrat"/>
              </a:rPr>
              <a:t>th</a:t>
            </a:r>
            <a:r>
              <a:rPr lang="en-US" sz="1850">
                <a:latin typeface="Montserrat"/>
              </a:rPr>
              <a:t> smallest in the White</a:t>
            </a:r>
          </a:p>
          <a:p>
            <a:pPr marL="457200" indent="-45720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8A15-8FB6-AF56-47CA-C5DB342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Ethnicity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5453-5885-AB20-C39A-4644F5CE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765" indent="0">
              <a:buNone/>
            </a:pPr>
            <a:r>
              <a:rPr lang="en-US"/>
              <a:t>Census: “[W]</a:t>
            </a:r>
            <a:r>
              <a:rPr lang="en-US" err="1"/>
              <a:t>hether</a:t>
            </a:r>
            <a:r>
              <a:rPr lang="en-US"/>
              <a:t> someone is of Hispanic or Latino origin”</a:t>
            </a:r>
          </a:p>
          <a:p>
            <a:pPr marL="152396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F5FC4AA-12C9-6217-8CCD-E67B8A5535B4}"/>
              </a:ext>
            </a:extLst>
          </p:cNvPr>
          <p:cNvSpPr txBox="1"/>
          <p:nvPr/>
        </p:nvSpPr>
        <p:spPr>
          <a:xfrm>
            <a:off x="2920254" y="1597960"/>
            <a:ext cx="635149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>
                <a:latin typeface="Playfair Display"/>
              </a:rPr>
              <a:t>Ethnic Census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34F96-DEAD-447D-A3DF-9B0DE4FD2E38}"/>
              </a:ext>
            </a:extLst>
          </p:cNvPr>
          <p:cNvSpPr txBox="1"/>
          <p:nvPr/>
        </p:nvSpPr>
        <p:spPr>
          <a:xfrm>
            <a:off x="3127562" y="2828835"/>
            <a:ext cx="59368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r>
              <a:rPr lang="en-US" sz="2400">
                <a:solidFill>
                  <a:schemeClr val="bg2"/>
                </a:solidFill>
                <a:latin typeface="Playfair Display"/>
              </a:rPr>
              <a:t>Hispanic</a:t>
            </a:r>
          </a:p>
          <a:p>
            <a:pPr marL="285750" indent="-285750">
              <a:buChar char="•"/>
            </a:pPr>
            <a:r>
              <a:rPr lang="en-US" sz="2400">
                <a:solidFill>
                  <a:schemeClr val="bg2"/>
                </a:solidFill>
                <a:latin typeface="Playfair Display"/>
              </a:rPr>
              <a:t>Non-Hispanic</a:t>
            </a:r>
          </a:p>
          <a:p>
            <a:pPr marL="285750" indent="-285750">
              <a:buChar char="•"/>
            </a:pPr>
            <a:r>
              <a:rPr lang="en-US" sz="2400">
                <a:solidFill>
                  <a:schemeClr val="bg2"/>
                </a:solidFill>
                <a:latin typeface="Playfair Display"/>
              </a:rPr>
              <a:t>Equally Hispanic / Non-Hispanic</a:t>
            </a:r>
          </a:p>
        </p:txBody>
      </p:sp>
    </p:spTree>
    <p:extLst>
      <p:ext uri="{BB962C8B-B14F-4D97-AF65-F5344CB8AC3E}">
        <p14:creationId xmlns:p14="http://schemas.microsoft.com/office/powerpoint/2010/main" val="14357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A2AACE-66D3-2608-57E7-094A00E629E0}"/>
              </a:ext>
            </a:extLst>
          </p:cNvPr>
          <p:cNvSpPr txBox="1"/>
          <p:nvPr/>
        </p:nvSpPr>
        <p:spPr>
          <a:xfrm>
            <a:off x="0" y="1833283"/>
            <a:ext cx="5880846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Playfair Display"/>
              </a:rPr>
              <a:t>    Amount of People Employed</a:t>
            </a:r>
          </a:p>
          <a:p>
            <a:pPr marL="457200" indent="-457200">
              <a:buChar char="•"/>
            </a:pPr>
            <a:endParaRPr lang="en-US">
              <a:latin typeface="Playfair Display"/>
            </a:endParaRP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Non-Hispanic companies are dominating the amount of people they have employed</a:t>
            </a: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Male-owned non-Hispanic companies lead Hispanic male-owned companies by about over 100 million employees</a:t>
            </a:r>
          </a:p>
          <a:p>
            <a:pPr marL="457200" indent="-457200">
              <a:buChar char="•"/>
            </a:pPr>
            <a:endParaRPr lang="en-US" sz="1850">
              <a:latin typeface="Montserrat"/>
            </a:endParaRPr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9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FFB8FEB1-1CA2-B675-89AC-09CC7F66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593" y="380034"/>
            <a:ext cx="5701552" cy="59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A2AACE-66D3-2608-57E7-094A00E629E0}"/>
              </a:ext>
            </a:extLst>
          </p:cNvPr>
          <p:cNvSpPr txBox="1"/>
          <p:nvPr/>
        </p:nvSpPr>
        <p:spPr>
          <a:xfrm>
            <a:off x="-4483" y="1833283"/>
            <a:ext cx="5880846" cy="2439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Playfair Display"/>
              </a:rPr>
              <a:t>    Revenue per Employee </a:t>
            </a:r>
          </a:p>
          <a:p>
            <a:pPr marL="457200" indent="-457200">
              <a:buChar char="•"/>
            </a:pPr>
            <a:endParaRPr lang="en-US">
              <a:latin typeface="Playfair Display"/>
            </a:endParaRP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Male non-Hispanic group leads the market in revenue generated per employee</a:t>
            </a: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Hispanic female companies are the 3rd best at generating revenue per employee</a:t>
            </a:r>
          </a:p>
          <a:p>
            <a:pPr marL="457200" indent="-457200">
              <a:buChar char="•"/>
            </a:pPr>
            <a:endParaRPr lang="en-US" sz="1850">
              <a:latin typeface="Montserrat"/>
            </a:endParaRPr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BA749D3-63B4-96FF-0F7F-FD6A2CD9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60" y="280360"/>
            <a:ext cx="5813611" cy="58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A2AACE-66D3-2608-57E7-094A00E629E0}"/>
              </a:ext>
            </a:extLst>
          </p:cNvPr>
          <p:cNvSpPr txBox="1"/>
          <p:nvPr/>
        </p:nvSpPr>
        <p:spPr>
          <a:xfrm>
            <a:off x="-4483" y="1833283"/>
            <a:ext cx="5880846" cy="3008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Playfair Display"/>
              </a:rPr>
              <a:t>    Average Employee Pay</a:t>
            </a:r>
            <a:endParaRPr lang="en-US"/>
          </a:p>
          <a:p>
            <a:pPr marL="457200" indent="-457200">
              <a:buChar char="•"/>
            </a:pPr>
            <a:endParaRPr lang="en-US">
              <a:latin typeface="Playfair Display"/>
            </a:endParaRP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Hispanic group throughout their sub-categories pay relatively the same</a:t>
            </a:r>
          </a:p>
          <a:p>
            <a:pPr marL="457200" indent="-457200">
              <a:buChar char="•"/>
            </a:pPr>
            <a:r>
              <a:rPr lang="en-US" sz="1850">
                <a:solidFill>
                  <a:schemeClr val="bg2"/>
                </a:solidFill>
                <a:latin typeface="Montserrat"/>
              </a:rPr>
              <a:t>Equally Hispanic / non-Hispanic companies lead the market in terms of their Male / Equally male / female subcategories</a:t>
            </a:r>
          </a:p>
          <a:p>
            <a:pPr marL="457200" indent="-457200">
              <a:buChar char="•"/>
            </a:pPr>
            <a:endParaRPr lang="en-US" sz="1850">
              <a:latin typeface="Montserrat"/>
            </a:endParaRPr>
          </a:p>
          <a:p>
            <a:pPr marL="457200" indent="-457200">
              <a:buChar char="•"/>
            </a:pPr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B44FF7B-66B5-B690-DC48-3EB766E7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95" y="368005"/>
            <a:ext cx="5768787" cy="58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8A15-8FB6-AF56-47CA-C5DB342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5453-5885-AB20-C39A-4644F5CE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800" y="3916416"/>
            <a:ext cx="10290000" cy="757183"/>
          </a:xfrm>
        </p:spPr>
        <p:txBody>
          <a:bodyPr/>
          <a:lstStyle/>
          <a:p>
            <a:pPr marL="152396" indent="0">
              <a:buNone/>
            </a:pPr>
            <a:r>
              <a:rPr lang="en-US"/>
              <a:t>Census: “[A] person’s self-identification with one or more social groups”</a:t>
            </a:r>
          </a:p>
        </p:txBody>
      </p:sp>
    </p:spTree>
    <p:extLst>
      <p:ext uri="{BB962C8B-B14F-4D97-AF65-F5344CB8AC3E}">
        <p14:creationId xmlns:p14="http://schemas.microsoft.com/office/powerpoint/2010/main" val="113978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Race Census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American Indian and Alaska Native</a:t>
            </a:r>
          </a:p>
          <a:p>
            <a:pPr algn="l"/>
            <a:r>
              <a:rPr lang="en-US"/>
              <a:t>Asian</a:t>
            </a:r>
          </a:p>
          <a:p>
            <a:pPr algn="l"/>
            <a:r>
              <a:rPr lang="en-US"/>
              <a:t>Black or African American</a:t>
            </a:r>
          </a:p>
          <a:p>
            <a:pPr algn="l"/>
            <a:r>
              <a:rPr lang="en-US"/>
              <a:t>Native Hawaiian or Pacific Islander</a:t>
            </a:r>
          </a:p>
          <a:p>
            <a:pPr algn="l"/>
            <a:r>
              <a:rPr lang="en-US"/>
              <a:t>White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6A553D-668A-4D65-4472-4F1080B53E84}"/>
              </a:ext>
            </a:extLst>
          </p:cNvPr>
          <p:cNvSpPr txBox="1">
            <a:spLocks/>
          </p:cNvSpPr>
          <p:nvPr/>
        </p:nvSpPr>
        <p:spPr>
          <a:xfrm>
            <a:off x="6041800" y="2043273"/>
            <a:ext cx="364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pPr algn="l"/>
            <a:r>
              <a:rPr lang="en-US"/>
              <a:t>Augmentation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205E13D4-F19E-9D53-8191-46DEDC5E89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5400" y="2806873"/>
                <a:ext cx="4022800" cy="2154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85" marR="0" lvl="0" indent="-406390" algn="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●"/>
                  <a:defRPr sz="1867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1219170" marR="0" lvl="1" indent="-40639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828754" marR="0" lvl="2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2438339" marR="0" lvl="3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●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3047924" marR="0" lvl="4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3657509" marR="0" lvl="5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4267093" marR="0" lvl="6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●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4876678" marR="0" lvl="7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Font typeface="Montserrat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5486263" marR="0" lvl="8" indent="-406390" algn="l" rtl="0" eaLnBrk="1" hangingPunct="1">
                  <a:lnSpc>
                    <a:spcPct val="115000"/>
                  </a:lnSpc>
                  <a:spcBef>
                    <a:spcPts val="2133"/>
                  </a:spcBef>
                  <a:spcAft>
                    <a:spcPts val="2133"/>
                  </a:spcAft>
                  <a:buClr>
                    <a:schemeClr val="dk2"/>
                  </a:buClr>
                  <a:buSzPts val="1200"/>
                  <a:buFont typeface="Montserrat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203195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𝐴𝑢𝑔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203195" indent="0" algn="l">
                  <a:buNone/>
                </a:pPr>
                <a:endParaRPr lang="en-US"/>
              </a:p>
              <a:p>
                <a:pPr algn="l"/>
                <a:r>
                  <a:rPr lang="en-US"/>
                  <a:t>For true proportional representation, augmentation should be 1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205E13D4-F19E-9D53-8191-46DEDC5E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00" y="2806873"/>
                <a:ext cx="4022800" cy="2154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BE00B-DF24-40F2-2B67-75EC41A701BC}"/>
              </a:ext>
            </a:extLst>
          </p:cNvPr>
          <p:cNvCxnSpPr/>
          <p:nvPr/>
        </p:nvCxnSpPr>
        <p:spPr>
          <a:xfrm>
            <a:off x="5665400" y="1937657"/>
            <a:ext cx="0" cy="2895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White is only group with 40k+/year incomes</a:t>
            </a:r>
          </a:p>
          <a:p>
            <a:pPr algn="l"/>
            <a:r>
              <a:rPr lang="en-US"/>
              <a:t>Black/African Am. has disproportionately low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52003-82F1-45DD-B543-F5ABABC6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99" y="334704"/>
            <a:ext cx="5851590" cy="61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White business owners own the vast majority of businesses</a:t>
            </a:r>
          </a:p>
          <a:p>
            <a:pPr algn="l"/>
            <a:r>
              <a:rPr lang="en-US"/>
              <a:t>Black/African Am. is the second largest race group but has less than 2% business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440FA-B422-BA2F-ADE2-63E3C061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12" y="395533"/>
            <a:ext cx="5736556" cy="6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9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772" y="2402501"/>
            <a:ext cx="3646400" cy="763600"/>
          </a:xfrm>
        </p:spPr>
        <p:txBody>
          <a:bodyPr/>
          <a:lstStyle/>
          <a:p>
            <a:pPr algn="l"/>
            <a:r>
              <a:rPr lang="en-US"/>
              <a:t>Annual Business Survey</a:t>
            </a:r>
            <a:r>
              <a:rPr lang="en-US" baseline="30000"/>
              <a:t>[1]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372" y="3166101"/>
            <a:ext cx="4022800" cy="2429156"/>
          </a:xfrm>
        </p:spPr>
        <p:txBody>
          <a:bodyPr/>
          <a:lstStyle/>
          <a:p>
            <a:pPr algn="l"/>
            <a:r>
              <a:rPr lang="en-US"/>
              <a:t>Taken from 2019</a:t>
            </a:r>
          </a:p>
          <a:p>
            <a:pPr algn="l"/>
            <a:r>
              <a:rPr lang="en-US"/>
              <a:t>Contains business survey data regarding demographics, income, sales, ownership, and other commerce-related data</a:t>
            </a:r>
          </a:p>
          <a:p>
            <a:pPr algn="l"/>
            <a:r>
              <a:rPr lang="en-US"/>
              <a:t>Compiled by the US Census Bureau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6A553D-668A-4D65-4472-4F1080B53E84}"/>
              </a:ext>
            </a:extLst>
          </p:cNvPr>
          <p:cNvSpPr txBox="1">
            <a:spLocks/>
          </p:cNvSpPr>
          <p:nvPr/>
        </p:nvSpPr>
        <p:spPr>
          <a:xfrm>
            <a:off x="6063572" y="2402501"/>
            <a:ext cx="364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pPr algn="l"/>
            <a:r>
              <a:rPr lang="en-US"/>
              <a:t>Census Demographics</a:t>
            </a:r>
            <a:r>
              <a:rPr lang="en-US" baseline="30000"/>
              <a:t>[2]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5E13D4-F19E-9D53-8191-46DEDC5E8997}"/>
              </a:ext>
            </a:extLst>
          </p:cNvPr>
          <p:cNvSpPr txBox="1">
            <a:spLocks/>
          </p:cNvSpPr>
          <p:nvPr/>
        </p:nvSpPr>
        <p:spPr>
          <a:xfrm>
            <a:off x="5687172" y="3166101"/>
            <a:ext cx="4022800" cy="215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Taken from 2020</a:t>
            </a:r>
          </a:p>
          <a:p>
            <a:pPr algn="l"/>
            <a:r>
              <a:rPr lang="en-US"/>
              <a:t>Contains population proportions for race, ethnicity, and gender</a:t>
            </a:r>
          </a:p>
          <a:p>
            <a:pPr algn="l"/>
            <a:r>
              <a:rPr lang="en-US"/>
              <a:t>Compiled by the US Census Bureau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BE00B-DF24-40F2-2B67-75EC41A701BC}"/>
              </a:ext>
            </a:extLst>
          </p:cNvPr>
          <p:cNvCxnSpPr/>
          <p:nvPr/>
        </p:nvCxnSpPr>
        <p:spPr>
          <a:xfrm>
            <a:off x="5687172" y="2296885"/>
            <a:ext cx="0" cy="2895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1B33943-5343-B0AB-6862-6CA3BA15CE20}"/>
              </a:ext>
            </a:extLst>
          </p:cNvPr>
          <p:cNvSpPr txBox="1">
            <a:spLocks/>
          </p:cNvSpPr>
          <p:nvPr/>
        </p:nvSpPr>
        <p:spPr>
          <a:xfrm>
            <a:off x="-50400" y="6105245"/>
            <a:ext cx="12184400" cy="42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pPr algn="l"/>
            <a:r>
              <a:rPr lang="en-US" sz="1800"/>
              <a:t>[1] US Census Bureau. (2019). Annual Business Survey (ABS). Suitland; US Census Bureau. </a:t>
            </a:r>
            <a:endParaRPr lang="en-US" sz="1800" baseline="30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49F9126-A4DC-6210-3F41-E41529F7D003}"/>
              </a:ext>
            </a:extLst>
          </p:cNvPr>
          <p:cNvSpPr txBox="1">
            <a:spLocks/>
          </p:cNvSpPr>
          <p:nvPr/>
        </p:nvSpPr>
        <p:spPr>
          <a:xfrm>
            <a:off x="-50400" y="6433458"/>
            <a:ext cx="12184400" cy="42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greya"/>
              <a:buNone/>
              <a:defRPr sz="3200" b="0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defRPr>
            </a:lvl9pPr>
          </a:lstStyle>
          <a:p>
            <a:pPr algn="l"/>
            <a:r>
              <a:rPr lang="en-US" sz="1800"/>
              <a:t>[1] US Census Bureau. (2020). QuickFacts. Suitland; US Census Bureau. </a:t>
            </a:r>
            <a:endParaRPr lang="en-US" sz="1800" baseline="30000"/>
          </a:p>
        </p:txBody>
      </p:sp>
      <p:pic>
        <p:nvPicPr>
          <p:cNvPr id="1026" name="Picture 2" descr="Who, How Many and Where: Research Using the U.S. Census – UC Berkeley  Library Update">
            <a:extLst>
              <a:ext uri="{FF2B5EF4-FFF2-40B4-BE49-F238E27FC236}">
                <a16:creationId xmlns:a16="http://schemas.microsoft.com/office/drawing/2014/main" id="{0930BE5F-4CC0-62E9-2FF6-A5B70730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17" y="267546"/>
            <a:ext cx="2443910" cy="18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5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White and Asian groups are overrepresented in business ownership</a:t>
            </a:r>
          </a:p>
          <a:p>
            <a:pPr algn="l"/>
            <a:r>
              <a:rPr lang="en-US"/>
              <a:t>Every other group, especially Black/African Am., are far underrepresented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A13C-8D78-9780-81D3-5834F5C8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00" y="464283"/>
            <a:ext cx="5665251" cy="59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White and Asian groups are consistently disproportionally represented in most industries</a:t>
            </a:r>
          </a:p>
          <a:p>
            <a:pPr algn="l"/>
            <a:r>
              <a:rPr lang="en-US"/>
              <a:t>White group is overrepresented in highest paying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5C4E-AB3E-75CA-8079-9E01FFA7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00" y="1219668"/>
            <a:ext cx="6135267" cy="44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04" y="456068"/>
            <a:ext cx="10748191" cy="763600"/>
          </a:xfrm>
        </p:spPr>
        <p:txBody>
          <a:bodyPr/>
          <a:lstStyle/>
          <a:p>
            <a:pPr algn="l"/>
            <a:r>
              <a:rPr lang="en-US"/>
              <a:t>Case Study: STEM Field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EDDCC503-23EF-3972-FB14-FCA2FD148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99" y="1258432"/>
            <a:ext cx="4978400" cy="514350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CED8C2C-81CA-2C83-EA42-69094ED6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03" y="1258432"/>
            <a:ext cx="4914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8A15-8FB6-AF56-47CA-C5DB342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5453-5885-AB20-C39A-4644F5CE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/>
              <a:t>Census: “[B]</a:t>
            </a:r>
            <a:r>
              <a:rPr lang="en-US" err="1"/>
              <a:t>ased</a:t>
            </a:r>
            <a:r>
              <a:rPr lang="en-US"/>
              <a:t> on the biological attributes of men and women”</a:t>
            </a:r>
          </a:p>
          <a:p>
            <a:pPr marL="152396" indent="0">
              <a:buNone/>
            </a:pPr>
            <a:r>
              <a:rPr lang="en-US" i="1"/>
              <a:t>(Not to be confused with gender)</a:t>
            </a:r>
          </a:p>
        </p:txBody>
      </p:sp>
    </p:spTree>
    <p:extLst>
      <p:ext uri="{BB962C8B-B14F-4D97-AF65-F5344CB8AC3E}">
        <p14:creationId xmlns:p14="http://schemas.microsoft.com/office/powerpoint/2010/main" val="23658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000" y="2043273"/>
            <a:ext cx="4077000" cy="763600"/>
          </a:xfrm>
        </p:spPr>
        <p:txBody>
          <a:bodyPr/>
          <a:lstStyle/>
          <a:p>
            <a:pPr algn="l"/>
            <a:r>
              <a:rPr lang="en-US"/>
              <a:t>Spousal 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600" y="2806873"/>
            <a:ext cx="4022800" cy="2154234"/>
          </a:xfrm>
        </p:spPr>
        <p:txBody>
          <a:bodyPr/>
          <a:lstStyle/>
          <a:p>
            <a:pPr algn="l"/>
            <a:r>
              <a:rPr lang="en-US"/>
              <a:t>Nearly all firms are not jointly owned by spouses.</a:t>
            </a:r>
          </a:p>
          <a:p>
            <a:pPr algn="l"/>
            <a:r>
              <a:rPr lang="en-US"/>
              <a:t>The smallest portion are firms that are jointly owned with the female spouse being the primary operator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B338B-CA92-9037-14BE-DB91C5BE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0" y="192496"/>
            <a:ext cx="4696426" cy="64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2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24" y="1896969"/>
            <a:ext cx="4077000" cy="763600"/>
          </a:xfrm>
        </p:spPr>
        <p:txBody>
          <a:bodyPr/>
          <a:lstStyle/>
          <a:p>
            <a:pPr algn="l"/>
            <a:r>
              <a:rPr lang="en-US"/>
              <a:t>Female Ownership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72" y="2660569"/>
            <a:ext cx="4022800" cy="2154234"/>
          </a:xfrm>
        </p:spPr>
        <p:txBody>
          <a:bodyPr/>
          <a:lstStyle/>
          <a:p>
            <a:pPr algn="l"/>
            <a:r>
              <a:rPr lang="en-US"/>
              <a:t>The percentage of female business ownership has increased over time </a:t>
            </a:r>
          </a:p>
          <a:p>
            <a:pPr algn="l"/>
            <a:r>
              <a:rPr lang="en-US"/>
              <a:t>Female ownership never exceeds 35%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18ADD-E64F-F7DD-7B33-029C78F7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00" y="470299"/>
            <a:ext cx="6413627" cy="51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0649E-99A7-2524-2DD6-3F17ABB9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650" y="101056"/>
            <a:ext cx="8903158" cy="47119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170E-C122-710F-2DAC-9DCF264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18752"/>
            <a:ext cx="4022800" cy="2154234"/>
          </a:xfrm>
        </p:spPr>
        <p:txBody>
          <a:bodyPr/>
          <a:lstStyle/>
          <a:p>
            <a:pPr algn="l"/>
            <a:r>
              <a:rPr lang="en-US"/>
              <a:t>In most industries, men own most businesses</a:t>
            </a:r>
          </a:p>
          <a:p>
            <a:pPr algn="l"/>
            <a:r>
              <a:rPr lang="en-US"/>
              <a:t>Educational services is an outlier in that women appear to own slightly more businesses than men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E3CA-1E66-36CA-54D4-3E138EB3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92" y="3155152"/>
            <a:ext cx="4077000" cy="763600"/>
          </a:xfrm>
        </p:spPr>
        <p:txBody>
          <a:bodyPr/>
          <a:lstStyle/>
          <a:p>
            <a:pPr algn="l"/>
            <a:r>
              <a:rPr lang="en-US"/>
              <a:t>Business Ownership</a:t>
            </a:r>
          </a:p>
        </p:txBody>
      </p:sp>
    </p:spTree>
    <p:extLst>
      <p:ext uri="{BB962C8B-B14F-4D97-AF65-F5344CB8AC3E}">
        <p14:creationId xmlns:p14="http://schemas.microsoft.com/office/powerpoint/2010/main" val="199009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23D1E0-4CB7-8ABA-CE49-48631CDB5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i="1"/>
              <a:t>How do you create a more equitable workforce?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92477-D2D1-7F07-B32C-C8B19FEC976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72566" y="2586246"/>
            <a:ext cx="2046800" cy="230000"/>
          </a:xfrm>
        </p:spPr>
        <p:txBody>
          <a:bodyPr/>
          <a:lstStyle/>
          <a:p>
            <a:r>
              <a:rPr lang="en-US" sz="2400"/>
              <a:t>Race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3D1171-6CD2-BEF3-1DD1-242B4553207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429212" y="2889436"/>
            <a:ext cx="3333509" cy="3241600"/>
          </a:xfrm>
        </p:spPr>
        <p:txBody>
          <a:bodyPr/>
          <a:lstStyle/>
          <a:p>
            <a:r>
              <a:rPr lang="en-US" sz="2000" b="1"/>
              <a:t>Hiring</a:t>
            </a:r>
            <a:r>
              <a:rPr lang="en-US" sz="2000"/>
              <a:t> that </a:t>
            </a:r>
            <a:r>
              <a:rPr lang="en-US" sz="2000" b="1"/>
              <a:t>promotes racial diversity</a:t>
            </a:r>
          </a:p>
          <a:p>
            <a:r>
              <a:rPr lang="en-US" sz="2000" b="1"/>
              <a:t>Loans</a:t>
            </a:r>
            <a:r>
              <a:rPr lang="en-US" sz="2000"/>
              <a:t> and </a:t>
            </a:r>
            <a:r>
              <a:rPr lang="en-US" sz="2000" b="1"/>
              <a:t>entrepreneurship</a:t>
            </a:r>
            <a:r>
              <a:rPr lang="en-US" sz="2000"/>
              <a:t> for racial minorities</a:t>
            </a:r>
          </a:p>
          <a:p>
            <a:r>
              <a:rPr lang="en-US" sz="2000"/>
              <a:t>Emphasize </a:t>
            </a:r>
            <a:r>
              <a:rPr lang="en-US" sz="2000" b="1"/>
              <a:t>promotion</a:t>
            </a:r>
            <a:r>
              <a:rPr lang="en-US" sz="2000"/>
              <a:t> of racial minorities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65C81D-6943-8A25-6923-9C82CD7D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Moving Forward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6893DD2-CAC4-C92B-C4CB-2026D1358CEC}"/>
              </a:ext>
            </a:extLst>
          </p:cNvPr>
          <p:cNvSpPr txBox="1">
            <a:spLocks/>
          </p:cNvSpPr>
          <p:nvPr/>
        </p:nvSpPr>
        <p:spPr>
          <a:xfrm>
            <a:off x="1739057" y="2586246"/>
            <a:ext cx="2046800" cy="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/>
              <a:t>Sex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2215E792-B694-0023-AAA8-B14E99C90F6A}"/>
              </a:ext>
            </a:extLst>
          </p:cNvPr>
          <p:cNvSpPr txBox="1">
            <a:spLocks/>
          </p:cNvSpPr>
          <p:nvPr/>
        </p:nvSpPr>
        <p:spPr>
          <a:xfrm>
            <a:off x="1095703" y="2889436"/>
            <a:ext cx="3333509" cy="3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67732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9508BD-39D4-7086-4AE6-1854041CB7E5}"/>
              </a:ext>
            </a:extLst>
          </p:cNvPr>
          <p:cNvSpPr txBox="1">
            <a:spLocks/>
          </p:cNvSpPr>
          <p:nvPr/>
        </p:nvSpPr>
        <p:spPr>
          <a:xfrm>
            <a:off x="8406075" y="2586246"/>
            <a:ext cx="2046800" cy="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/>
              <a:t>Ethnicity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FB5B2890-0559-0B41-EBE6-58C159D5DBEB}"/>
              </a:ext>
            </a:extLst>
          </p:cNvPr>
          <p:cNvSpPr txBox="1">
            <a:spLocks/>
          </p:cNvSpPr>
          <p:nvPr/>
        </p:nvSpPr>
        <p:spPr>
          <a:xfrm>
            <a:off x="7773926" y="2889436"/>
            <a:ext cx="3322304" cy="396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67732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R="67310"/>
            <a:r>
              <a:rPr lang="en-US" sz="1700"/>
              <a:t>Emphasis on </a:t>
            </a:r>
            <a:r>
              <a:rPr lang="en-US" sz="1700" b="1"/>
              <a:t>supporting</a:t>
            </a:r>
            <a:r>
              <a:rPr lang="en-US" sz="1700"/>
              <a:t> Hispanic-owned businesses through </a:t>
            </a:r>
            <a:r>
              <a:rPr lang="en-US" sz="1700" b="1"/>
              <a:t>low-interest rate loans</a:t>
            </a:r>
            <a:r>
              <a:rPr lang="en-US" sz="1700"/>
              <a:t> or </a:t>
            </a:r>
            <a:r>
              <a:rPr lang="en-US" sz="1700" b="1"/>
              <a:t>tax incentives</a:t>
            </a:r>
            <a:endParaRPr lang="en-US" sz="1700"/>
          </a:p>
          <a:p>
            <a:pPr marR="67310"/>
            <a:r>
              <a:rPr lang="en-US" sz="1700" b="1"/>
              <a:t>Program opportunities</a:t>
            </a:r>
            <a:r>
              <a:rPr lang="en-US" sz="1700"/>
              <a:t> where   Hispanics are </a:t>
            </a:r>
            <a:r>
              <a:rPr lang="en-US" sz="1700" b="1"/>
              <a:t>encouraged</a:t>
            </a:r>
            <a:r>
              <a:rPr lang="en-US" sz="1700"/>
              <a:t> to </a:t>
            </a:r>
            <a:r>
              <a:rPr lang="en-US" sz="1700" b="1"/>
              <a:t>create</a:t>
            </a:r>
            <a:r>
              <a:rPr lang="en-US" sz="1700"/>
              <a:t> their </a:t>
            </a:r>
            <a:r>
              <a:rPr lang="en-US" sz="1700" b="1"/>
              <a:t>own</a:t>
            </a:r>
            <a:r>
              <a:rPr lang="en-US" sz="1700"/>
              <a:t> business from a young age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303FE6F2-CDBD-621E-5A8A-07E7B40F7011}"/>
              </a:ext>
            </a:extLst>
          </p:cNvPr>
          <p:cNvSpPr txBox="1">
            <a:spLocks/>
          </p:cNvSpPr>
          <p:nvPr/>
        </p:nvSpPr>
        <p:spPr>
          <a:xfrm>
            <a:off x="1298916" y="2889436"/>
            <a:ext cx="3333509" cy="3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67732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/>
              <a:t>Loans </a:t>
            </a:r>
            <a:r>
              <a:rPr lang="en-US" sz="2000"/>
              <a:t>and </a:t>
            </a:r>
            <a:r>
              <a:rPr lang="en-US" sz="2000" b="1"/>
              <a:t>entrepreneurship </a:t>
            </a:r>
            <a:r>
              <a:rPr lang="en-US" sz="2000"/>
              <a:t> opportunities for women</a:t>
            </a:r>
          </a:p>
          <a:p>
            <a:r>
              <a:rPr lang="en-US" sz="2000" b="1"/>
              <a:t>Educational opportunities </a:t>
            </a:r>
            <a:r>
              <a:rPr lang="en-US" sz="2000"/>
              <a:t>for women in business</a:t>
            </a: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73839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A5A-5105-C981-B939-D4292DB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2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F45D-D510-0B56-BF9F-8DACCCDB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Central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BB355-F379-5CF1-D07A-B13FA17D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828" y="1850571"/>
            <a:ext cx="9720943" cy="2130750"/>
          </a:xfrm>
        </p:spPr>
        <p:txBody>
          <a:bodyPr/>
          <a:lstStyle/>
          <a:p>
            <a:r>
              <a:rPr lang="en-US" sz="3200" i="1" dirty="0"/>
              <a:t>What demographic disparities exist in the American workforce?</a:t>
            </a:r>
          </a:p>
          <a:p>
            <a:endParaRPr lang="en-US" sz="1000" i="1" dirty="0"/>
          </a:p>
          <a:p>
            <a:r>
              <a:rPr lang="en-US" sz="3200" i="1" dirty="0"/>
              <a:t>What demographics are disproportionately negatively affected?</a:t>
            </a:r>
          </a:p>
        </p:txBody>
      </p:sp>
    </p:spTree>
    <p:extLst>
      <p:ext uri="{BB962C8B-B14F-4D97-AF65-F5344CB8AC3E}">
        <p14:creationId xmlns:p14="http://schemas.microsoft.com/office/powerpoint/2010/main" val="42655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8A15-8FB6-AF56-47CA-C5DB342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Census 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5453-5885-AB20-C39A-4644F5CE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765" indent="0">
              <a:buNone/>
            </a:pPr>
            <a:r>
              <a:rPr lang="en-US"/>
              <a:t>Annual Business Survey: “[P]</a:t>
            </a:r>
            <a:r>
              <a:rPr lang="en-US" err="1"/>
              <a:t>rovides</a:t>
            </a:r>
            <a:r>
              <a:rPr lang="en-US"/>
              <a:t> information on business ownership.”</a:t>
            </a:r>
          </a:p>
          <a:p>
            <a:pPr marL="152396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7EF6FF-A2D1-FE40-300D-909FCBE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7" y="1911481"/>
            <a:ext cx="10290000" cy="763600"/>
          </a:xfrm>
        </p:spPr>
        <p:txBody>
          <a:bodyPr/>
          <a:lstStyle/>
          <a:p>
            <a:r>
              <a:rPr lang="en-US" sz="4000" b="1"/>
              <a:t>Coverage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425C24-56B0-E47F-D354-B9430C9F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573" y="4271671"/>
            <a:ext cx="2600796" cy="388000"/>
          </a:xfrm>
        </p:spPr>
        <p:txBody>
          <a:bodyPr/>
          <a:lstStyle/>
          <a:p>
            <a:r>
              <a:rPr lang="en-US" sz="4000" b="1"/>
              <a:t>Ethnicity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241F1A-197D-C54B-EA48-9A48539929C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76068" y="4263993"/>
            <a:ext cx="2046800" cy="388000"/>
          </a:xfrm>
        </p:spPr>
        <p:txBody>
          <a:bodyPr/>
          <a:lstStyle/>
          <a:p>
            <a:r>
              <a:rPr lang="en-US" sz="4000" b="1"/>
              <a:t>Race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63DC525-F3A1-C8C1-9C7D-4AAF6EC30B2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502567" y="4263993"/>
            <a:ext cx="2046800" cy="388000"/>
          </a:xfrm>
        </p:spPr>
        <p:txBody>
          <a:bodyPr/>
          <a:lstStyle/>
          <a:p>
            <a:r>
              <a:rPr lang="en-US" sz="4000" b="1"/>
              <a:t>Sex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04A5A1D-991B-1984-560C-F8B00AFEC6EC}"/>
              </a:ext>
            </a:extLst>
          </p:cNvPr>
          <p:cNvSpPr txBox="1">
            <a:spLocks/>
          </p:cNvSpPr>
          <p:nvPr/>
        </p:nvSpPr>
        <p:spPr>
          <a:xfrm>
            <a:off x="950917" y="2856807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i="1"/>
              <a:t>Variables concerning demographics are aggregated for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7540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2F058F52-2141-7593-A293-6CE381FF9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Amount of Business Firms by State</a:t>
            </a: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2011F76-280C-4D2A-23E8-D3E52F8B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" y="428498"/>
            <a:ext cx="11251883" cy="60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2F058F52-2141-7593-A293-6CE381FF9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Distribution of Business Firms by State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EE92A74-0DF3-2FD8-CE8C-EB162BBA2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549061"/>
            <a:ext cx="1133475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9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CF7541-7393-DC13-A3FC-68324F34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4" y="549061"/>
            <a:ext cx="11647272" cy="6308939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2F058F52-2141-7593-A293-6CE381FF9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Measured Industries in the US</a:t>
            </a:r>
          </a:p>
        </p:txBody>
      </p:sp>
    </p:spTree>
    <p:extLst>
      <p:ext uri="{BB962C8B-B14F-4D97-AF65-F5344CB8AC3E}">
        <p14:creationId xmlns:p14="http://schemas.microsoft.com/office/powerpoint/2010/main" val="362975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>
            <a:extLst>
              <a:ext uri="{FF2B5EF4-FFF2-40B4-BE49-F238E27FC236}">
                <a16:creationId xmlns:a16="http://schemas.microsoft.com/office/drawing/2014/main" id="{2F058F52-2141-7593-A293-6CE381FF9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90000" cy="54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/>
              <a:t>Distribution of firm ownership by sex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77612D-08F9-622A-459A-2AB9C78B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04" y="1183365"/>
            <a:ext cx="7535218" cy="4866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4CE2A-7F3A-079A-1B7E-04C42D4FAA5C}"/>
              </a:ext>
            </a:extLst>
          </p:cNvPr>
          <p:cNvSpPr txBox="1"/>
          <p:nvPr/>
        </p:nvSpPr>
        <p:spPr>
          <a:xfrm>
            <a:off x="456428" y="1866133"/>
            <a:ext cx="3449256" cy="3500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Playfair Display"/>
              </a:rPr>
              <a:t>Amount of Firm Owners</a:t>
            </a:r>
          </a:p>
          <a:p>
            <a:pPr marL="457200" indent="-457200">
              <a:buChar char="•"/>
            </a:pPr>
            <a:endParaRPr lang="en-US" dirty="0">
              <a:latin typeface="Playfair Display"/>
            </a:endParaRPr>
          </a:p>
          <a:p>
            <a:pPr marL="457200" indent="-457200">
              <a:buChar char="•"/>
            </a:pPr>
            <a:r>
              <a:rPr lang="en-US" sz="1850" dirty="0">
                <a:latin typeface="Montserrat"/>
              </a:rPr>
              <a:t>Males own 70% more businesses in the US than women</a:t>
            </a:r>
          </a:p>
          <a:p>
            <a:endParaRPr lang="en-US" sz="1850" dirty="0">
              <a:latin typeface="Montserrat"/>
            </a:endParaRPr>
          </a:p>
          <a:p>
            <a:pPr marL="457200" indent="-457200">
              <a:buChar char="•"/>
            </a:pPr>
            <a:r>
              <a:rPr lang="en-US" sz="1850" dirty="0">
                <a:latin typeface="Montserrat"/>
              </a:rPr>
              <a:t>It is unlikely that the distribution is caused by sampling errors.</a:t>
            </a:r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63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tecture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7C7C7"/>
      </a:accent1>
      <a:accent2>
        <a:srgbClr val="FFFFFF"/>
      </a:accent2>
      <a:accent3>
        <a:srgbClr val="000000"/>
      </a:accent3>
      <a:accent4>
        <a:srgbClr val="FFFFFF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tecturetheme" id="{38CBBE22-F57E-4586-A597-4B9FF800EC66}" vid="{1112137F-08A0-4F90-A7AD-BA0FF6B53CA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architecturetheme</Template>
  <TotalTime>0</TotalTime>
  <Words>970</Words>
  <Application>Microsoft Macintosh PowerPoint</Application>
  <PresentationFormat>Widescreen</PresentationFormat>
  <Paragraphs>130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Abril Fatface</vt:lpstr>
      <vt:lpstr>Alegreya</vt:lpstr>
      <vt:lpstr>Arial</vt:lpstr>
      <vt:lpstr>Calibri</vt:lpstr>
      <vt:lpstr>Cambria Math</vt:lpstr>
      <vt:lpstr>Consolas</vt:lpstr>
      <vt:lpstr>Montserrat</vt:lpstr>
      <vt:lpstr>Montserrat Light</vt:lpstr>
      <vt:lpstr>Playfair Display</vt:lpstr>
      <vt:lpstr>Proxima Nova</vt:lpstr>
      <vt:lpstr>Proxima Nova Semibold</vt:lpstr>
      <vt:lpstr>architecturetheme</vt:lpstr>
      <vt:lpstr>Slidesgo Final Pages</vt:lpstr>
      <vt:lpstr>Census Annual Business Survey</vt:lpstr>
      <vt:lpstr>Annual Business Survey[1]</vt:lpstr>
      <vt:lpstr>Central Questions</vt:lpstr>
      <vt:lpstr>Census ABS</vt:lpstr>
      <vt:lpstr>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Ethnicity</vt:lpstr>
      <vt:lpstr>PowerPoint Presentation</vt:lpstr>
      <vt:lpstr>PowerPoint Presentation</vt:lpstr>
      <vt:lpstr>PowerPoint Presentation</vt:lpstr>
      <vt:lpstr>PowerPoint Presentation</vt:lpstr>
      <vt:lpstr>Race</vt:lpstr>
      <vt:lpstr>Race Census Categories</vt:lpstr>
      <vt:lpstr>Income</vt:lpstr>
      <vt:lpstr>Ownership</vt:lpstr>
      <vt:lpstr>Ownership</vt:lpstr>
      <vt:lpstr>Industry</vt:lpstr>
      <vt:lpstr>Case Study: STEM Field</vt:lpstr>
      <vt:lpstr>Sex</vt:lpstr>
      <vt:lpstr>Spousal Ownership</vt:lpstr>
      <vt:lpstr>Female Ownership</vt:lpstr>
      <vt:lpstr>Business Ownership</vt:lpstr>
      <vt:lpstr>Moving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Wainright</dc:creator>
  <cp:lastModifiedBy>Jack Lynn</cp:lastModifiedBy>
  <cp:revision>1</cp:revision>
  <dcterms:created xsi:type="dcterms:W3CDTF">2022-07-15T16:12:30Z</dcterms:created>
  <dcterms:modified xsi:type="dcterms:W3CDTF">2022-07-18T04:26:16Z</dcterms:modified>
</cp:coreProperties>
</file>