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4" r:id="rId4"/>
    <p:sldId id="265" r:id="rId5"/>
    <p:sldId id="267" r:id="rId6"/>
    <p:sldId id="268" r:id="rId7"/>
    <p:sldId id="269" r:id="rId8"/>
    <p:sldId id="271" r:id="rId9"/>
    <p:sldId id="270" r:id="rId10"/>
    <p:sldId id="272" r:id="rId11"/>
    <p:sldId id="274" r:id="rId12"/>
    <p:sldId id="273" r:id="rId13"/>
    <p:sldId id="266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4" autoAdjust="0"/>
    <p:restoredTop sz="94609" autoAdjust="0"/>
  </p:normalViewPr>
  <p:slideViewPr>
    <p:cSldViewPr snapToGrid="0" snapToObjects="1">
      <p:cViewPr>
        <p:scale>
          <a:sx n="50" d="100"/>
          <a:sy n="50" d="100"/>
        </p:scale>
        <p:origin x="-1224" y="-5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296"/>
    </p:cViewPr>
  </p:outlin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0BE51-4EE6-493F-AAF6-16313D8BAB6E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D7720-03F8-47C8-91FD-D86C8376F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044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D7720-03F8-47C8-91FD-D86C8376F3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1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Mooctest.net-</a:t>
            </a:r>
            <a:r>
              <a:rPr kumimoji="1" lang="zh-CN" altLang="en-US" dirty="0" smtClean="0"/>
              <a:t>慕测平台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南京大学陈振宇团队</a:t>
            </a:r>
            <a:endParaRPr kumimoji="1" lang="en-US" altLang="zh-CN" dirty="0" smtClean="0"/>
          </a:p>
          <a:p>
            <a:r>
              <a:rPr kumimoji="1" lang="zh-CN" altLang="en-US"/>
              <a:t>刘子聪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2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0" y="2889426"/>
            <a:ext cx="10018713" cy="3124201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Debug</a:t>
            </a:r>
          </a:p>
          <a:p>
            <a:pPr lvl="1"/>
            <a:r>
              <a:rPr lang="zh-CN" altLang="en-US" sz="2800" dirty="0"/>
              <a:t>着色</a:t>
            </a:r>
            <a:endParaRPr lang="en-US" altLang="zh-CN" sz="2800" dirty="0" smtClean="0"/>
          </a:p>
          <a:p>
            <a:pPr lvl="2"/>
            <a:r>
              <a:rPr lang="zh-CN" altLang="en-US" sz="2400" dirty="0"/>
              <a:t>程序静态分析</a:t>
            </a:r>
          </a:p>
          <a:p>
            <a:pPr lvl="3"/>
            <a:r>
              <a:rPr lang="zh-CN" altLang="en-US" sz="2000" dirty="0"/>
              <a:t>控制流</a:t>
            </a:r>
            <a:r>
              <a:rPr lang="zh-CN" altLang="en-US" sz="2000" dirty="0" smtClean="0"/>
              <a:t>图</a:t>
            </a:r>
            <a:endParaRPr lang="zh-CN" altLang="en-US" sz="3200" dirty="0"/>
          </a:p>
          <a:p>
            <a:pPr lvl="2"/>
            <a:r>
              <a:rPr lang="zh-CN" altLang="en-US" sz="2400" dirty="0"/>
              <a:t>程序动态分析</a:t>
            </a:r>
          </a:p>
          <a:p>
            <a:pPr lvl="3"/>
            <a:r>
              <a:rPr lang="zh-CN" altLang="en-US" sz="2000" dirty="0"/>
              <a:t>测试执行轨迹</a:t>
            </a:r>
          </a:p>
          <a:p>
            <a:pPr lvl="3"/>
            <a:r>
              <a:rPr lang="zh-CN" altLang="en-US" sz="2000" dirty="0" smtClean="0"/>
              <a:t>对于</a:t>
            </a:r>
            <a:r>
              <a:rPr lang="zh-CN" altLang="en-US" sz="2000" dirty="0"/>
              <a:t>每个</a:t>
            </a:r>
            <a:r>
              <a:rPr lang="zh-CN" altLang="en-US" sz="2000" dirty="0" smtClean="0"/>
              <a:t>语句，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ef,ep,nf,np</a:t>
            </a:r>
            <a:r>
              <a:rPr lang="en-US" altLang="zh-CN" sz="2000" dirty="0" smtClean="0"/>
              <a:t>&gt;+</a:t>
            </a:r>
            <a:r>
              <a:rPr lang="zh-CN" altLang="en-US" sz="2000" dirty="0" smtClean="0"/>
              <a:t>可疑值公式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行为分析</a:t>
            </a:r>
            <a:endParaRPr lang="en-US" altLang="zh-CN" sz="2800" dirty="0" smtClean="0"/>
          </a:p>
          <a:p>
            <a:pPr lvl="2"/>
            <a:r>
              <a:rPr lang="zh-CN" altLang="en-US" sz="2400" dirty="0" smtClean="0"/>
              <a:t>监听行为</a:t>
            </a:r>
            <a:endParaRPr lang="en-US" altLang="zh-CN" sz="2400" dirty="0" smtClean="0"/>
          </a:p>
          <a:p>
            <a:pPr lvl="3"/>
            <a:r>
              <a:rPr lang="en-US" altLang="zh-CN" sz="2000" dirty="0" smtClean="0"/>
              <a:t>Part/Breakpoint/Caret/</a:t>
            </a:r>
            <a:r>
              <a:rPr lang="en-US" altLang="zh-CN" sz="2000" dirty="0" err="1" smtClean="0"/>
              <a:t>FileChange</a:t>
            </a:r>
            <a:r>
              <a:rPr lang="en-US" altLang="zh-CN" sz="2000" dirty="0" smtClean="0"/>
              <a:t>/Junit</a:t>
            </a:r>
          </a:p>
          <a:p>
            <a:pPr lvl="2"/>
            <a:endParaRPr lang="en-US" altLang="zh-CN" sz="2400" dirty="0" smtClean="0"/>
          </a:p>
          <a:p>
            <a:pPr lvl="2"/>
            <a:endParaRPr lang="zh-CN" altLang="en-US" sz="2000" dirty="0"/>
          </a:p>
        </p:txBody>
      </p:sp>
      <p:pic>
        <p:nvPicPr>
          <p:cNvPr id="4" name="内容占位符 3" descr="screenshot.jpg"/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335"/>
          <a:stretch/>
        </p:blipFill>
        <p:spPr>
          <a:xfrm>
            <a:off x="3352800" y="1144579"/>
            <a:ext cx="6381750" cy="59342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-21080"/>
            <a:ext cx="10018713" cy="1752599"/>
          </a:xfrm>
        </p:spPr>
        <p:txBody>
          <a:bodyPr/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76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-21080"/>
            <a:ext cx="10018713" cy="1752599"/>
          </a:xfrm>
        </p:spPr>
        <p:txBody>
          <a:bodyPr/>
          <a:lstStyle/>
          <a:p>
            <a:r>
              <a:rPr lang="zh-CN" altLang="en-US" dirty="0"/>
              <a:t>其他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34140" y="2484895"/>
            <a:ext cx="10018713" cy="3124201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Python </a:t>
            </a:r>
            <a:r>
              <a:rPr lang="zh-CN" altLang="en-US" sz="2800" dirty="0" smtClean="0"/>
              <a:t>统计编程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数理统计</a:t>
            </a:r>
            <a:r>
              <a:rPr lang="en-US" altLang="zh-CN" sz="2400" dirty="0" smtClean="0"/>
              <a:t>+Python</a:t>
            </a:r>
            <a:r>
              <a:rPr lang="zh-CN" altLang="en-US" sz="2400" dirty="0" smtClean="0"/>
              <a:t>编程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网页提交</a:t>
            </a:r>
            <a:endParaRPr lang="en-US" altLang="zh-CN" sz="24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err="1" smtClean="0"/>
              <a:t>Jmeter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性能测试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Jmeter</a:t>
            </a:r>
            <a:r>
              <a:rPr lang="zh-CN" altLang="en-US" sz="2400" dirty="0" smtClean="0"/>
              <a:t>开源修改</a:t>
            </a:r>
            <a:endParaRPr lang="en-US" altLang="zh-CN" sz="2400" dirty="0" smtClean="0"/>
          </a:p>
          <a:p>
            <a:pPr lvl="2"/>
            <a:endParaRPr lang="zh-CN" altLang="en-US" dirty="0"/>
          </a:p>
        </p:txBody>
      </p:sp>
      <p:pic>
        <p:nvPicPr>
          <p:cNvPr id="3074" name="Picture 2" descr="http://mooctest.net/public/images/faq/python/exercise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357" y="1731519"/>
            <a:ext cx="3666793" cy="231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e.hiphotos.baidu.com/exp/w=480/sign=23af19e199504fc2a25fb10dd5dce7f0/810a19d8bc3eb1353f7b2252a41ea8d3fc1f449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240" y="4316412"/>
            <a:ext cx="3121025" cy="223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-21080"/>
            <a:ext cx="10018713" cy="1752599"/>
          </a:xfrm>
        </p:spPr>
        <p:txBody>
          <a:bodyPr/>
          <a:lstStyle/>
          <a:p>
            <a:r>
              <a:rPr lang="zh-CN" altLang="en-US" dirty="0" smtClean="0"/>
              <a:t>安卓客户端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34140" y="1765894"/>
            <a:ext cx="10018713" cy="3124201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Android</a:t>
            </a:r>
            <a:r>
              <a:rPr lang="zh-CN" altLang="en-US" sz="2800" dirty="0" smtClean="0"/>
              <a:t>测试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联动</a:t>
            </a:r>
            <a:r>
              <a:rPr lang="en-US" altLang="zh-CN" sz="2400" dirty="0" smtClean="0"/>
              <a:t>Kikbug.net</a:t>
            </a:r>
            <a:r>
              <a:rPr lang="zh-CN" altLang="en-US" sz="2400" dirty="0" smtClean="0"/>
              <a:t>（众包测试服务平台）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测试结合</a:t>
            </a:r>
          </a:p>
          <a:p>
            <a:pPr lvl="2"/>
            <a:r>
              <a:rPr lang="zh-CN" altLang="en-US" sz="2000" dirty="0"/>
              <a:t>众测（人工）</a:t>
            </a:r>
          </a:p>
          <a:p>
            <a:pPr lvl="2"/>
            <a:r>
              <a:rPr lang="zh-CN" altLang="en-US" sz="2000" dirty="0"/>
              <a:t>自动化（安卓</a:t>
            </a:r>
            <a:r>
              <a:rPr lang="en-US" altLang="zh-CN" sz="2000" dirty="0"/>
              <a:t>app</a:t>
            </a:r>
            <a:r>
              <a:rPr lang="zh-CN" altLang="en-US" sz="2000" dirty="0"/>
              <a:t>自动收集）</a:t>
            </a:r>
          </a:p>
          <a:p>
            <a:pPr lvl="1"/>
            <a:endParaRPr lang="zh-CN" altLang="en-US" dirty="0"/>
          </a:p>
        </p:txBody>
      </p:sp>
      <p:pic>
        <p:nvPicPr>
          <p:cNvPr id="4" name="Picture 194" descr="https://ss0.bdstatic.com/5aV1bjqh_Q23odCf/static/superman/img/logo/bd_logo1_31bdc76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08"/>
          <a:stretch/>
        </p:blipFill>
        <p:spPr bwMode="auto">
          <a:xfrm>
            <a:off x="8684419" y="2902799"/>
            <a:ext cx="1738451" cy="63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96" descr="http://e.hiphotos.baidu.com/baike/c0%3Dbaike80%2C5%2C5%2C80%2C26/sign=d8e587ad319b033b3885f48874a75db6/6609c93d70cf3bc793f25745d400baa1cc112aa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2025591"/>
            <a:ext cx="1390791" cy="77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8" descr="http://b.hiphotos.baidu.com/baike/c0%3Dbaike150%2C5%2C5%2C150%2C50/sign=6482ee9652da81cb5aeb8b9f330fbb73/eac4b74543a9822606102d458982b9014b90ebfb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40" b="38322"/>
          <a:stretch/>
        </p:blipFill>
        <p:spPr bwMode="auto">
          <a:xfrm>
            <a:off x="8610060" y="3759432"/>
            <a:ext cx="1887169" cy="55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7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-21080"/>
            <a:ext cx="10018713" cy="1752599"/>
          </a:xfrm>
        </p:spPr>
        <p:txBody>
          <a:bodyPr/>
          <a:lstStyle/>
          <a:p>
            <a:r>
              <a:rPr lang="zh-CN" altLang="en-US" dirty="0" smtClean="0"/>
              <a:t>小测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3411" y="1923047"/>
            <a:ext cx="10018713" cy="3124201"/>
          </a:xfrm>
        </p:spPr>
        <p:txBody>
          <a:bodyPr>
            <a:normAutofit fontScale="70000" lnSpcReduction="20000"/>
          </a:bodyPr>
          <a:lstStyle/>
          <a:p>
            <a:pPr marL="1455738" lvl="1" indent="-558800"/>
            <a:r>
              <a:rPr lang="zh-CN" altLang="en-US" sz="4200" kern="0" dirty="0">
                <a:latin typeface="Trebuchet MS" pitchFamily="34" charset="0"/>
              </a:rPr>
              <a:t>用于课堂问答</a:t>
            </a:r>
            <a:endParaRPr lang="en-US" altLang="zh-CN" sz="4200" kern="0" dirty="0">
              <a:latin typeface="Trebuchet MS" pitchFamily="34" charset="0"/>
            </a:endParaRPr>
          </a:p>
          <a:p>
            <a:pPr marL="1455738" lvl="1" indent="-558800"/>
            <a:r>
              <a:rPr lang="zh-CN" altLang="en-US" sz="4200" kern="0" dirty="0">
                <a:latin typeface="Trebuchet MS" pitchFamily="34" charset="0"/>
              </a:rPr>
              <a:t>关注“慕测平台”公众号</a:t>
            </a:r>
            <a:endParaRPr lang="en-US" altLang="zh-CN" sz="4200" kern="0" dirty="0">
              <a:latin typeface="Trebuchet MS" pitchFamily="34" charset="0"/>
            </a:endParaRPr>
          </a:p>
          <a:p>
            <a:pPr marL="1455738" lvl="1" indent="-558800"/>
            <a:r>
              <a:rPr lang="zh-CN" altLang="en-US" sz="4200" kern="0" dirty="0">
                <a:latin typeface="Trebuchet MS" pitchFamily="34" charset="0"/>
              </a:rPr>
              <a:t>翻转课堂</a:t>
            </a:r>
            <a:endParaRPr lang="en-US" altLang="zh-CN" sz="4200" kern="0" dirty="0">
              <a:latin typeface="Trebuchet MS" pitchFamily="34" charset="0"/>
            </a:endParaRPr>
          </a:p>
          <a:p>
            <a:pPr marL="1455738" lvl="1" indent="-558800"/>
            <a:r>
              <a:rPr lang="zh-CN" altLang="en-US" sz="4200" kern="0" dirty="0">
                <a:latin typeface="Trebuchet MS" pitchFamily="34" charset="0"/>
              </a:rPr>
              <a:t>适用场景</a:t>
            </a:r>
            <a:endParaRPr lang="en-US" altLang="zh-CN" sz="4200" kern="0" dirty="0" smtClean="0">
              <a:latin typeface="Trebuchet MS" pitchFamily="34" charset="0"/>
            </a:endParaRPr>
          </a:p>
          <a:p>
            <a:pPr marL="2420938" indent="-558800"/>
            <a:r>
              <a:rPr lang="zh-CN" altLang="en-US" sz="3400" kern="0" dirty="0" smtClean="0">
                <a:latin typeface="Trebuchet MS" pitchFamily="34" charset="0"/>
              </a:rPr>
              <a:t>课堂</a:t>
            </a:r>
            <a:r>
              <a:rPr lang="zh-CN" altLang="en-US" sz="3400" kern="0" dirty="0">
                <a:latin typeface="Trebuchet MS" pitchFamily="34" charset="0"/>
              </a:rPr>
              <a:t>点名</a:t>
            </a:r>
            <a:endParaRPr lang="en-US" altLang="zh-CN" sz="3400" kern="0" dirty="0">
              <a:latin typeface="Trebuchet MS" pitchFamily="34" charset="0"/>
            </a:endParaRPr>
          </a:p>
          <a:p>
            <a:pPr marL="2420938" indent="-558800"/>
            <a:r>
              <a:rPr lang="zh-CN" altLang="en-US" sz="3400" kern="0" dirty="0">
                <a:latin typeface="Trebuchet MS" pitchFamily="34" charset="0"/>
              </a:rPr>
              <a:t>查看学习情况</a:t>
            </a:r>
            <a:endParaRPr lang="en-US" altLang="zh-CN" sz="3400" kern="0" dirty="0">
              <a:latin typeface="Trebuchet MS" pitchFamily="34" charset="0"/>
            </a:endParaRPr>
          </a:p>
          <a:p>
            <a:endParaRPr lang="zh-CN" altLang="en-US" dirty="0"/>
          </a:p>
        </p:txBody>
      </p:sp>
      <p:pic>
        <p:nvPicPr>
          <p:cNvPr id="6" name="Picture 122" descr="http://mooctest.net/public/images/mooctest/wechat_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483" y="144052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51"/>
          <p:cNvSpPr txBox="1">
            <a:spLocks noChangeArrowheads="1"/>
          </p:cNvSpPr>
          <p:nvPr/>
        </p:nvSpPr>
        <p:spPr bwMode="auto">
          <a:xfrm>
            <a:off x="8609091" y="4233590"/>
            <a:ext cx="18071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29895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29895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29895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29895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800" dirty="0" smtClean="0">
                <a:latin typeface="Times New Roman" pitchFamily="18" charset="0"/>
              </a:rPr>
              <a:t>微信小测</a:t>
            </a:r>
            <a:endParaRPr lang="en-US" altLang="zh-CN" sz="1800" dirty="0" smtClean="0">
              <a:latin typeface="Times New Roman" pitchFamily="18" charset="0"/>
            </a:endParaRPr>
          </a:p>
          <a:p>
            <a:pPr algn="ctr"/>
            <a:r>
              <a:rPr lang="zh-CN" altLang="en-US" sz="1800" dirty="0" smtClean="0">
                <a:latin typeface="Times New Roman" pitchFamily="18" charset="0"/>
              </a:rPr>
              <a:t>教程</a:t>
            </a:r>
            <a:endParaRPr lang="zh-CN" altLang="en-US" sz="1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7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That’s 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32060" y="1790699"/>
            <a:ext cx="10018713" cy="3124201"/>
          </a:xfrm>
        </p:spPr>
        <p:txBody>
          <a:bodyPr/>
          <a:lstStyle/>
          <a:p>
            <a:r>
              <a:rPr lang="en-US" altLang="zh-CN" dirty="0" smtClean="0"/>
              <a:t>Thanks</a:t>
            </a:r>
          </a:p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pic>
        <p:nvPicPr>
          <p:cNvPr id="1026" name="Picture 2" descr="http://mooctest.net/public/images/mooctest/wechat_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223" y="2438399"/>
            <a:ext cx="2987675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7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-21080"/>
            <a:ext cx="10018713" cy="1752599"/>
          </a:xfrm>
        </p:spPr>
        <p:txBody>
          <a:bodyPr/>
          <a:lstStyle/>
          <a:p>
            <a:r>
              <a:rPr lang="zh-CN" altLang="en-US" dirty="0"/>
              <a:t>慕测平台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600" y="1266912"/>
            <a:ext cx="8208410" cy="513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24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-21080"/>
            <a:ext cx="10018713" cy="1752599"/>
          </a:xfrm>
        </p:spPr>
        <p:txBody>
          <a:bodyPr/>
          <a:lstStyle/>
          <a:p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979169"/>
            <a:ext cx="10018713" cy="3124201"/>
          </a:xfrm>
        </p:spPr>
        <p:txBody>
          <a:bodyPr>
            <a:noAutofit/>
          </a:bodyPr>
          <a:lstStyle/>
          <a:p>
            <a:pPr marL="0" indent="-984249"/>
            <a:r>
              <a:rPr lang="zh-CN" altLang="en-US" sz="3200" dirty="0">
                <a:latin typeface="Trebuchet MS" pitchFamily="34" charset="0"/>
              </a:rPr>
              <a:t>真实编程环境（</a:t>
            </a:r>
            <a:r>
              <a:rPr lang="en-US" altLang="zh-CN" sz="3200" dirty="0">
                <a:latin typeface="Trebuchet MS" pitchFamily="34" charset="0"/>
              </a:rPr>
              <a:t>IDE</a:t>
            </a:r>
            <a:r>
              <a:rPr lang="zh-CN" altLang="en-US" sz="3200" dirty="0">
                <a:latin typeface="Trebuchet MS" pitchFamily="34" charset="0"/>
              </a:rPr>
              <a:t>）</a:t>
            </a:r>
            <a:endParaRPr lang="en-US" altLang="zh-CN" sz="3200" dirty="0">
              <a:latin typeface="Trebuchet MS" pitchFamily="34" charset="0"/>
            </a:endParaRPr>
          </a:p>
          <a:p>
            <a:pPr marL="0" indent="-984249"/>
            <a:r>
              <a:rPr lang="zh-CN" altLang="en-US" sz="3200" dirty="0">
                <a:latin typeface="Trebuchet MS" pitchFamily="34" charset="0"/>
              </a:rPr>
              <a:t>实时编程</a:t>
            </a:r>
            <a:r>
              <a:rPr lang="en-US" altLang="zh-CN" sz="3200" dirty="0">
                <a:latin typeface="Trebuchet MS" pitchFamily="34" charset="0"/>
              </a:rPr>
              <a:t>/</a:t>
            </a:r>
            <a:r>
              <a:rPr lang="zh-CN" altLang="en-US" sz="3200" dirty="0">
                <a:latin typeface="Trebuchet MS" pitchFamily="34" charset="0"/>
              </a:rPr>
              <a:t>测试评分</a:t>
            </a:r>
            <a:endParaRPr lang="en-US" altLang="zh-CN" sz="3200" dirty="0">
              <a:latin typeface="Trebuchet MS" pitchFamily="34" charset="0"/>
            </a:endParaRPr>
          </a:p>
          <a:p>
            <a:pPr marL="0" indent="-984249"/>
            <a:r>
              <a:rPr lang="zh-CN" altLang="en-US" sz="3200" dirty="0">
                <a:latin typeface="Trebuchet MS" pitchFamily="34" charset="0"/>
              </a:rPr>
              <a:t>全程编程行为跟踪</a:t>
            </a:r>
            <a:endParaRPr lang="en-US" altLang="zh-CN" sz="3200" dirty="0">
              <a:latin typeface="Trebuchet MS" pitchFamily="34" charset="0"/>
            </a:endParaRPr>
          </a:p>
          <a:p>
            <a:pPr marL="0" indent="-984249"/>
            <a:r>
              <a:rPr lang="zh-CN" altLang="en-US" sz="3200" dirty="0">
                <a:latin typeface="Trebuchet MS" pitchFamily="34" charset="0"/>
              </a:rPr>
              <a:t>自定义度量评估方式</a:t>
            </a:r>
            <a:endParaRPr lang="en-US" altLang="zh-CN" sz="3200" dirty="0">
              <a:latin typeface="Trebuchet MS" pitchFamily="34" charset="0"/>
            </a:endParaRPr>
          </a:p>
          <a:p>
            <a:pPr marL="0" indent="-984249"/>
            <a:r>
              <a:rPr lang="zh-CN" altLang="en-US" sz="3200" dirty="0">
                <a:latin typeface="Trebuchet MS" pitchFamily="34" charset="0"/>
              </a:rPr>
              <a:t>平台免费、平台开放、接口开放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182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-21080"/>
            <a:ext cx="10018713" cy="1752599"/>
          </a:xfrm>
        </p:spPr>
        <p:txBody>
          <a:bodyPr/>
          <a:lstStyle/>
          <a:p>
            <a:r>
              <a:rPr lang="zh-CN" altLang="en-US" dirty="0" smtClean="0"/>
              <a:t>业务流程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331610" y="1258383"/>
            <a:ext cx="8451523" cy="5322776"/>
            <a:chOff x="2154238" y="13850938"/>
            <a:chExt cx="11325225" cy="7132637"/>
          </a:xfrm>
        </p:grpSpPr>
        <p:grpSp>
          <p:nvGrpSpPr>
            <p:cNvPr id="6" name="组合 48"/>
            <p:cNvGrpSpPr>
              <a:grpSpLocks/>
            </p:cNvGrpSpPr>
            <p:nvPr/>
          </p:nvGrpSpPr>
          <p:grpSpPr bwMode="auto">
            <a:xfrm>
              <a:off x="2154238" y="13850938"/>
              <a:ext cx="11325225" cy="7132637"/>
              <a:chOff x="800605" y="1343977"/>
              <a:chExt cx="10127019" cy="5287075"/>
            </a:xfrm>
          </p:grpSpPr>
          <p:pic>
            <p:nvPicPr>
              <p:cNvPr id="8" name="图片 5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3005" y="2839402"/>
                <a:ext cx="1123217" cy="1390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图片 5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00235" y="1762125"/>
                <a:ext cx="854528" cy="1495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流程图: 多文档 9"/>
              <p:cNvSpPr/>
              <p:nvPr/>
            </p:nvSpPr>
            <p:spPr>
              <a:xfrm>
                <a:off x="6046470" y="2148840"/>
                <a:ext cx="1474470" cy="1108710"/>
              </a:xfrm>
              <a:prstGeom prst="flowChartMultidocument">
                <a:avLst/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800" dirty="0" smtClean="0">
                    <a:solidFill>
                      <a:schemeClr val="tx1"/>
                    </a:solidFill>
                  </a:rPr>
                  <a:t>考题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" name="图片 5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5960" y="4509136"/>
                <a:ext cx="2015490" cy="1011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图片 5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2352" y="1343977"/>
                <a:ext cx="854528" cy="1495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右箭头 12"/>
              <p:cNvSpPr/>
              <p:nvPr/>
            </p:nvSpPr>
            <p:spPr>
              <a:xfrm>
                <a:off x="2500448" y="2201227"/>
                <a:ext cx="377190" cy="1003935"/>
              </a:xfrm>
              <a:prstGeom prst="rightArrow">
                <a:avLst/>
              </a:prstGeom>
              <a:solidFill>
                <a:srgbClr val="C00000"/>
              </a:solidFill>
              <a:effectLst>
                <a:outerShdw blurRad="50800" dist="50800" dir="5400000" sx="19000" sy="19000" algn="ctr" rotWithShape="0">
                  <a:srgbClr val="000000">
                    <a:alpha val="43137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" name="右箭头 13"/>
              <p:cNvSpPr/>
              <p:nvPr/>
            </p:nvSpPr>
            <p:spPr>
              <a:xfrm>
                <a:off x="4263390" y="2452210"/>
                <a:ext cx="1645920" cy="501968"/>
              </a:xfrm>
              <a:prstGeom prst="rightArrow">
                <a:avLst/>
              </a:prstGeom>
              <a:solidFill>
                <a:srgbClr val="C00000"/>
              </a:solidFill>
              <a:effectLst>
                <a:outerShdw blurRad="50800" dist="50800" dir="5400000" sx="19000" sy="19000" algn="ctr" rotWithShape="0">
                  <a:srgbClr val="000000">
                    <a:alpha val="43137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" name="右箭头 14"/>
              <p:cNvSpPr/>
              <p:nvPr/>
            </p:nvSpPr>
            <p:spPr>
              <a:xfrm flipH="1">
                <a:off x="7634968" y="2452210"/>
                <a:ext cx="1865267" cy="501968"/>
              </a:xfrm>
              <a:prstGeom prst="rightArrow">
                <a:avLst/>
              </a:prstGeom>
              <a:solidFill>
                <a:srgbClr val="C00000"/>
              </a:solidFill>
              <a:effectLst>
                <a:outerShdw blurRad="50800" dist="50800" dir="5400000" sx="19000" sy="19000" algn="ctr" rotWithShape="0">
                  <a:srgbClr val="000000">
                    <a:alpha val="43137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" name="下箭头 15"/>
              <p:cNvSpPr/>
              <p:nvPr/>
            </p:nvSpPr>
            <p:spPr>
              <a:xfrm>
                <a:off x="6520815" y="3320415"/>
                <a:ext cx="525780" cy="1125856"/>
              </a:xfrm>
              <a:prstGeom prst="downArrow">
                <a:avLst/>
              </a:prstGeom>
              <a:solidFill>
                <a:srgbClr val="C00000"/>
              </a:solidFill>
              <a:effectLst>
                <a:outerShdw blurRad="50800" dist="50800" dir="5400000" sx="15000" sy="15000" algn="ctr" rotWithShape="0">
                  <a:srgbClr val="000000">
                    <a:alpha val="43137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17" name="图片 5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27374" y="3964052"/>
                <a:ext cx="2000250" cy="266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图片 6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0717" y="4200636"/>
                <a:ext cx="885825" cy="162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右箭头 18"/>
              <p:cNvSpPr/>
              <p:nvPr/>
            </p:nvSpPr>
            <p:spPr>
              <a:xfrm>
                <a:off x="7995638" y="4795584"/>
                <a:ext cx="1143925" cy="501968"/>
              </a:xfrm>
              <a:prstGeom prst="rightArrow">
                <a:avLst/>
              </a:prstGeom>
              <a:solidFill>
                <a:srgbClr val="C00000"/>
              </a:solidFill>
              <a:effectLst>
                <a:outerShdw blurRad="50800" dist="50800" dir="5400000" sx="19000" sy="19000" algn="ctr" rotWithShape="0">
                  <a:srgbClr val="000000">
                    <a:alpha val="43137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" name="下箭头 19"/>
              <p:cNvSpPr/>
              <p:nvPr/>
            </p:nvSpPr>
            <p:spPr>
              <a:xfrm flipV="1">
                <a:off x="9760868" y="3314223"/>
                <a:ext cx="525780" cy="741045"/>
              </a:xfrm>
              <a:prstGeom prst="downArrow">
                <a:avLst/>
              </a:prstGeom>
              <a:solidFill>
                <a:srgbClr val="C00000"/>
              </a:solidFill>
              <a:effectLst>
                <a:outerShdw blurRad="50800" dist="50800" dir="5400000" sx="19000" sy="19000" algn="ctr" rotWithShape="0">
                  <a:srgbClr val="000000">
                    <a:alpha val="43137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21" name="肘形连接符 20"/>
              <p:cNvCxnSpPr/>
              <p:nvPr/>
            </p:nvCxnSpPr>
            <p:spPr>
              <a:xfrm rot="10800000">
                <a:off x="3363631" y="5829412"/>
                <a:ext cx="5775933" cy="251349"/>
              </a:xfrm>
              <a:prstGeom prst="bentConnector2">
                <a:avLst/>
              </a:prstGeom>
              <a:ln w="127000">
                <a:solidFill>
                  <a:srgbClr val="C00000"/>
                </a:solidFill>
                <a:tailEnd type="triangle"/>
              </a:ln>
              <a:effectLst>
                <a:outerShdw blurRad="50800" dist="50800" dir="5400000" sx="19000" sy="19000" algn="ctr" rotWithShape="0">
                  <a:srgbClr val="000000">
                    <a:alpha val="43137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5"/>
              <p:cNvSpPr txBox="1">
                <a:spLocks noChangeArrowheads="1"/>
              </p:cNvSpPr>
              <p:nvPr/>
            </p:nvSpPr>
            <p:spPr bwMode="auto">
              <a:xfrm>
                <a:off x="800605" y="1847284"/>
                <a:ext cx="532080" cy="798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defTabSz="914400" eaLnBrk="1" hangingPunct="1"/>
                <a:r>
                  <a:rPr lang="zh-CN" altLang="en-US" sz="3200" dirty="0">
                    <a:latin typeface="Calibri" pitchFamily="34" charset="0"/>
                  </a:rPr>
                  <a:t>教</a:t>
                </a:r>
                <a:r>
                  <a:rPr lang="en-US" altLang="zh-CN" sz="3200" dirty="0">
                    <a:latin typeface="Calibri" pitchFamily="34" charset="0"/>
                  </a:rPr>
                  <a:t/>
                </a:r>
                <a:br>
                  <a:rPr lang="en-US" altLang="zh-CN" sz="3200" dirty="0">
                    <a:latin typeface="Calibri" pitchFamily="34" charset="0"/>
                  </a:rPr>
                </a:br>
                <a:r>
                  <a:rPr lang="zh-CN" altLang="en-US" sz="3200" dirty="0">
                    <a:latin typeface="Calibri" pitchFamily="34" charset="0"/>
                  </a:rPr>
                  <a:t>师</a:t>
                </a:r>
              </a:p>
            </p:txBody>
          </p:sp>
          <p:sp>
            <p:nvSpPr>
              <p:cNvPr id="23" name="文本框 26"/>
              <p:cNvSpPr txBox="1">
                <a:spLocks noChangeArrowheads="1"/>
              </p:cNvSpPr>
              <p:nvPr/>
            </p:nvSpPr>
            <p:spPr bwMode="auto">
              <a:xfrm>
                <a:off x="800607" y="3257550"/>
                <a:ext cx="532080" cy="798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defTabSz="914400" eaLnBrk="1" hangingPunct="1"/>
                <a:r>
                  <a:rPr lang="zh-CN" altLang="en-US" sz="3200" dirty="0">
                    <a:latin typeface="Calibri" pitchFamily="34" charset="0"/>
                  </a:rPr>
                  <a:t>企</a:t>
                </a:r>
                <a:r>
                  <a:rPr lang="en-US" altLang="zh-CN" sz="3200" dirty="0">
                    <a:latin typeface="Calibri" pitchFamily="34" charset="0"/>
                  </a:rPr>
                  <a:t/>
                </a:r>
                <a:br>
                  <a:rPr lang="en-US" altLang="zh-CN" sz="3200" dirty="0">
                    <a:latin typeface="Calibri" pitchFamily="34" charset="0"/>
                  </a:rPr>
                </a:br>
                <a:r>
                  <a:rPr lang="zh-CN" altLang="en-US" sz="3200" dirty="0">
                    <a:latin typeface="Calibri" pitchFamily="34" charset="0"/>
                  </a:rPr>
                  <a:t>业</a:t>
                </a:r>
              </a:p>
            </p:txBody>
          </p:sp>
          <p:sp>
            <p:nvSpPr>
              <p:cNvPr id="24" name="文本框 27"/>
              <p:cNvSpPr txBox="1">
                <a:spLocks noChangeArrowheads="1"/>
              </p:cNvSpPr>
              <p:nvPr/>
            </p:nvSpPr>
            <p:spPr bwMode="auto">
              <a:xfrm>
                <a:off x="10318965" y="2253086"/>
                <a:ext cx="532080" cy="798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defTabSz="914400" eaLnBrk="1" hangingPunct="1"/>
                <a:r>
                  <a:rPr lang="zh-CN" altLang="en-US" sz="3200" dirty="0">
                    <a:latin typeface="Calibri" pitchFamily="34" charset="0"/>
                  </a:rPr>
                  <a:t>教</a:t>
                </a:r>
                <a:r>
                  <a:rPr lang="en-US" altLang="zh-CN" sz="3200" dirty="0">
                    <a:latin typeface="Calibri" pitchFamily="34" charset="0"/>
                  </a:rPr>
                  <a:t/>
                </a:r>
                <a:br>
                  <a:rPr lang="en-US" altLang="zh-CN" sz="3200" dirty="0">
                    <a:latin typeface="Calibri" pitchFamily="34" charset="0"/>
                  </a:rPr>
                </a:br>
                <a:r>
                  <a:rPr lang="zh-CN" altLang="en-US" sz="3200" dirty="0">
                    <a:latin typeface="Calibri" pitchFamily="34" charset="0"/>
                  </a:rPr>
                  <a:t>师</a:t>
                </a:r>
              </a:p>
            </p:txBody>
          </p:sp>
          <p:sp>
            <p:nvSpPr>
              <p:cNvPr id="25" name="文本框 28"/>
              <p:cNvSpPr txBox="1">
                <a:spLocks noChangeArrowheads="1"/>
              </p:cNvSpPr>
              <p:nvPr/>
            </p:nvSpPr>
            <p:spPr bwMode="auto">
              <a:xfrm>
                <a:off x="2567886" y="4692625"/>
                <a:ext cx="58819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85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defTabSz="914400" eaLnBrk="1" hangingPunct="1"/>
                <a:r>
                  <a:rPr lang="zh-CN" altLang="en-US" sz="2000">
                    <a:latin typeface="Calibri" pitchFamily="34" charset="0"/>
                  </a:rPr>
                  <a:t>学</a:t>
                </a:r>
                <a:r>
                  <a:rPr lang="en-US" altLang="zh-CN" sz="2000">
                    <a:latin typeface="Calibri" pitchFamily="34" charset="0"/>
                  </a:rPr>
                  <a:t/>
                </a:r>
                <a:br>
                  <a:rPr lang="en-US" altLang="zh-CN" sz="2000">
                    <a:latin typeface="Calibri" pitchFamily="34" charset="0"/>
                  </a:rPr>
                </a:br>
                <a:r>
                  <a:rPr lang="zh-CN" altLang="en-US" sz="2000">
                    <a:latin typeface="Calibri" pitchFamily="34" charset="0"/>
                  </a:rPr>
                  <a:t>生</a:t>
                </a:r>
              </a:p>
            </p:txBody>
          </p:sp>
          <p:sp>
            <p:nvSpPr>
              <p:cNvPr id="26" name="左右箭头 25"/>
              <p:cNvSpPr/>
              <p:nvPr/>
            </p:nvSpPr>
            <p:spPr>
              <a:xfrm>
                <a:off x="4010730" y="4834979"/>
                <a:ext cx="1645920" cy="462573"/>
              </a:xfrm>
              <a:prstGeom prst="leftRightArrow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  <a:effectLst>
                <a:outerShdw blurRad="50800" dist="50800" dir="5400000" sx="19000" sy="19000" algn="ctr" rotWithShape="0">
                  <a:srgbClr val="000000">
                    <a:alpha val="43137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7" name="圆柱形 6"/>
            <p:cNvSpPr/>
            <p:nvPr/>
          </p:nvSpPr>
          <p:spPr bwMode="auto">
            <a:xfrm>
              <a:off x="4567108" y="14859656"/>
              <a:ext cx="1206243" cy="1657637"/>
            </a:xfrm>
            <a:prstGeom prst="can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 </a:t>
              </a:r>
              <a:r>
                <a:rPr lang="zh-CN" altLang="en-US" sz="2800" dirty="0"/>
                <a:t>题</a:t>
              </a:r>
              <a:endParaRPr lang="en-US" altLang="zh-CN" sz="2800" dirty="0"/>
            </a:p>
            <a:p>
              <a:pPr marR="0"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zh-CN" altLang="en-US" sz="2800" dirty="0"/>
                <a:t> 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28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-21080"/>
            <a:ext cx="10018713" cy="1752599"/>
          </a:xfrm>
        </p:spPr>
        <p:txBody>
          <a:bodyPr/>
          <a:lstStyle/>
          <a:p>
            <a:r>
              <a:rPr lang="zh-CN" altLang="en-US" dirty="0"/>
              <a:t>考试类型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7683" y="2365447"/>
            <a:ext cx="10018713" cy="3124201"/>
          </a:xfrm>
        </p:spPr>
        <p:txBody>
          <a:bodyPr>
            <a:normAutofit fontScale="25000" lnSpcReduction="20000"/>
          </a:bodyPr>
          <a:lstStyle/>
          <a:p>
            <a:pPr marL="0" lvl="1" indent="0">
              <a:buNone/>
            </a:pPr>
            <a:r>
              <a:rPr lang="zh-CN" altLang="en-US" sz="9600" kern="0" dirty="0">
                <a:solidFill>
                  <a:srgbClr val="2C3F71"/>
                </a:solidFill>
                <a:latin typeface="Trebuchet MS" pitchFamily="34" charset="0"/>
              </a:rPr>
              <a:t>开发编程</a:t>
            </a:r>
            <a:endParaRPr lang="en-US" altLang="zh-CN" sz="9600" kern="0" dirty="0">
              <a:solidFill>
                <a:srgbClr val="2C3F71"/>
              </a:solidFill>
              <a:latin typeface="Trebuchet MS" pitchFamily="34" charset="0"/>
            </a:endParaRPr>
          </a:p>
          <a:p>
            <a:pPr marL="1455738" lvl="1" indent="-558800"/>
            <a:r>
              <a:rPr lang="en-US" altLang="zh-CN" sz="8000" i="1" kern="0" dirty="0">
                <a:latin typeface="Trebuchet MS" pitchFamily="34" charset="0"/>
              </a:rPr>
              <a:t>Java/C++</a:t>
            </a:r>
            <a:r>
              <a:rPr lang="zh-CN" altLang="en-US" sz="8000" kern="0" dirty="0">
                <a:latin typeface="Trebuchet MS" pitchFamily="34" charset="0"/>
              </a:rPr>
              <a:t>测试驱动编程</a:t>
            </a:r>
            <a:endParaRPr lang="en-US" altLang="zh-CN" sz="8000" kern="0" dirty="0">
              <a:latin typeface="Trebuchet MS" pitchFamily="34" charset="0"/>
            </a:endParaRPr>
          </a:p>
          <a:p>
            <a:pPr marL="1455738" lvl="1" indent="-558800"/>
            <a:r>
              <a:rPr lang="en-US" altLang="zh-CN" sz="8000" i="1" kern="0" dirty="0">
                <a:latin typeface="Trebuchet MS" pitchFamily="34" charset="0"/>
              </a:rPr>
              <a:t>Java/C++</a:t>
            </a:r>
            <a:r>
              <a:rPr lang="zh-CN" altLang="en-US" sz="8000" kern="0" dirty="0">
                <a:latin typeface="Trebuchet MS" pitchFamily="34" charset="0"/>
              </a:rPr>
              <a:t>度量驱动编程</a:t>
            </a:r>
            <a:endParaRPr lang="en-US" altLang="zh-CN" sz="8000" kern="0" dirty="0">
              <a:latin typeface="Trebuchet MS" pitchFamily="34" charset="0"/>
            </a:endParaRPr>
          </a:p>
          <a:p>
            <a:pPr marL="1455738" lvl="1" indent="-558800"/>
            <a:r>
              <a:rPr lang="en-US" altLang="zh-CN" sz="8000" i="1" kern="0" dirty="0">
                <a:latin typeface="Trebuchet MS" pitchFamily="34" charset="0"/>
              </a:rPr>
              <a:t>Java</a:t>
            </a:r>
            <a:r>
              <a:rPr lang="en-US" altLang="zh-CN" sz="8000" kern="0" dirty="0">
                <a:latin typeface="Trebuchet MS" pitchFamily="34" charset="0"/>
              </a:rPr>
              <a:t> Bug</a:t>
            </a:r>
            <a:r>
              <a:rPr lang="zh-CN" altLang="en-US" sz="8000" kern="0" dirty="0">
                <a:latin typeface="Trebuchet MS" pitchFamily="34" charset="0"/>
              </a:rPr>
              <a:t>修复（</a:t>
            </a:r>
            <a:r>
              <a:rPr lang="en-US" altLang="zh-CN" sz="8000" kern="0" dirty="0">
                <a:latin typeface="Trebuchet MS" pitchFamily="34" charset="0"/>
              </a:rPr>
              <a:t>Debug</a:t>
            </a:r>
            <a:r>
              <a:rPr lang="zh-CN" altLang="en-US" sz="8000" kern="0" dirty="0">
                <a:latin typeface="Trebuchet MS" pitchFamily="34" charset="0"/>
              </a:rPr>
              <a:t>）</a:t>
            </a:r>
            <a:endParaRPr lang="en-US" altLang="zh-CN" sz="8000" kern="0" dirty="0">
              <a:latin typeface="Trebuchet MS" pitchFamily="34" charset="0"/>
            </a:endParaRPr>
          </a:p>
          <a:p>
            <a:pPr marL="1455738" lvl="1" indent="-558800"/>
            <a:r>
              <a:rPr lang="en-US" altLang="zh-CN" sz="8000" i="1" kern="0" dirty="0">
                <a:latin typeface="Trebuchet MS" pitchFamily="34" charset="0"/>
              </a:rPr>
              <a:t>Python</a:t>
            </a:r>
            <a:r>
              <a:rPr lang="zh-CN" altLang="en-US" sz="8000" kern="0" dirty="0">
                <a:latin typeface="Trebuchet MS" pitchFamily="34" charset="0"/>
              </a:rPr>
              <a:t>统计编程</a:t>
            </a:r>
            <a:endParaRPr lang="en-US" altLang="zh-CN" sz="8000" kern="0" dirty="0">
              <a:latin typeface="Trebuchet MS" pitchFamily="34" charset="0"/>
            </a:endParaRPr>
          </a:p>
          <a:p>
            <a:pPr marL="0" indent="0">
              <a:buNone/>
            </a:pPr>
            <a:r>
              <a:rPr lang="zh-CN" altLang="en-US" sz="9600" kern="0" dirty="0">
                <a:solidFill>
                  <a:srgbClr val="2C3F71"/>
                </a:solidFill>
                <a:latin typeface="Trebuchet MS" pitchFamily="34" charset="0"/>
              </a:rPr>
              <a:t>测试覆盖</a:t>
            </a:r>
          </a:p>
          <a:p>
            <a:pPr marL="1455738" lvl="1" indent="-558800"/>
            <a:r>
              <a:rPr lang="en-US" altLang="zh-CN" sz="8000" i="1" kern="0" dirty="0">
                <a:latin typeface="Trebuchet MS" pitchFamily="34" charset="0"/>
              </a:rPr>
              <a:t>Java/C++</a:t>
            </a:r>
            <a:r>
              <a:rPr lang="zh-CN" altLang="en-US" sz="8000" kern="0" dirty="0">
                <a:latin typeface="Trebuchet MS" pitchFamily="34" charset="0"/>
              </a:rPr>
              <a:t>覆盖测试</a:t>
            </a:r>
            <a:r>
              <a:rPr lang="en-US" altLang="zh-CN" sz="8000" kern="0" dirty="0">
                <a:latin typeface="Trebuchet MS" pitchFamily="34" charset="0"/>
              </a:rPr>
              <a:t> </a:t>
            </a:r>
            <a:endParaRPr lang="zh-CN" altLang="en-US" sz="8000" kern="0" dirty="0">
              <a:latin typeface="Trebuchet MS" pitchFamily="34" charset="0"/>
            </a:endParaRPr>
          </a:p>
          <a:p>
            <a:pPr marL="1455738" lvl="1" indent="-558800"/>
            <a:r>
              <a:rPr lang="en-US" altLang="zh-CN" sz="8000" i="1" kern="0" dirty="0">
                <a:latin typeface="Trebuchet MS" pitchFamily="34" charset="0"/>
              </a:rPr>
              <a:t>Java/C++</a:t>
            </a:r>
            <a:r>
              <a:rPr lang="en-US" altLang="zh-CN" sz="8000" kern="0" dirty="0">
                <a:latin typeface="Trebuchet MS" pitchFamily="34" charset="0"/>
              </a:rPr>
              <a:t> Bug</a:t>
            </a:r>
            <a:r>
              <a:rPr lang="zh-CN" altLang="en-US" sz="8000" kern="0" dirty="0">
                <a:latin typeface="Trebuchet MS" pitchFamily="34" charset="0"/>
              </a:rPr>
              <a:t>测试（植入</a:t>
            </a:r>
            <a:r>
              <a:rPr lang="en-US" altLang="zh-CN" sz="8000" kern="0" dirty="0">
                <a:latin typeface="Trebuchet MS" pitchFamily="34" charset="0"/>
              </a:rPr>
              <a:t>bug</a:t>
            </a:r>
            <a:r>
              <a:rPr lang="zh-CN" altLang="en-US" sz="8000" kern="0" dirty="0">
                <a:latin typeface="Trebuchet MS" pitchFamily="34" charset="0"/>
              </a:rPr>
              <a:t>）</a:t>
            </a:r>
            <a:endParaRPr lang="en-US" altLang="zh-CN" sz="8000" kern="0" dirty="0">
              <a:latin typeface="Trebuchet MS" pitchFamily="34" charset="0"/>
            </a:endParaRPr>
          </a:p>
          <a:p>
            <a:pPr marL="0" indent="0">
              <a:buNone/>
            </a:pPr>
            <a:r>
              <a:rPr lang="zh-CN" altLang="en-US" sz="9600" kern="0" dirty="0">
                <a:solidFill>
                  <a:srgbClr val="2C3F71"/>
                </a:solidFill>
                <a:latin typeface="Trebuchet MS" pitchFamily="34" charset="0"/>
              </a:rPr>
              <a:t>专项测试</a:t>
            </a:r>
          </a:p>
          <a:p>
            <a:pPr marL="1455738" lvl="1" indent="-558800"/>
            <a:r>
              <a:rPr lang="en-US" altLang="zh-CN" sz="8000" i="1" kern="0" dirty="0" err="1">
                <a:latin typeface="Trebuchet MS" pitchFamily="34" charset="0"/>
              </a:rPr>
              <a:t>Jmeter</a:t>
            </a:r>
            <a:r>
              <a:rPr lang="zh-CN" altLang="en-US" sz="8000" kern="0" dirty="0">
                <a:latin typeface="Trebuchet MS" pitchFamily="34" charset="0"/>
              </a:rPr>
              <a:t>性能测试</a:t>
            </a:r>
            <a:endParaRPr lang="en-US" altLang="zh-CN" sz="8000" kern="0" dirty="0">
              <a:latin typeface="Trebuchet MS" pitchFamily="34" charset="0"/>
            </a:endParaRPr>
          </a:p>
          <a:p>
            <a:pPr marL="0" indent="0">
              <a:buNone/>
            </a:pPr>
            <a:r>
              <a:rPr lang="zh-CN" altLang="en-US" sz="9600" kern="0" dirty="0">
                <a:solidFill>
                  <a:srgbClr val="2C3F71"/>
                </a:solidFill>
                <a:latin typeface="Trebuchet MS" pitchFamily="34" charset="0"/>
              </a:rPr>
              <a:t>移动应用测试</a:t>
            </a:r>
          </a:p>
          <a:p>
            <a:pPr marL="1455738" lvl="1" indent="-558800"/>
            <a:r>
              <a:rPr lang="en-US" altLang="zh-CN" sz="8000" i="1" kern="0" dirty="0">
                <a:latin typeface="Trebuchet MS" pitchFamily="34" charset="0"/>
              </a:rPr>
              <a:t>Android</a:t>
            </a:r>
            <a:r>
              <a:rPr lang="zh-CN" altLang="en-US" sz="8000" kern="0" dirty="0">
                <a:latin typeface="Trebuchet MS" pitchFamily="34" charset="0"/>
              </a:rPr>
              <a:t>应用测试</a:t>
            </a:r>
            <a:endParaRPr lang="en-US" altLang="zh-CN" sz="8000" kern="0" dirty="0">
              <a:solidFill>
                <a:srgbClr val="2C3F71"/>
              </a:solidFill>
              <a:latin typeface="Trebuchet MS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1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-21080"/>
            <a:ext cx="10018713" cy="1752599"/>
          </a:xfrm>
        </p:spPr>
        <p:txBody>
          <a:bodyPr/>
          <a:lstStyle/>
          <a:p>
            <a:r>
              <a:rPr lang="zh-CN" altLang="en-US" dirty="0" smtClean="0"/>
              <a:t>系统使用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34140" y="2379339"/>
            <a:ext cx="10018713" cy="3124201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Web </a:t>
            </a:r>
            <a:r>
              <a:rPr lang="zh-CN" altLang="en-US" sz="2800" dirty="0" smtClean="0"/>
              <a:t>管理端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教师</a:t>
            </a:r>
            <a:endParaRPr lang="en-US" altLang="zh-CN" dirty="0" smtClean="0"/>
          </a:p>
          <a:p>
            <a:pPr lvl="2"/>
            <a:r>
              <a:rPr lang="zh-CN" altLang="en-US" dirty="0"/>
              <a:t>管理</a:t>
            </a:r>
            <a:r>
              <a:rPr lang="zh-CN" altLang="en-US" dirty="0" smtClean="0"/>
              <a:t>班级</a:t>
            </a:r>
            <a:r>
              <a:rPr lang="en-US" altLang="zh-CN" dirty="0" smtClean="0"/>
              <a:t>/</a:t>
            </a:r>
            <a:r>
              <a:rPr lang="zh-CN" altLang="en-US" dirty="0" smtClean="0"/>
              <a:t>考试</a:t>
            </a:r>
            <a:endParaRPr lang="zh-CN" altLang="en-US" dirty="0"/>
          </a:p>
          <a:p>
            <a:pPr lvl="2"/>
            <a:r>
              <a:rPr lang="zh-CN" altLang="en-US" dirty="0"/>
              <a:t>考试</a:t>
            </a:r>
            <a:r>
              <a:rPr lang="en-US" altLang="zh-CN" dirty="0"/>
              <a:t>/</a:t>
            </a:r>
            <a:r>
              <a:rPr lang="zh-CN" altLang="en-US" dirty="0"/>
              <a:t>试题分析</a:t>
            </a:r>
          </a:p>
          <a:p>
            <a:pPr lvl="2"/>
            <a:r>
              <a:rPr lang="zh-CN" altLang="en-US" dirty="0"/>
              <a:t>代码</a:t>
            </a:r>
            <a:r>
              <a:rPr lang="en-US" altLang="zh-CN" dirty="0"/>
              <a:t>/</a:t>
            </a:r>
            <a:r>
              <a:rPr lang="zh-CN" altLang="en-US" dirty="0"/>
              <a:t>控制流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 lvl="1"/>
            <a:r>
              <a:rPr lang="zh-CN" altLang="en-US" dirty="0"/>
              <a:t>学生</a:t>
            </a:r>
          </a:p>
          <a:p>
            <a:pPr lvl="2"/>
            <a:r>
              <a:rPr lang="zh-CN" altLang="en-US" dirty="0"/>
              <a:t>查看考试代码</a:t>
            </a:r>
            <a:r>
              <a:rPr lang="en-US" altLang="zh-CN" dirty="0"/>
              <a:t>/</a:t>
            </a:r>
            <a:r>
              <a:rPr lang="zh-CN" altLang="en-US" dirty="0"/>
              <a:t>成绩</a:t>
            </a:r>
          </a:p>
          <a:p>
            <a:pPr lvl="2"/>
            <a:r>
              <a:rPr lang="zh-CN" altLang="en-US" dirty="0"/>
              <a:t>进行练习</a:t>
            </a:r>
          </a:p>
          <a:p>
            <a:pPr lvl="2"/>
            <a:r>
              <a:rPr lang="zh-CN" altLang="en-US" dirty="0"/>
              <a:t>细化考试情况</a:t>
            </a:r>
          </a:p>
          <a:p>
            <a:pPr lvl="2"/>
            <a:endParaRPr lang="zh-CN" altLang="en-US" sz="1400" dirty="0" smtClean="0"/>
          </a:p>
          <a:p>
            <a:pPr lvl="2"/>
            <a:endParaRPr lang="zh-CN" altLang="en-US" sz="1400" dirty="0"/>
          </a:p>
        </p:txBody>
      </p:sp>
      <p:sp>
        <p:nvSpPr>
          <p:cNvPr id="4" name="TextBox 53"/>
          <p:cNvSpPr txBox="1">
            <a:spLocks noChangeArrowheads="1"/>
          </p:cNvSpPr>
          <p:nvPr/>
        </p:nvSpPr>
        <p:spPr bwMode="auto">
          <a:xfrm>
            <a:off x="8184244" y="4700035"/>
            <a:ext cx="18552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29895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29895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29895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29895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dirty="0">
                <a:latin typeface="Times New Roman" pitchFamily="18" charset="0"/>
              </a:rPr>
              <a:t>慕测</a:t>
            </a:r>
            <a:r>
              <a:rPr lang="zh-CN" altLang="en-US" sz="1600" dirty="0" smtClean="0">
                <a:latin typeface="Times New Roman" pitchFamily="18" charset="0"/>
              </a:rPr>
              <a:t>教师</a:t>
            </a:r>
            <a:endParaRPr lang="en-US" altLang="zh-CN" sz="1600" dirty="0" smtClean="0">
              <a:latin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</a:rPr>
              <a:t>Web</a:t>
            </a:r>
            <a:r>
              <a:rPr lang="zh-CN" altLang="en-US" sz="1600" dirty="0">
                <a:latin typeface="Times New Roman" pitchFamily="18" charset="0"/>
              </a:rPr>
              <a:t>端教程</a:t>
            </a:r>
          </a:p>
        </p:txBody>
      </p:sp>
      <p:pic>
        <p:nvPicPr>
          <p:cNvPr id="5" name="Picture 161" descr="http://create.maka.im/code/index/BX51UYZ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590" y="2092531"/>
            <a:ext cx="2596575" cy="259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2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-21080"/>
            <a:ext cx="10018713" cy="1752599"/>
          </a:xfrm>
        </p:spPr>
        <p:txBody>
          <a:bodyPr/>
          <a:lstStyle/>
          <a:p>
            <a:r>
              <a:rPr lang="zh-CN" altLang="en-US" dirty="0" smtClean="0"/>
              <a:t>系统使用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34140" y="1861144"/>
            <a:ext cx="10018713" cy="3124201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Eclipse</a:t>
            </a:r>
            <a:r>
              <a:rPr lang="zh-CN" altLang="en-US" sz="2800" dirty="0" smtClean="0"/>
              <a:t>客户端</a:t>
            </a:r>
            <a:r>
              <a:rPr lang="en-US" altLang="zh-CN" sz="2800" dirty="0" smtClean="0"/>
              <a:t>	</a:t>
            </a:r>
          </a:p>
          <a:p>
            <a:pPr lvl="1"/>
            <a:r>
              <a:rPr lang="zh-CN" altLang="en-US" sz="2200" dirty="0" smtClean="0"/>
              <a:t>支持</a:t>
            </a:r>
            <a:r>
              <a:rPr lang="en-US" altLang="zh-CN" sz="2200" dirty="0" smtClean="0"/>
              <a:t>Java/C++/Python</a:t>
            </a:r>
          </a:p>
          <a:p>
            <a:pPr lvl="1"/>
            <a:r>
              <a:rPr lang="zh-CN" altLang="en-US" sz="2200" dirty="0"/>
              <a:t>流程</a:t>
            </a:r>
          </a:p>
          <a:p>
            <a:pPr lvl="2"/>
            <a:r>
              <a:rPr lang="zh-CN" altLang="en-US" sz="2000" dirty="0"/>
              <a:t>登录</a:t>
            </a:r>
          </a:p>
          <a:p>
            <a:pPr lvl="2"/>
            <a:r>
              <a:rPr lang="zh-CN" altLang="en-US" sz="2000" dirty="0"/>
              <a:t>下载并自动导入</a:t>
            </a:r>
          </a:p>
          <a:p>
            <a:pPr lvl="2"/>
            <a:r>
              <a:rPr lang="zh-CN" altLang="en-US" sz="2000" dirty="0"/>
              <a:t>运行</a:t>
            </a:r>
          </a:p>
          <a:p>
            <a:pPr lvl="2"/>
            <a:r>
              <a:rPr lang="zh-CN" altLang="en-US" sz="2000" dirty="0"/>
              <a:t>提交（允许多次</a:t>
            </a:r>
            <a:r>
              <a:rPr lang="zh-CN" altLang="en-US" sz="2000" dirty="0" smtClean="0"/>
              <a:t>提交）</a:t>
            </a:r>
            <a:endParaRPr lang="zh-CN" altLang="en-US" dirty="0" smtClean="0"/>
          </a:p>
          <a:p>
            <a:pPr lvl="2"/>
            <a:endParaRPr lang="zh-CN" altLang="en-US" sz="1600" dirty="0"/>
          </a:p>
        </p:txBody>
      </p:sp>
      <p:sp>
        <p:nvSpPr>
          <p:cNvPr id="4" name="TextBox 51"/>
          <p:cNvSpPr txBox="1">
            <a:spLocks noChangeArrowheads="1"/>
          </p:cNvSpPr>
          <p:nvPr/>
        </p:nvSpPr>
        <p:spPr bwMode="auto">
          <a:xfrm>
            <a:off x="8451084" y="4336689"/>
            <a:ext cx="18620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29895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29895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29895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29895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5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dirty="0">
                <a:latin typeface="Times New Roman" pitchFamily="18" charset="0"/>
              </a:rPr>
              <a:t>慕</a:t>
            </a:r>
            <a:r>
              <a:rPr lang="zh-CN" altLang="en-US" sz="1600" dirty="0" smtClean="0">
                <a:latin typeface="Times New Roman" pitchFamily="18" charset="0"/>
              </a:rPr>
              <a:t>测客户端</a:t>
            </a:r>
            <a:endParaRPr lang="en-US" altLang="zh-CN" sz="1600" dirty="0" smtClean="0">
              <a:latin typeface="Times New Roman" pitchFamily="18" charset="0"/>
            </a:endParaRPr>
          </a:p>
          <a:p>
            <a:pPr algn="ctr"/>
            <a:r>
              <a:rPr lang="zh-CN" altLang="en-US" sz="1600" dirty="0" smtClean="0">
                <a:latin typeface="Times New Roman" pitchFamily="18" charset="0"/>
              </a:rPr>
              <a:t>教程</a:t>
            </a:r>
            <a:endParaRPr lang="zh-CN" altLang="en-US" sz="1600" dirty="0">
              <a:latin typeface="Times New Roman" pitchFamily="18" charset="0"/>
            </a:endParaRPr>
          </a:p>
        </p:txBody>
      </p:sp>
      <p:pic>
        <p:nvPicPr>
          <p:cNvPr id="5" name="Picture 157" descr="http://create.maka.im/code/index/SNAWB8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50" y="1688739"/>
            <a:ext cx="26479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9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-21080"/>
            <a:ext cx="10018713" cy="1752599"/>
          </a:xfrm>
        </p:spPr>
        <p:txBody>
          <a:bodyPr/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4590" y="1731519"/>
            <a:ext cx="10018713" cy="3124201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测试驱动开发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预置测试用例，编写源代码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明文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隐藏 测试用例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Next step</a:t>
            </a:r>
            <a:r>
              <a:rPr lang="zh-CN" altLang="en-US" sz="2400" dirty="0" smtClean="0"/>
              <a:t>：度量驱动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2"/>
            <a:endParaRPr lang="zh-CN" altLang="en-US" dirty="0"/>
          </a:p>
        </p:txBody>
      </p:sp>
      <p:pic>
        <p:nvPicPr>
          <p:cNvPr id="1026" name="Picture 2" descr="http://mooctest.net/public/images/faq/java/run_devel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117" y="1541019"/>
            <a:ext cx="9294307" cy="436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36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5065" y="1594705"/>
            <a:ext cx="10018713" cy="3124201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覆盖测试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静态（</a:t>
            </a:r>
            <a:r>
              <a:rPr lang="en-US" altLang="zh-CN" sz="2400" dirty="0" smtClean="0"/>
              <a:t>soot-&gt;CFG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Instrumentation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动态</a:t>
            </a:r>
            <a:r>
              <a:rPr lang="zh-CN" altLang="en-US" sz="2400" dirty="0"/>
              <a:t>（</a:t>
            </a:r>
            <a:r>
              <a:rPr lang="en-US" altLang="zh-CN" sz="2400" dirty="0" smtClean="0"/>
              <a:t>JUnit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覆盖率评分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数据流</a:t>
            </a:r>
            <a:endParaRPr lang="en-US" altLang="zh-CN" sz="2000" dirty="0" smtClean="0"/>
          </a:p>
          <a:p>
            <a:pPr lvl="2"/>
            <a:r>
              <a:rPr lang="zh-CN" altLang="en-US" sz="2000" dirty="0"/>
              <a:t>控制流</a:t>
            </a:r>
            <a:endParaRPr lang="en-US" altLang="zh-CN" sz="2000" dirty="0" smtClean="0"/>
          </a:p>
          <a:p>
            <a:pPr lvl="2"/>
            <a:endParaRPr lang="zh-CN" altLang="en-US" dirty="0"/>
          </a:p>
        </p:txBody>
      </p:sp>
      <p:pic>
        <p:nvPicPr>
          <p:cNvPr id="2050" name="Picture 2" descr="http://mooctest.net/public/images/faq/java/run_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86576"/>
            <a:ext cx="1171575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-21080"/>
            <a:ext cx="10018713" cy="1752599"/>
          </a:xfrm>
        </p:spPr>
        <p:txBody>
          <a:bodyPr/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pic>
        <p:nvPicPr>
          <p:cNvPr id="5" name="Picture 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1" y="3583509"/>
            <a:ext cx="4573675" cy="261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628" y="3592152"/>
            <a:ext cx="4256372" cy="2604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34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556</TotalTime>
  <Words>288</Words>
  <Application>Microsoft Office PowerPoint</Application>
  <PresentationFormat>自定义</PresentationFormat>
  <Paragraphs>103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视差</vt:lpstr>
      <vt:lpstr>Mooctest.net-慕测平台</vt:lpstr>
      <vt:lpstr>慕测平台</vt:lpstr>
      <vt:lpstr>特点</vt:lpstr>
      <vt:lpstr>业务流程</vt:lpstr>
      <vt:lpstr>考试类型</vt:lpstr>
      <vt:lpstr>系统使用</vt:lpstr>
      <vt:lpstr>系统使用</vt:lpstr>
      <vt:lpstr>Eclipse客户端</vt:lpstr>
      <vt:lpstr>Eclipse客户端</vt:lpstr>
      <vt:lpstr>Eclipse客户端</vt:lpstr>
      <vt:lpstr>其他客户端</vt:lpstr>
      <vt:lpstr>安卓客户端</vt:lpstr>
      <vt:lpstr>小测</vt:lpstr>
      <vt:lpstr>That’s all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Qingkai SHI</dc:creator>
  <cp:lastModifiedBy>Liu</cp:lastModifiedBy>
  <cp:revision>97</cp:revision>
  <dcterms:created xsi:type="dcterms:W3CDTF">2015-11-20T08:30:45Z</dcterms:created>
  <dcterms:modified xsi:type="dcterms:W3CDTF">2015-12-09T08:21:31Z</dcterms:modified>
</cp:coreProperties>
</file>