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Playfair Display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6" roundtripDataSignature="AMtx7mhYGtD0+0+rUaN2Z8GXfkK6oOMF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06F1C3E-D0C3-48D4-82C8-EDB4B8AAD80C}">
  <a:tblStyle styleId="{B06F1C3E-D0C3-48D4-82C8-EDB4B8AAD8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PlayfairDisplay-regular.fntdata"/><Relationship Id="rId43" Type="http://schemas.openxmlformats.org/officeDocument/2006/relationships/slide" Target="slides/slide37.xml"/><Relationship Id="rId46" Type="http://schemas.openxmlformats.org/officeDocument/2006/relationships/font" Target="fonts/PlayfairDisplay-italic.fntdata"/><Relationship Id="rId45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regular.fntdata"/><Relationship Id="rId47" Type="http://schemas.openxmlformats.org/officeDocument/2006/relationships/font" Target="fonts/PlayfairDisplay-boldItalic.fntdata"/><Relationship Id="rId49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5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54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802f3011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802f3011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81bddace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81bddace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646a96e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646a96e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646a96e4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646a96e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81bddace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81bddace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81bddace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81bddace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646a96e4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646a96e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646a96e4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646a96e4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81bddace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81bddace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81bddace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81bddace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802f3011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802f3011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802f3011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802f3011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81bddace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81bddace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81bddace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81bddace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81bddace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81bddace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81bddace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81bddace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81bddace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81bddace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646a96e4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646a96e4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81bddace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81bddace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81bddace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81bddace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81bddace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81bddace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-intuitively you might think more soil moisture would mean more potential for ET, but we see with California that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81bddac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81bddac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81bddace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81bddace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81bddace2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81bddace2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81bddace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81bddace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81bddace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81bddace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81bddace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81bddace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646a96e4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646a96e4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81bddace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81bddace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81bddace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81bddace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802f3011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802f3011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802f3011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802f3011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-We expected to see a difference in land cover types, we expected to see a clear trend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81bddace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81bddace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802f3011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802f3011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802f3011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802f3011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These include simple indices like the percent of normal precipitation and number of days with no precipitation,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specific indices created to assess drought (such as the Palmer Drought Index and Standardized Precipitation Index [SPI]), complex models (such as the National Land Data Assimilation System [NLDAS]) which calculate soil moisture and other hydrologic variables, indices used for water supply forecasting (such as the Surface Water Supply Index [SWSI]), and indices which reflect impacts on vegetation (such as the Vegetation Health Index [VHI] and Vegetation Drought Response Index [VegDRI]) and water availability (such as groundwater well levels and streamflow).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81bddace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81bddace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solidFill>
            <a:srgbClr val="0B5394"/>
          </a:solidFill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7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7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115725" y="3821175"/>
            <a:ext cx="1253426" cy="125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6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200"/>
              <a:buNone/>
              <a:defRPr>
                <a:solidFill>
                  <a:srgbClr val="0B539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8"/>
          <p:cNvPicPr preferRelativeResize="0"/>
          <p:nvPr/>
        </p:nvPicPr>
        <p:blipFill rotWithShape="1">
          <a:blip r:embed="rId2">
            <a:alphaModFix amt="24000"/>
          </a:blip>
          <a:srcRect b="0" l="0" r="0" t="0"/>
          <a:stretch/>
        </p:blipFill>
        <p:spPr>
          <a:xfrm>
            <a:off x="115725" y="3821175"/>
            <a:ext cx="1253426" cy="125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 amt="24000"/>
          </a:blip>
          <a:srcRect b="0" l="0" r="0" t="0"/>
          <a:stretch/>
        </p:blipFill>
        <p:spPr>
          <a:xfrm>
            <a:off x="115725" y="3821175"/>
            <a:ext cx="1253426" cy="125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14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1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Relationship Id="rId4" Type="http://schemas.openxmlformats.org/officeDocument/2006/relationships/image" Target="../media/image1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CEE 260D Final Presentation</a:t>
            </a:r>
            <a:endParaRPr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Karthik Ramesh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Jack Seagrist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802f3011f_0_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CIMIS </a:t>
            </a:r>
            <a:r>
              <a:rPr lang="en" sz="2200"/>
              <a:t>(</a:t>
            </a:r>
            <a:r>
              <a:rPr lang="en" sz="2100"/>
              <a:t>California Irrigation Management Information System)</a:t>
            </a:r>
            <a:endParaRPr sz="2100"/>
          </a:p>
        </p:txBody>
      </p:sp>
      <p:sp>
        <p:nvSpPr>
          <p:cNvPr id="114" name="Google Shape;114;g8802f3011f_0_32"/>
          <p:cNvSpPr txBox="1"/>
          <p:nvPr>
            <p:ph idx="1" type="body"/>
          </p:nvPr>
        </p:nvSpPr>
        <p:spPr>
          <a:xfrm>
            <a:off x="5850850" y="1152475"/>
            <a:ext cx="298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140 active CIMIS stations across the state.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Downloaded in-situ estimates for ET, Net Radn, Avg Temperature, Avg Vapor Pressure, Relative Humidity and Dew point for WY 2016-2019</a:t>
            </a:r>
            <a:endParaRPr/>
          </a:p>
        </p:txBody>
      </p:sp>
      <p:pic>
        <p:nvPicPr>
          <p:cNvPr id="115" name="Google Shape;115;g8802f3011f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377599" cy="31759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81bddace2_0_18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CIMIS</a:t>
            </a:r>
            <a:endParaRPr/>
          </a:p>
        </p:txBody>
      </p:sp>
      <p:pic>
        <p:nvPicPr>
          <p:cNvPr id="121" name="Google Shape;121;g881bddace2_0_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154899" cy="247720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g881bddace2_0_184"/>
          <p:cNvSpPr/>
          <p:nvPr/>
        </p:nvSpPr>
        <p:spPr>
          <a:xfrm>
            <a:off x="6731475" y="1152475"/>
            <a:ext cx="2255400" cy="192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Downloaded ETo (mm), Net Rad (W/sq.m), Avg Vap Pres (kPa), Avg Air Temp </a:t>
            </a:r>
            <a:r>
              <a:rPr lang="en">
                <a:solidFill>
                  <a:schemeClr val="dk2"/>
                </a:solidFill>
              </a:rPr>
              <a:t>(C)</a:t>
            </a:r>
            <a:r>
              <a:rPr lang="en">
                <a:solidFill>
                  <a:schemeClr val="dk2"/>
                </a:solidFill>
              </a:rPr>
              <a:t> , Avg Rel Hum (%), Dew Point </a:t>
            </a:r>
            <a:r>
              <a:rPr lang="en">
                <a:solidFill>
                  <a:schemeClr val="dk2"/>
                </a:solidFill>
              </a:rPr>
              <a:t>(C)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3" name="Google Shape;123;g881bddace2_0_184"/>
          <p:cNvSpPr txBox="1"/>
          <p:nvPr/>
        </p:nvSpPr>
        <p:spPr>
          <a:xfrm>
            <a:off x="1297500" y="3764700"/>
            <a:ext cx="75348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CIMIS uses a modified version of Penman-Monteith to compute ETo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646a96e4a_0_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SMAP (Soil Moisture Active Passive) </a:t>
            </a:r>
            <a:endParaRPr/>
          </a:p>
        </p:txBody>
      </p:sp>
      <p:sp>
        <p:nvSpPr>
          <p:cNvPr id="129" name="Google Shape;129;g8646a96e4a_0_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Datasets from the SMAP satellite for the surface soil moisture was downloaded for the pertinent CIMIS stations using Google Earth Engine.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Earth Engine helped overcome computation and hardware hurdles with processing on the cloud.</a:t>
            </a:r>
            <a:endParaRPr/>
          </a:p>
        </p:txBody>
      </p:sp>
      <p:pic>
        <p:nvPicPr>
          <p:cNvPr id="130" name="Google Shape;130;g8646a96e4a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550" y="2571750"/>
            <a:ext cx="6394249" cy="2338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646a96e4a_0_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SMAP</a:t>
            </a:r>
            <a:endParaRPr/>
          </a:p>
        </p:txBody>
      </p:sp>
      <p:pic>
        <p:nvPicPr>
          <p:cNvPr id="136" name="Google Shape;136;g8646a96e4a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75" y="1254325"/>
            <a:ext cx="5144300" cy="2469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7" name="Google Shape;137;g8646a96e4a_0_7"/>
          <p:cNvSpPr/>
          <p:nvPr/>
        </p:nvSpPr>
        <p:spPr>
          <a:xfrm rot="-6652296">
            <a:off x="1995045" y="1012672"/>
            <a:ext cx="1338854" cy="2894456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2000">
                <a:srgbClr val="B7B7B7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g8646a96e4a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1525" y="1152476"/>
            <a:ext cx="5541926" cy="31411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81bddace2_0_16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SMAP</a:t>
            </a:r>
            <a:endParaRPr/>
          </a:p>
        </p:txBody>
      </p:sp>
      <p:sp>
        <p:nvSpPr>
          <p:cNvPr id="144" name="Google Shape;144;g881bddace2_0_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g881bddace2_0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6188"/>
            <a:ext cx="3485326" cy="99756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g881bddace2_0_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4800" y="2308225"/>
            <a:ext cx="2857500" cy="1104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g881bddace2_0_160"/>
          <p:cNvSpPr/>
          <p:nvPr/>
        </p:nvSpPr>
        <p:spPr>
          <a:xfrm>
            <a:off x="415350" y="2212500"/>
            <a:ext cx="2255400" cy="1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Retrieve CIMIS station coordinates to obtain SMAP data at the particular CIMIS Station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8" name="Google Shape;148;g881bddace2_0_160"/>
          <p:cNvSpPr/>
          <p:nvPr/>
        </p:nvSpPr>
        <p:spPr>
          <a:xfrm rot="-3965301">
            <a:off x="1995043" y="769190"/>
            <a:ext cx="1338917" cy="2894438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2000">
                <a:srgbClr val="B7B7B7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g881bddace2_0_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8038" y="1017450"/>
            <a:ext cx="2724625" cy="38673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g881bddace2_0_160"/>
          <p:cNvSpPr/>
          <p:nvPr/>
        </p:nvSpPr>
        <p:spPr>
          <a:xfrm>
            <a:off x="5974800" y="1926400"/>
            <a:ext cx="2255400" cy="19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Output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81bddace2_0_17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SMAP</a:t>
            </a:r>
            <a:endParaRPr sz="2200"/>
          </a:p>
        </p:txBody>
      </p:sp>
      <p:sp>
        <p:nvSpPr>
          <p:cNvPr id="156" name="Google Shape;156;g881bddace2_0_179"/>
          <p:cNvSpPr/>
          <p:nvPr/>
        </p:nvSpPr>
        <p:spPr>
          <a:xfrm>
            <a:off x="311700" y="1203650"/>
            <a:ext cx="4019400" cy="192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Coordinates of active CIMIS stations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Red Dots: CIMIS Stations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Layer: SMAP Data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7" name="Google Shape;157;g881bddace2_0_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675" y="1203650"/>
            <a:ext cx="3176201" cy="36619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646a96e4a_0_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 COVER TYPE</a:t>
            </a:r>
            <a:endParaRPr/>
          </a:p>
        </p:txBody>
      </p:sp>
      <p:sp>
        <p:nvSpPr>
          <p:cNvPr id="163" name="Google Shape;163;g8646a96e4a_0_14"/>
          <p:cNvSpPr txBox="1"/>
          <p:nvPr>
            <p:ph idx="1" type="body"/>
          </p:nvPr>
        </p:nvSpPr>
        <p:spPr>
          <a:xfrm>
            <a:off x="311700" y="749525"/>
            <a:ext cx="476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140 CIMIS stations coordinates fall into one of these 10 categories of land cover classification.</a:t>
            </a:r>
            <a:endParaRPr/>
          </a:p>
        </p:txBody>
      </p:sp>
      <p:graphicFrame>
        <p:nvGraphicFramePr>
          <p:cNvPr id="164" name="Google Shape;164;g8646a96e4a_0_14"/>
          <p:cNvGraphicFramePr/>
          <p:nvPr/>
        </p:nvGraphicFramePr>
        <p:xfrm>
          <a:off x="5358175" y="48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{B06F1C3E-D0C3-48D4-82C8-EDB4B8AAD80C}</a:tableStyleId>
              </a:tblPr>
              <a:tblGrid>
                <a:gridCol w="439075"/>
                <a:gridCol w="3035050"/>
              </a:tblGrid>
              <a:tr h="56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No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Land cover Type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3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Barren Land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3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Cultivated Crops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3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3.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Developed, Low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3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4.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Developed, Medium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3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5.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Developed, Open Space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3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6.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Emergent Herbaceous Wetlands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3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7.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Evergreen Forest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3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8.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Grassland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3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9.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Pasture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3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10.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Shrub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5" name="Google Shape;165;g8646a96e4a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24" y="2437372"/>
            <a:ext cx="4125801" cy="2233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646a96e4a_0_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 COVER TYPE </a:t>
            </a:r>
            <a:endParaRPr/>
          </a:p>
        </p:txBody>
      </p:sp>
      <p:sp>
        <p:nvSpPr>
          <p:cNvPr id="171" name="Google Shape;171;g8646a96e4a_0_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 cover classification of all CIMIS stations exported to a .csv file.</a:t>
            </a:r>
            <a:endParaRPr/>
          </a:p>
        </p:txBody>
      </p:sp>
      <p:pic>
        <p:nvPicPr>
          <p:cNvPr id="172" name="Google Shape;172;g8646a96e4a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650" y="1780750"/>
            <a:ext cx="7373851" cy="2701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81bddace2_0_1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SMAP</a:t>
            </a:r>
            <a:endParaRPr sz="2200"/>
          </a:p>
        </p:txBody>
      </p:sp>
      <p:sp>
        <p:nvSpPr>
          <p:cNvPr id="178" name="Google Shape;178;g881bddace2_0_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Exporting data from Multiple Points to Drive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Stations from each land cover type were selected at random and the soil moisture data was obtained through Google Earth Engine. </a:t>
            </a:r>
            <a:endParaRPr sz="1600"/>
          </a:p>
        </p:txBody>
      </p:sp>
      <p:pic>
        <p:nvPicPr>
          <p:cNvPr id="179" name="Google Shape;179;g881bddace2_0_165"/>
          <p:cNvPicPr preferRelativeResize="0"/>
          <p:nvPr/>
        </p:nvPicPr>
        <p:blipFill rotWithShape="1">
          <a:blip r:embed="rId3">
            <a:alphaModFix/>
          </a:blip>
          <a:srcRect b="0" l="0" r="30516" t="0"/>
          <a:stretch/>
        </p:blipFill>
        <p:spPr>
          <a:xfrm>
            <a:off x="2213562" y="2273450"/>
            <a:ext cx="4716877" cy="2505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81bddace2_0_17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Collating Data</a:t>
            </a:r>
            <a:endParaRPr/>
          </a:p>
        </p:txBody>
      </p:sp>
      <p:sp>
        <p:nvSpPr>
          <p:cNvPr id="185" name="Google Shape;185;g881bddace2_0_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temporal scale of CIMIS (daily) and SMAP (3 days) are different, we imported the data to python to collate them to the same time scale.</a:t>
            </a:r>
            <a:endParaRPr/>
          </a:p>
        </p:txBody>
      </p:sp>
      <p:pic>
        <p:nvPicPr>
          <p:cNvPr id="186" name="Google Shape;186;g881bddace2_0_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500" y="2132402"/>
            <a:ext cx="5431800" cy="2060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7" name="Google Shape;187;g881bddace2_0_170"/>
          <p:cNvSpPr/>
          <p:nvPr/>
        </p:nvSpPr>
        <p:spPr>
          <a:xfrm>
            <a:off x="728475" y="2199000"/>
            <a:ext cx="2255400" cy="1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Combine the CIMIS and SMAP Data, Organize by land cover type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802f3011f_0_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9" name="Google Shape;69;g8802f3011f_0_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Calculation Methods and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 &amp; Future 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802f3011f_0_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Collated Data</a:t>
            </a:r>
            <a:endParaRPr/>
          </a:p>
        </p:txBody>
      </p:sp>
      <p:sp>
        <p:nvSpPr>
          <p:cNvPr id="193" name="Google Shape;193;g8802f3011f_0_37"/>
          <p:cNvSpPr txBox="1"/>
          <p:nvPr>
            <p:ph idx="1" type="body"/>
          </p:nvPr>
        </p:nvSpPr>
        <p:spPr>
          <a:xfrm>
            <a:off x="311700" y="1328775"/>
            <a:ext cx="35997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 Plymouth with the timescales matched.</a:t>
            </a:r>
            <a:endParaRPr/>
          </a:p>
        </p:txBody>
      </p:sp>
      <p:pic>
        <p:nvPicPr>
          <p:cNvPr id="194" name="Google Shape;194;g8802f3011f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225" y="637100"/>
            <a:ext cx="4141199" cy="43349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81bddace2_0_12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 Methods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Results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81bddace2_0_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Methods</a:t>
            </a:r>
            <a:endParaRPr/>
          </a:p>
        </p:txBody>
      </p:sp>
      <p:sp>
        <p:nvSpPr>
          <p:cNvPr id="205" name="Google Shape;205;g881bddace2_0_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 “By looking at the relationship between </a:t>
            </a:r>
            <a:r>
              <a:rPr b="1" lang="en"/>
              <a:t>CIMIS</a:t>
            </a:r>
            <a:r>
              <a:rPr lang="en"/>
              <a:t> in situ measurements and soil moisture estimate from </a:t>
            </a:r>
            <a:r>
              <a:rPr b="1" lang="en"/>
              <a:t>SMAP</a:t>
            </a:r>
            <a:r>
              <a:rPr lang="en"/>
              <a:t> across varying land cover regimes, we hope to identify the parameters which have the greatest influence on soil moisture and determine the underlying drivers of those relationships.”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Three Methods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Pearson Correlation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Lag Pearson Correlation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 Pearson Correlation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81bddace2_0_19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Stations for Analysis</a:t>
            </a:r>
            <a:endParaRPr/>
          </a:p>
        </p:txBody>
      </p:sp>
      <p:graphicFrame>
        <p:nvGraphicFramePr>
          <p:cNvPr id="211" name="Google Shape;211;g881bddace2_0_197"/>
          <p:cNvGraphicFramePr/>
          <p:nvPr/>
        </p:nvGraphicFramePr>
        <p:xfrm>
          <a:off x="952500" y="107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{B06F1C3E-D0C3-48D4-82C8-EDB4B8AAD80C}</a:tableStyleId>
              </a:tblPr>
              <a:tblGrid>
                <a:gridCol w="2114325"/>
                <a:gridCol w="5124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Land Cover Type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CIMIS Stations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25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Evergreen Forest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Auburn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9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Grassland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Plymouth, San Luis Obispo, U.C. Riverside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9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Pasture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Bishop, Black Point, McArthur, Santa Rosa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1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Shrub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Oasis, Temecula, Victorville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1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Cultivated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Arvin-Edison, Gilroy, Scott, Seeley, San Luis Obispo West, Woodland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8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Barren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Cadiz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Developed Open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Fair Oaks, San Juan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Developed Low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Pajaro, San Benito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Developed Medium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Lake Arrow, Oakland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81bddace2_0_11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Challenges</a:t>
            </a:r>
            <a:endParaRPr/>
          </a:p>
        </p:txBody>
      </p:sp>
      <p:sp>
        <p:nvSpPr>
          <p:cNvPr id="217" name="Google Shape;217;g881bddace2_0_110"/>
          <p:cNvSpPr txBox="1"/>
          <p:nvPr>
            <p:ph idx="1" type="body"/>
          </p:nvPr>
        </p:nvSpPr>
        <p:spPr>
          <a:xfrm>
            <a:off x="311700" y="1152475"/>
            <a:ext cx="442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Sporadic missing values in CIMIS data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values from datasets, reduced </a:t>
            </a:r>
            <a:r>
              <a:rPr lang="en"/>
              <a:t>total amount of data</a:t>
            </a:r>
            <a:endParaRPr/>
          </a:p>
        </p:txBody>
      </p:sp>
      <p:pic>
        <p:nvPicPr>
          <p:cNvPr id="218" name="Google Shape;218;g881bddace2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150" y="1115375"/>
            <a:ext cx="4019150" cy="37088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9" name="Google Shape;219;g881bddace2_0_110"/>
          <p:cNvSpPr/>
          <p:nvPr/>
        </p:nvSpPr>
        <p:spPr>
          <a:xfrm>
            <a:off x="5547375" y="2467575"/>
            <a:ext cx="758100" cy="29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881bddace2_0_110"/>
          <p:cNvSpPr/>
          <p:nvPr/>
        </p:nvSpPr>
        <p:spPr>
          <a:xfrm>
            <a:off x="6628650" y="3371075"/>
            <a:ext cx="758100" cy="29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81bddace2_0_10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Challenges</a:t>
            </a:r>
            <a:endParaRPr/>
          </a:p>
        </p:txBody>
      </p:sp>
      <p:sp>
        <p:nvSpPr>
          <p:cNvPr id="226" name="Google Shape;226;g881bddace2_0_105"/>
          <p:cNvSpPr txBox="1"/>
          <p:nvPr>
            <p:ph idx="1" type="body"/>
          </p:nvPr>
        </p:nvSpPr>
        <p:spPr>
          <a:xfrm>
            <a:off x="311700" y="89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Ocean effect: Found constant readings for stations close to beach (Pescadero, Long Beach) due to signals from ocean influencing SMAP readings</a:t>
            </a:r>
            <a:endParaRPr/>
          </a:p>
        </p:txBody>
      </p:sp>
      <p:pic>
        <p:nvPicPr>
          <p:cNvPr id="227" name="Google Shape;227;g881bddace2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950" y="2031750"/>
            <a:ext cx="4086100" cy="244715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646a96e4a_1_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CIMIS PM Equation</a:t>
            </a:r>
            <a:endParaRPr/>
          </a:p>
        </p:txBody>
      </p:sp>
      <p:pic>
        <p:nvPicPr>
          <p:cNvPr id="233" name="Google Shape;233;g8646a96e4a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0975"/>
            <a:ext cx="4273550" cy="270904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4" name="Google Shape;234;g8646a96e4a_1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375" y="1400975"/>
            <a:ext cx="3857803" cy="27090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5" name="Google Shape;235;g8646a96e4a_1_13"/>
          <p:cNvSpPr txBox="1"/>
          <p:nvPr/>
        </p:nvSpPr>
        <p:spPr>
          <a:xfrm>
            <a:off x="5790275" y="4187875"/>
            <a:ext cx="30636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Unmodified PM equation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81bddace2_0_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Pearson Correlation</a:t>
            </a:r>
            <a:endParaRPr/>
          </a:p>
        </p:txBody>
      </p:sp>
      <p:pic>
        <p:nvPicPr>
          <p:cNvPr id="241" name="Google Shape;241;g881bddace2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3296"/>
            <a:ext cx="3704400" cy="6953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2" name="Google Shape;242;g881bddace2_0_26"/>
          <p:cNvSpPr/>
          <p:nvPr/>
        </p:nvSpPr>
        <p:spPr>
          <a:xfrm>
            <a:off x="6151125" y="2377015"/>
            <a:ext cx="2792100" cy="160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Created List of dataframes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Calculated Pearson R correlation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3" name="Google Shape;243;g881bddace2_0_26"/>
          <p:cNvSpPr/>
          <p:nvPr/>
        </p:nvSpPr>
        <p:spPr>
          <a:xfrm rot="-3142973">
            <a:off x="2723751" y="1111652"/>
            <a:ext cx="1338834" cy="149389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2000">
                <a:srgbClr val="B7B7B7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g881bddace2_0_26"/>
          <p:cNvPicPr preferRelativeResize="0"/>
          <p:nvPr/>
        </p:nvPicPr>
        <p:blipFill rotWithShape="1">
          <a:blip r:embed="rId4">
            <a:alphaModFix/>
          </a:blip>
          <a:srcRect b="29795" l="0" r="0" t="0"/>
          <a:stretch/>
        </p:blipFill>
        <p:spPr>
          <a:xfrm>
            <a:off x="3207425" y="1568825"/>
            <a:ext cx="2943705" cy="32204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81bddace2_0_1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Standard Pearson Correlation (ssm vs ETo)</a:t>
            </a:r>
            <a:endParaRPr/>
          </a:p>
        </p:txBody>
      </p:sp>
      <p:pic>
        <p:nvPicPr>
          <p:cNvPr id="250" name="Google Shape;250;g881bddace2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260299" cy="385202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1" name="Google Shape;251;g881bddace2_0_120"/>
          <p:cNvSpPr/>
          <p:nvPr/>
        </p:nvSpPr>
        <p:spPr>
          <a:xfrm>
            <a:off x="382075" y="1152475"/>
            <a:ext cx="4059600" cy="27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Correlations are negative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No apparent trend by land cover type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High variability among stations within same group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g881bddace2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575" y="1195463"/>
            <a:ext cx="3773150" cy="36503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7" name="Google Shape;257;g881bddace2_0_8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Pearson Correlation</a:t>
            </a:r>
            <a:endParaRPr/>
          </a:p>
        </p:txBody>
      </p:sp>
      <p:sp>
        <p:nvSpPr>
          <p:cNvPr id="258" name="Google Shape;258;g881bddace2_0_84"/>
          <p:cNvSpPr/>
          <p:nvPr/>
        </p:nvSpPr>
        <p:spPr>
          <a:xfrm rot="-6852611">
            <a:off x="4080679" y="1325289"/>
            <a:ext cx="1338746" cy="3198123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FFFF">
                  <a:alpha val="0"/>
                </a:srgbClr>
              </a:gs>
              <a:gs pos="52000">
                <a:srgbClr val="B7B7B7"/>
              </a:gs>
              <a:gs pos="100000">
                <a:srgbClr val="000000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g881bddace2_0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1450" y="1152463"/>
            <a:ext cx="2965875" cy="296102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0" name="Google Shape;260;g881bddace2_0_84"/>
          <p:cNvSpPr/>
          <p:nvPr/>
        </p:nvSpPr>
        <p:spPr>
          <a:xfrm>
            <a:off x="192500" y="1174950"/>
            <a:ext cx="2182800" cy="27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Negative correlation due to seasonal climate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81bddace2_0_0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81bddace2_0_6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Lag Pearson Correlation</a:t>
            </a:r>
            <a:endParaRPr/>
          </a:p>
        </p:txBody>
      </p:sp>
      <p:sp>
        <p:nvSpPr>
          <p:cNvPr id="266" name="Google Shape;266;g881bddace2_0_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Constructed dataframes with Lag 1, 2, and 3 ET data, which is equivalent to 3, 6, and 9 day lag</a:t>
            </a:r>
            <a:endParaRPr/>
          </a:p>
        </p:txBody>
      </p:sp>
      <p:pic>
        <p:nvPicPr>
          <p:cNvPr id="267" name="Google Shape;267;g881bddace2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200" y="2264948"/>
            <a:ext cx="7787601" cy="1049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8" name="Google Shape;268;g881bddace2_0_64"/>
          <p:cNvSpPr/>
          <p:nvPr/>
        </p:nvSpPr>
        <p:spPr>
          <a:xfrm>
            <a:off x="5942900" y="2266650"/>
            <a:ext cx="2530200" cy="104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81bddace2_0_2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Lag Pearson Correlation</a:t>
            </a:r>
            <a:endParaRPr/>
          </a:p>
        </p:txBody>
      </p:sp>
      <p:pic>
        <p:nvPicPr>
          <p:cNvPr id="274" name="Google Shape;274;g881bddace2_0_225"/>
          <p:cNvPicPr preferRelativeResize="0"/>
          <p:nvPr/>
        </p:nvPicPr>
        <p:blipFill rotWithShape="1">
          <a:blip r:embed="rId3">
            <a:alphaModFix/>
          </a:blip>
          <a:srcRect b="50573" l="0" r="0" t="0"/>
          <a:stretch/>
        </p:blipFill>
        <p:spPr>
          <a:xfrm>
            <a:off x="486200" y="1910000"/>
            <a:ext cx="3655700" cy="25422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75" name="Google Shape;275;g881bddace2_0_225"/>
          <p:cNvGrpSpPr/>
          <p:nvPr/>
        </p:nvGrpSpPr>
        <p:grpSpPr>
          <a:xfrm>
            <a:off x="4763175" y="1910000"/>
            <a:ext cx="3655700" cy="2806950"/>
            <a:chOff x="4763175" y="1657500"/>
            <a:chExt cx="3655700" cy="2806950"/>
          </a:xfrm>
        </p:grpSpPr>
        <p:pic>
          <p:nvPicPr>
            <p:cNvPr id="276" name="Google Shape;276;g881bddace2_0_225"/>
            <p:cNvPicPr preferRelativeResize="0"/>
            <p:nvPr/>
          </p:nvPicPr>
          <p:blipFill rotWithShape="1">
            <a:blip r:embed="rId3">
              <a:alphaModFix/>
            </a:blip>
            <a:srcRect b="96169" l="0" r="0" t="0"/>
            <a:stretch/>
          </p:blipFill>
          <p:spPr>
            <a:xfrm>
              <a:off x="4763175" y="1657500"/>
              <a:ext cx="3655700" cy="197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g881bddace2_0_225"/>
            <p:cNvPicPr preferRelativeResize="0"/>
            <p:nvPr/>
          </p:nvPicPr>
          <p:blipFill rotWithShape="1">
            <a:blip r:embed="rId3">
              <a:alphaModFix/>
            </a:blip>
            <a:srcRect b="0" l="0" r="0" t="49256"/>
            <a:stretch/>
          </p:blipFill>
          <p:spPr>
            <a:xfrm>
              <a:off x="4763175" y="1854500"/>
              <a:ext cx="3655700" cy="2609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8" name="Google Shape;278;g881bddace2_0_225"/>
          <p:cNvSpPr/>
          <p:nvPr/>
        </p:nvSpPr>
        <p:spPr>
          <a:xfrm>
            <a:off x="4763125" y="1910000"/>
            <a:ext cx="3655800" cy="2713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881bddace2_0_225"/>
          <p:cNvSpPr txBox="1"/>
          <p:nvPr/>
        </p:nvSpPr>
        <p:spPr>
          <a:xfrm>
            <a:off x="391200" y="1156275"/>
            <a:ext cx="85206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 visible improvement in R with lag analysis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81bddace2_0_2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Lag Pearson Correlation</a:t>
            </a:r>
            <a:endParaRPr/>
          </a:p>
        </p:txBody>
      </p:sp>
      <p:sp>
        <p:nvSpPr>
          <p:cNvPr id="285" name="Google Shape;285;g881bddace2_0_232"/>
          <p:cNvSpPr txBox="1"/>
          <p:nvPr>
            <p:ph idx="1" type="body"/>
          </p:nvPr>
        </p:nvSpPr>
        <p:spPr>
          <a:xfrm>
            <a:off x="311700" y="1152475"/>
            <a:ext cx="404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Correlations remain negative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Identified stations which went positive then decreased correlation: Santa Rosa (Pasture), Temecula (Shrub)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Developed Medium (Oakland and Lake Arrow) remain fairly constant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g881bddace2_0_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330" y="1017450"/>
            <a:ext cx="4176971" cy="39574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81bddace2_0_69"/>
          <p:cNvSpPr txBox="1"/>
          <p:nvPr>
            <p:ph type="title"/>
          </p:nvPr>
        </p:nvSpPr>
        <p:spPr>
          <a:xfrm>
            <a:off x="311700" y="1383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 Correlation - (ssm vs ETo)</a:t>
            </a:r>
            <a:endParaRPr/>
          </a:p>
        </p:txBody>
      </p:sp>
      <p:graphicFrame>
        <p:nvGraphicFramePr>
          <p:cNvPr id="292" name="Google Shape;292;g881bddace2_0_69"/>
          <p:cNvGraphicFramePr/>
          <p:nvPr/>
        </p:nvGraphicFramePr>
        <p:xfrm>
          <a:off x="494400" y="9481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{B06F1C3E-D0C3-48D4-82C8-EDB4B8AAD80C}</a:tableStyleId>
              </a:tblPr>
              <a:tblGrid>
                <a:gridCol w="1420100"/>
                <a:gridCol w="1827650"/>
                <a:gridCol w="1223350"/>
                <a:gridCol w="1195250"/>
                <a:gridCol w="1307675"/>
                <a:gridCol w="1181175"/>
              </a:tblGrid>
              <a:tr h="46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Station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Land Cover</a:t>
                      </a: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 Type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R - Winter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R - Spring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R - Summer 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R - Fall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0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Arvin-Edison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Cultivated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-0.18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-0.43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-0.23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9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Auburn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Evergreen Forest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-0.58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-0.72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-0.64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-0.58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9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Bishop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Pasture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-0.12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-0.47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-0.57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-0.24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0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Browns Valley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Shrub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-0.42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-0.72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-0.53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0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Cadiz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Barren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-0.28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-0.35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-0.15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-0.44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0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Fair Oaks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Developed - Open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-0.39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-0.65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-0.55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-0.45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0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Lake Arrow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Developed - Medium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-0.44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-0.48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-0.48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0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Pajaro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Developed - Low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-0.24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-0.47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-0.22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0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Plymouth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Grassland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-0.27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-0.65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-0.74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-0.52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81bddace2_0_10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 Correlation</a:t>
            </a:r>
            <a:endParaRPr/>
          </a:p>
        </p:txBody>
      </p:sp>
      <p:sp>
        <p:nvSpPr>
          <p:cNvPr id="298" name="Google Shape;298;g881bddace2_0_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Developed land cover types remain fairly constant across seasons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General trend shows correlation increasing in Spring then continual decrease through Summer and Fall until Winter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646a96e4a_1_0"/>
          <p:cNvSpPr txBox="1"/>
          <p:nvPr>
            <p:ph type="title"/>
          </p:nvPr>
        </p:nvSpPr>
        <p:spPr>
          <a:xfrm>
            <a:off x="201425" y="391350"/>
            <a:ext cx="8853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Pearson R (ssm vs Net Radiation/Avg Air temp)</a:t>
            </a:r>
            <a:endParaRPr sz="2900"/>
          </a:p>
        </p:txBody>
      </p:sp>
      <p:sp>
        <p:nvSpPr>
          <p:cNvPr id="304" name="Google Shape;304;g8646a96e4a_1_0"/>
          <p:cNvSpPr txBox="1"/>
          <p:nvPr>
            <p:ph idx="1" type="body"/>
          </p:nvPr>
        </p:nvSpPr>
        <p:spPr>
          <a:xfrm>
            <a:off x="311700" y="1076275"/>
            <a:ext cx="862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Explored ssm correlation with net radiation/avg air temp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See very similar patterns to ssm vs ET</a:t>
            </a:r>
            <a:endParaRPr sz="1600"/>
          </a:p>
        </p:txBody>
      </p:sp>
      <p:pic>
        <p:nvPicPr>
          <p:cNvPr id="305" name="Google Shape;305;g8646a96e4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651" y="1734889"/>
            <a:ext cx="3452450" cy="3235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6" name="Google Shape;306;g8646a96e4a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850" y="1732988"/>
            <a:ext cx="3452450" cy="323933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81bddace2_0_4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Future Work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81bddace2_0_4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17" name="Google Shape;317;g881bddace2_0_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Based on analysis, land cover does not have a definitive influence on correlation between surface soil moisture and ETo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Future Work: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Increase number of sites investigated for statistical analysis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Identify factors which may have more influence: topography, soil water retention curves, crop coefficients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Identify the effect of surface slope on Soil moisture.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802f3011f_0_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</a:t>
            </a:r>
            <a:endParaRPr/>
          </a:p>
        </p:txBody>
      </p:sp>
      <p:sp>
        <p:nvSpPr>
          <p:cNvPr id="80" name="Google Shape;80;g8802f3011f_0_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Smarter Agricultural Practices: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irrigation schedules based on the soil moisture and evapotranspiration has been shown to increase productivity for growers.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Developing a model calibrated to predict soil moisture from in-situ evapotranspiration estimates.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 relationship driven by several parameters discussed further.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802f3011f_0_1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86" name="Google Shape;86;g8802f3011f_0_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 “By looking at the relationship between </a:t>
            </a:r>
            <a:r>
              <a:rPr b="1" lang="en"/>
              <a:t>CIMIS</a:t>
            </a:r>
            <a:r>
              <a:rPr lang="en"/>
              <a:t> in situ measurements and soil moisture estimate from </a:t>
            </a:r>
            <a:r>
              <a:rPr b="1" lang="en"/>
              <a:t>SMAP</a:t>
            </a:r>
            <a:r>
              <a:rPr lang="en"/>
              <a:t> across varying land cover regimes, we hope to identify the parameters which have the greatest influence on soil moisture and determine the underlying drivers of those relationships.”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81bddace2_0_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Research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02f3011f_0_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Research</a:t>
            </a:r>
            <a:endParaRPr/>
          </a:p>
        </p:txBody>
      </p:sp>
      <p:sp>
        <p:nvSpPr>
          <p:cNvPr id="97" name="Google Shape;97;g8802f3011f_0_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everal studies estimate that ET and soil moisture are correlated - evapotranspiration by calculating the potential evapotranspiration and then applying a soil moisture function obtained from remotely sensed datasets.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evapotranspiration and soil moisture relationship has also been explored in many different capacities, such as in monsoon-dominated or water limited ecosystems.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Soil moisture varies in both the lateral and vertical directions, which can be attributed to controls from precipitation, climate, land-cover, and soil properties among other influences.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802f3011f_0_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Research</a:t>
            </a:r>
            <a:endParaRPr/>
          </a:p>
        </p:txBody>
      </p:sp>
      <p:sp>
        <p:nvSpPr>
          <p:cNvPr id="103" name="Google Shape;103;g8802f3011f_0_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addition, it has been reported that significant variations can be seen in soil moisture in areas with wet and dry seasons.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land cover type has a significant impact on the relationship between soil moisture anomalies and other drought indicators.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analysis has been constructed keeping in mind these factors gleaned from existing published material.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81bddace2_0_8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0B5394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