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64" r:id="rId4"/>
    <p:sldId id="259" r:id="rId5"/>
    <p:sldId id="266"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160" d="100"/>
          <a:sy n="160" d="100"/>
        </p:scale>
        <p:origin x="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h.gov.au/About_Parliament/Parliamentary_Departments/Parliamentary_Library/pubs/rp/rp0809/09rp16"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Overview on the tasks to investigate the market trends and customer behavior</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6EEE351B-85E6-5446-85AD-FBC7C0F54A51}"/>
              </a:ext>
            </a:extLst>
          </p:cNvPr>
          <p:cNvGraphicFramePr>
            <a:graphicFrameLocks noGrp="1"/>
          </p:cNvGraphicFramePr>
          <p:nvPr>
            <p:extLst>
              <p:ext uri="{D42A27DB-BD31-4B8C-83A1-F6EECF244321}">
                <p14:modId xmlns:p14="http://schemas.microsoft.com/office/powerpoint/2010/main" val="3064297588"/>
              </p:ext>
            </p:extLst>
          </p:nvPr>
        </p:nvGraphicFramePr>
        <p:xfrm>
          <a:off x="205024" y="1709531"/>
          <a:ext cx="8644778" cy="3253445"/>
        </p:xfrm>
        <a:graphic>
          <a:graphicData uri="http://schemas.openxmlformats.org/drawingml/2006/table">
            <a:tbl>
              <a:tblPr firstRow="1" bandRow="1">
                <a:tableStyleId>{74C1A8A3-306A-4EB7-A6B1-4F7E0EB9C5D6}</a:tableStyleId>
              </a:tblPr>
              <a:tblGrid>
                <a:gridCol w="1464750">
                  <a:extLst>
                    <a:ext uri="{9D8B030D-6E8A-4147-A177-3AD203B41FA5}">
                      <a16:colId xmlns:a16="http://schemas.microsoft.com/office/drawing/2014/main" val="1580120368"/>
                    </a:ext>
                  </a:extLst>
                </a:gridCol>
                <a:gridCol w="7180028">
                  <a:extLst>
                    <a:ext uri="{9D8B030D-6E8A-4147-A177-3AD203B41FA5}">
                      <a16:colId xmlns:a16="http://schemas.microsoft.com/office/drawing/2014/main" val="1461251463"/>
                    </a:ext>
                  </a:extLst>
                </a:gridCol>
              </a:tblGrid>
              <a:tr h="537932">
                <a:tc>
                  <a:txBody>
                    <a:bodyPr/>
                    <a:lstStyle/>
                    <a:p>
                      <a:pPr algn="l"/>
                      <a:r>
                        <a:rPr lang="en-US" sz="1600" dirty="0"/>
                        <a:t>Task</a:t>
                      </a:r>
                    </a:p>
                  </a:txBody>
                  <a:tcPr/>
                </a:tc>
                <a:tc>
                  <a:txBody>
                    <a:bodyPr/>
                    <a:lstStyle/>
                    <a:p>
                      <a:pPr algn="l"/>
                      <a:r>
                        <a:rPr lang="en-US" sz="1600" dirty="0"/>
                        <a:t>Description</a:t>
                      </a:r>
                    </a:p>
                  </a:txBody>
                  <a:tcPr/>
                </a:tc>
                <a:extLst>
                  <a:ext uri="{0D108BD9-81ED-4DB2-BD59-A6C34878D82A}">
                    <a16:rowId xmlns:a16="http://schemas.microsoft.com/office/drawing/2014/main" val="3370624765"/>
                  </a:ext>
                </a:extLst>
              </a:tr>
              <a:tr h="581227">
                <a:tc>
                  <a:txBody>
                    <a:bodyPr/>
                    <a:lstStyle/>
                    <a:p>
                      <a:pPr algn="l"/>
                      <a:r>
                        <a:rPr lang="en-US" dirty="0"/>
                        <a:t>Data Pre-processing</a:t>
                      </a:r>
                    </a:p>
                  </a:txBody>
                  <a:tcPr/>
                </a:tc>
                <a:tc>
                  <a:txBody>
                    <a:bodyPr/>
                    <a:lstStyle/>
                    <a:p>
                      <a:pPr marL="171450" indent="-171450" algn="l">
                        <a:buFont typeface="Arial" panose="020B0604020202020204" pitchFamily="34" charset="0"/>
                        <a:buChar char="•"/>
                      </a:pPr>
                      <a:r>
                        <a:rPr lang="en-US" dirty="0"/>
                        <a:t>Drop ineffectual data such as customer first and last name.</a:t>
                      </a:r>
                    </a:p>
                    <a:p>
                      <a:pPr marL="171450" indent="-171450" algn="l">
                        <a:buFont typeface="Arial" panose="020B0604020202020204" pitchFamily="34" charset="0"/>
                        <a:buChar char="•"/>
                      </a:pPr>
                      <a:r>
                        <a:rPr lang="en-US" dirty="0"/>
                        <a:t>Fill the missing value by with sensible tactic, such as, conjecture the job category based on the customer’s address</a:t>
                      </a:r>
                    </a:p>
                    <a:p>
                      <a:pPr marL="171450" indent="-171450" algn="l">
                        <a:buFont typeface="Arial" panose="020B0604020202020204" pitchFamily="34" charset="0"/>
                        <a:buChar char="•"/>
                      </a:pPr>
                      <a:r>
                        <a:rPr lang="en-US" dirty="0"/>
                        <a:t>Clean the data by removing inaccurate data and mismatch customer id between the demographics and address dataset</a:t>
                      </a:r>
                    </a:p>
                  </a:txBody>
                  <a:tcPr/>
                </a:tc>
                <a:extLst>
                  <a:ext uri="{0D108BD9-81ED-4DB2-BD59-A6C34878D82A}">
                    <a16:rowId xmlns:a16="http://schemas.microsoft.com/office/drawing/2014/main" val="3270359589"/>
                  </a:ext>
                </a:extLst>
              </a:tr>
              <a:tr h="463150">
                <a:tc>
                  <a:txBody>
                    <a:bodyPr/>
                    <a:lstStyle/>
                    <a:p>
                      <a:pPr algn="l"/>
                      <a:r>
                        <a:rPr lang="en-US" dirty="0"/>
                        <a:t>Data Transformation</a:t>
                      </a:r>
                    </a:p>
                  </a:txBody>
                  <a:tcPr/>
                </a:tc>
                <a:tc>
                  <a:txBody>
                    <a:bodyPr/>
                    <a:lstStyle/>
                    <a:p>
                      <a:pPr marL="171450" indent="-171450" algn="l">
                        <a:buFont typeface="Arial" panose="020B0604020202020204" pitchFamily="34" charset="0"/>
                        <a:buChar char="•"/>
                      </a:pPr>
                      <a:r>
                        <a:rPr lang="en-US" dirty="0"/>
                        <a:t>Transform raw data into meaningful data, for example, converting date of birth into age.</a:t>
                      </a:r>
                    </a:p>
                    <a:p>
                      <a:pPr marL="171450" indent="-171450" algn="l">
                        <a:buFont typeface="Arial" panose="020B0604020202020204" pitchFamily="34" charset="0"/>
                        <a:buChar char="•"/>
                      </a:pPr>
                      <a:r>
                        <a:rPr lang="en-US" dirty="0"/>
                        <a:t>Split the continuous value (e.g., age, </a:t>
                      </a:r>
                      <a:r>
                        <a:rPr lang="en-US" dirty="0" err="1"/>
                        <a:t>tenture</a:t>
                      </a:r>
                      <a:r>
                        <a:rPr lang="en-US" dirty="0"/>
                        <a:t>, etc.) to multiple category</a:t>
                      </a:r>
                    </a:p>
                  </a:txBody>
                  <a:tcPr/>
                </a:tc>
                <a:extLst>
                  <a:ext uri="{0D108BD9-81ED-4DB2-BD59-A6C34878D82A}">
                    <a16:rowId xmlns:a16="http://schemas.microsoft.com/office/drawing/2014/main" val="2783818452"/>
                  </a:ext>
                </a:extLst>
              </a:tr>
              <a:tr h="485564">
                <a:tc>
                  <a:txBody>
                    <a:bodyPr/>
                    <a:lstStyle/>
                    <a:p>
                      <a:pPr algn="l"/>
                      <a:r>
                        <a:rPr lang="en-US" dirty="0"/>
                        <a:t>Data Exploration</a:t>
                      </a:r>
                    </a:p>
                  </a:txBody>
                  <a:tcPr/>
                </a:tc>
                <a:tc>
                  <a:txBody>
                    <a:bodyPr/>
                    <a:lstStyle/>
                    <a:p>
                      <a:pPr marL="171450" indent="-171450" algn="l">
                        <a:buFont typeface="Arial" panose="020B0604020202020204" pitchFamily="34" charset="0"/>
                        <a:buChar char="•"/>
                      </a:pPr>
                      <a:r>
                        <a:rPr lang="en-US" dirty="0"/>
                        <a:t>Study the data distribution (i.e., who is your customer and why does your customer buy)</a:t>
                      </a:r>
                    </a:p>
                    <a:p>
                      <a:pPr marL="171450" indent="-171450" algn="l">
                        <a:buFont typeface="Arial" panose="020B0604020202020204" pitchFamily="34" charset="0"/>
                        <a:buChar char="•"/>
                      </a:pPr>
                      <a:r>
                        <a:rPr lang="en-US" dirty="0"/>
                        <a:t>Develop and train clustering models such as, </a:t>
                      </a:r>
                      <a:r>
                        <a:rPr lang="en-US" dirty="0" err="1"/>
                        <a:t>KMeans</a:t>
                      </a:r>
                      <a:r>
                        <a:rPr lang="en-US" dirty="0"/>
                        <a:t> and Hierarchical to help segment the market</a:t>
                      </a:r>
                    </a:p>
                  </a:txBody>
                  <a:tcPr/>
                </a:tc>
                <a:extLst>
                  <a:ext uri="{0D108BD9-81ED-4DB2-BD59-A6C34878D82A}">
                    <a16:rowId xmlns:a16="http://schemas.microsoft.com/office/drawing/2014/main" val="2110921572"/>
                  </a:ext>
                </a:extLst>
              </a:tr>
              <a:tr h="459364">
                <a:tc>
                  <a:txBody>
                    <a:bodyPr/>
                    <a:lstStyle/>
                    <a:p>
                      <a:pPr algn="l"/>
                      <a:r>
                        <a:rPr lang="en-US" dirty="0"/>
                        <a:t>Feature Engineering</a:t>
                      </a:r>
                    </a:p>
                  </a:txBody>
                  <a:tcPr/>
                </a:tc>
                <a:tc>
                  <a:txBody>
                    <a:bodyPr/>
                    <a:lstStyle/>
                    <a:p>
                      <a:pPr marL="171450" indent="-171450" algn="l">
                        <a:buFont typeface="Arial" panose="020B0604020202020204" pitchFamily="34" charset="0"/>
                        <a:buChar char="•"/>
                      </a:pPr>
                      <a:r>
                        <a:rPr lang="en-US" dirty="0"/>
                        <a:t>Add sensible features into the dataset to increase the model accuracy on estimating the customer behavior.</a:t>
                      </a:r>
                    </a:p>
                    <a:p>
                      <a:pPr marL="171450" indent="-171450" algn="l">
                        <a:buFont typeface="Arial" panose="020B0604020202020204" pitchFamily="34" charset="0"/>
                        <a:buChar char="•"/>
                      </a:pPr>
                      <a:r>
                        <a:rPr lang="en-US" dirty="0"/>
                        <a:t>For example, obtain the price variation by subtracting the list price and standard cost.</a:t>
                      </a:r>
                    </a:p>
                  </a:txBody>
                  <a:tcPr/>
                </a:tc>
                <a:extLst>
                  <a:ext uri="{0D108BD9-81ED-4DB2-BD59-A6C34878D82A}">
                    <a16:rowId xmlns:a16="http://schemas.microsoft.com/office/drawing/2014/main" val="141427077"/>
                  </a:ext>
                </a:extLst>
              </a:tr>
              <a:tr h="726208">
                <a:tc>
                  <a:txBody>
                    <a:bodyPr/>
                    <a:lstStyle/>
                    <a:p>
                      <a:pPr algn="l"/>
                      <a:r>
                        <a:rPr lang="en-US" dirty="0"/>
                        <a:t>Model Development</a:t>
                      </a:r>
                    </a:p>
                  </a:txBody>
                  <a:tcPr/>
                </a:tc>
                <a:tc>
                  <a:txBody>
                    <a:bodyPr/>
                    <a:lstStyle/>
                    <a:p>
                      <a:pPr marL="171450" indent="-171450" algn="l">
                        <a:buFont typeface="Arial" panose="020B0604020202020204" pitchFamily="34" charset="0"/>
                        <a:buChar char="•"/>
                      </a:pPr>
                      <a:r>
                        <a:rPr lang="en-US" dirty="0"/>
                        <a:t>Develop and train regression models such as, Random Forest Regression to predict the future trends of each market segment</a:t>
                      </a:r>
                    </a:p>
                  </a:txBody>
                  <a:tcPr/>
                </a:tc>
                <a:extLst>
                  <a:ext uri="{0D108BD9-81ED-4DB2-BD59-A6C34878D82A}">
                    <a16:rowId xmlns:a16="http://schemas.microsoft.com/office/drawing/2014/main" val="3806616724"/>
                  </a:ext>
                </a:extLst>
              </a:tr>
            </a:tbl>
          </a:graphicData>
        </a:graphic>
      </p:graphicFrame>
    </p:spTree>
    <p:extLst>
      <p:ext uri="{BB962C8B-B14F-4D97-AF65-F5344CB8AC3E}">
        <p14:creationId xmlns:p14="http://schemas.microsoft.com/office/powerpoint/2010/main" val="30382663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manufacturing, financial service, health and retail occupy </a:t>
            </a:r>
            <a:r>
              <a:rPr lang="en-US" dirty="0">
                <a:solidFill>
                  <a:srgbClr val="FF0000"/>
                </a:solidFill>
              </a:rPr>
              <a:t>75.9% </a:t>
            </a:r>
            <a:r>
              <a:rPr lang="en-US" dirty="0"/>
              <a:t>of the bike related purchased over the past 3 years.</a:t>
            </a:r>
            <a:endParaRPr dirty="0"/>
          </a:p>
        </p:txBody>
      </p:sp>
      <p:sp>
        <p:nvSpPr>
          <p:cNvPr id="133" name="Shape 82"/>
          <p:cNvSpPr/>
          <p:nvPr/>
        </p:nvSpPr>
        <p:spPr>
          <a:xfrm>
            <a:off x="205025" y="2219786"/>
            <a:ext cx="4134600" cy="22416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300" dirty="0"/>
              <a:t>Majority of customer came from New South Wales due to high percentage of national manufacturing in that state [</a:t>
            </a:r>
            <a:r>
              <a:rPr lang="en-US" sz="1300" dirty="0">
                <a:hlinkClick r:id="rId2"/>
              </a:rPr>
              <a:t>Source: Parliament of Australia</a:t>
            </a:r>
            <a:r>
              <a:rPr lang="en-US" sz="1300" dirty="0"/>
              <a: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Female has a higher purchase rate over the past three years.</a:t>
            </a:r>
          </a:p>
          <a:p>
            <a:endParaRPr lang="en-US" sz="1300" dirty="0"/>
          </a:p>
          <a:p>
            <a:pPr marL="285750" indent="-285750">
              <a:buFont typeface="Arial" panose="020B0604020202020204" pitchFamily="34" charset="0"/>
              <a:buChar char="•"/>
            </a:pPr>
            <a:r>
              <a:rPr lang="en-US" sz="1300" dirty="0"/>
              <a:t>Standard class and medium size product has the highest sales over the past 3 years.</a:t>
            </a:r>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D78A760-E8D7-EB48-AA58-79C351A5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317" y="2244237"/>
            <a:ext cx="3386848" cy="264582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Combination of clustering models and regression models to determine the customer behavior and trends.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AA8A9C46-6FF4-3D4A-B85F-4240D42E4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23" y="1900777"/>
            <a:ext cx="3048000" cy="3048000"/>
          </a:xfrm>
          <a:prstGeom prst="rect">
            <a:avLst/>
          </a:prstGeom>
        </p:spPr>
      </p:pic>
      <p:graphicFrame>
        <p:nvGraphicFramePr>
          <p:cNvPr id="2" name="Table 1">
            <a:extLst>
              <a:ext uri="{FF2B5EF4-FFF2-40B4-BE49-F238E27FC236}">
                <a16:creationId xmlns:a16="http://schemas.microsoft.com/office/drawing/2014/main" id="{33002432-EF7B-6041-9F83-7EB277EFBB5B}"/>
              </a:ext>
            </a:extLst>
          </p:cNvPr>
          <p:cNvGraphicFramePr>
            <a:graphicFrameLocks noGrp="1"/>
          </p:cNvGraphicFramePr>
          <p:nvPr>
            <p:extLst>
              <p:ext uri="{D42A27DB-BD31-4B8C-83A1-F6EECF244321}">
                <p14:modId xmlns:p14="http://schemas.microsoft.com/office/powerpoint/2010/main" val="779099399"/>
              </p:ext>
            </p:extLst>
          </p:nvPr>
        </p:nvGraphicFramePr>
        <p:xfrm>
          <a:off x="205025" y="2217818"/>
          <a:ext cx="5678942" cy="2468880"/>
        </p:xfrm>
        <a:graphic>
          <a:graphicData uri="http://schemas.openxmlformats.org/drawingml/2006/table">
            <a:tbl>
              <a:tblPr firstRow="1" bandRow="1">
                <a:tableStyleId>{BDBED569-4797-4DF1-A0F4-6AAB3CD982D8}</a:tableStyleId>
              </a:tblPr>
              <a:tblGrid>
                <a:gridCol w="924061">
                  <a:extLst>
                    <a:ext uri="{9D8B030D-6E8A-4147-A177-3AD203B41FA5}">
                      <a16:colId xmlns:a16="http://schemas.microsoft.com/office/drawing/2014/main" val="754502253"/>
                    </a:ext>
                  </a:extLst>
                </a:gridCol>
                <a:gridCol w="4754881">
                  <a:extLst>
                    <a:ext uri="{9D8B030D-6E8A-4147-A177-3AD203B41FA5}">
                      <a16:colId xmlns:a16="http://schemas.microsoft.com/office/drawing/2014/main" val="623807471"/>
                    </a:ext>
                  </a:extLst>
                </a:gridCol>
              </a:tblGrid>
              <a:tr h="532738">
                <a:tc>
                  <a:txBody>
                    <a:bodyPr/>
                    <a:lstStyle/>
                    <a:p>
                      <a:pPr algn="l"/>
                      <a:r>
                        <a:rPr lang="en-US" b="0" dirty="0"/>
                        <a:t>Objectives</a:t>
                      </a: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dirty="0"/>
                        <a:t>Train </a:t>
                      </a:r>
                      <a:r>
                        <a:rPr lang="en-US" sz="1000" b="0" dirty="0" err="1"/>
                        <a:t>KMeans</a:t>
                      </a:r>
                      <a:r>
                        <a:rPr lang="en-US" sz="1000" b="0" dirty="0"/>
                        <a:t> clustering model to group the customer with similar behavior and psychographics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000"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dirty="0"/>
                        <a:t>Train </a:t>
                      </a:r>
                      <a:r>
                        <a:rPr lang="en-US" sz="1000" b="0" dirty="0" err="1"/>
                        <a:t>RandomForestRegressor</a:t>
                      </a:r>
                      <a:r>
                        <a:rPr lang="en-US" sz="1000" b="0" dirty="0"/>
                        <a:t> model to predict the future trends of each group</a:t>
                      </a:r>
                    </a:p>
                  </a:txBody>
                  <a:tcPr/>
                </a:tc>
                <a:extLst>
                  <a:ext uri="{0D108BD9-81ED-4DB2-BD59-A6C34878D82A}">
                    <a16:rowId xmlns:a16="http://schemas.microsoft.com/office/drawing/2014/main" val="1047935565"/>
                  </a:ext>
                </a:extLst>
              </a:tr>
              <a:tr h="942116">
                <a:tc>
                  <a:txBody>
                    <a:bodyPr/>
                    <a:lstStyle/>
                    <a:p>
                      <a:pPr algn="l"/>
                      <a:r>
                        <a:rPr lang="en-US" dirty="0"/>
                        <a:t>Details:</a:t>
                      </a:r>
                    </a:p>
                  </a:txBody>
                  <a:tcPr/>
                </a:tc>
                <a:tc>
                  <a:txBody>
                    <a:bodyPr/>
                    <a:lstStyle/>
                    <a:p>
                      <a:pPr marL="228600" indent="-228600" algn="l">
                        <a:buFont typeface="+mj-lt"/>
                        <a:buAutoNum type="arabicPeriod"/>
                      </a:pPr>
                      <a:r>
                        <a:rPr lang="en-US" dirty="0" err="1"/>
                        <a:t>Kmeans</a:t>
                      </a:r>
                      <a:r>
                        <a:rPr lang="en-US" dirty="0"/>
                        <a:t> start by randomly initialize multiple center points on the dataset. The center points will be train to move towards area with dense population. With this model, it aid in discovering the relationship between each features of the customer. Thus, providing insight on the market segmentation.</a:t>
                      </a:r>
                    </a:p>
                    <a:p>
                      <a:pPr marL="228600" indent="-228600" algn="l">
                        <a:buFont typeface="+mj-lt"/>
                        <a:buAutoNum type="arabicPeriod"/>
                      </a:pPr>
                      <a:endParaRPr lang="en-US" dirty="0"/>
                    </a:p>
                    <a:p>
                      <a:pPr marL="228600" indent="-228600" algn="l">
                        <a:buFont typeface="+mj-lt"/>
                        <a:buAutoNum type="arabicPeriod"/>
                      </a:pPr>
                      <a:r>
                        <a:rPr lang="en-US" dirty="0"/>
                        <a:t>With the market segmentation, a regression models such as Random Forest Regressor could be train to estimate the future trend of each segment. For example, the regression model could be use to estimate the amount of customer willing to spend on bike accessory in the next 2 years.</a:t>
                      </a:r>
                    </a:p>
                    <a:p>
                      <a:pPr marL="228600" indent="-228600" algn="l">
                        <a:buFont typeface="+mj-lt"/>
                        <a:buAutoNum type="arabicPeriod"/>
                      </a:pPr>
                      <a:endParaRPr lang="en-US" dirty="0"/>
                    </a:p>
                  </a:txBody>
                  <a:tcPr/>
                </a:tc>
                <a:extLst>
                  <a:ext uri="{0D108BD9-81ED-4DB2-BD59-A6C34878D82A}">
                    <a16:rowId xmlns:a16="http://schemas.microsoft.com/office/drawing/2014/main" val="2862076871"/>
                  </a:ext>
                </a:extLst>
              </a:tr>
            </a:tbl>
          </a:graphicData>
        </a:graphic>
      </p:graphicFrame>
    </p:spTree>
    <p:extLst>
      <p:ext uri="{BB962C8B-B14F-4D97-AF65-F5344CB8AC3E}">
        <p14:creationId xmlns:p14="http://schemas.microsoft.com/office/powerpoint/2010/main" val="23900328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81">
            <a:extLst>
              <a:ext uri="{FF2B5EF4-FFF2-40B4-BE49-F238E27FC236}">
                <a16:creationId xmlns:a16="http://schemas.microsoft.com/office/drawing/2014/main" id="{44868D6A-1830-2B42-B613-C5F31554DB74}"/>
              </a:ext>
            </a:extLst>
          </p:cNvPr>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Utilize the Segmentation, Targeting and Positioning (STP) marketing strategies to interpret the customer behavior and market trends</a:t>
            </a:r>
            <a:endParaRPr dirty="0"/>
          </a:p>
        </p:txBody>
      </p:sp>
      <p:pic>
        <p:nvPicPr>
          <p:cNvPr id="3" name="Picture 2">
            <a:extLst>
              <a:ext uri="{FF2B5EF4-FFF2-40B4-BE49-F238E27FC236}">
                <a16:creationId xmlns:a16="http://schemas.microsoft.com/office/drawing/2014/main" id="{5C885FD0-22FA-6148-9BF1-756A4C122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028" y="2091193"/>
            <a:ext cx="3990476" cy="1771174"/>
          </a:xfrm>
          <a:prstGeom prst="rect">
            <a:avLst/>
          </a:prstGeom>
        </p:spPr>
      </p:pic>
      <p:graphicFrame>
        <p:nvGraphicFramePr>
          <p:cNvPr id="13" name="Table 12">
            <a:extLst>
              <a:ext uri="{FF2B5EF4-FFF2-40B4-BE49-F238E27FC236}">
                <a16:creationId xmlns:a16="http://schemas.microsoft.com/office/drawing/2014/main" id="{556A2CC1-D7F6-A845-A530-77F587E1BC15}"/>
              </a:ext>
            </a:extLst>
          </p:cNvPr>
          <p:cNvGraphicFramePr>
            <a:graphicFrameLocks noGrp="1"/>
          </p:cNvGraphicFramePr>
          <p:nvPr>
            <p:extLst>
              <p:ext uri="{D42A27DB-BD31-4B8C-83A1-F6EECF244321}">
                <p14:modId xmlns:p14="http://schemas.microsoft.com/office/powerpoint/2010/main" val="1258916836"/>
              </p:ext>
            </p:extLst>
          </p:nvPr>
        </p:nvGraphicFramePr>
        <p:xfrm>
          <a:off x="205025" y="2091193"/>
          <a:ext cx="4575124" cy="2728968"/>
        </p:xfrm>
        <a:graphic>
          <a:graphicData uri="http://schemas.openxmlformats.org/drawingml/2006/table">
            <a:tbl>
              <a:tblPr firstRow="1" bandRow="1">
                <a:tableStyleId>{BDBED569-4797-4DF1-A0F4-6AAB3CD982D8}</a:tableStyleId>
              </a:tblPr>
              <a:tblGrid>
                <a:gridCol w="1051281">
                  <a:extLst>
                    <a:ext uri="{9D8B030D-6E8A-4147-A177-3AD203B41FA5}">
                      <a16:colId xmlns:a16="http://schemas.microsoft.com/office/drawing/2014/main" val="754502253"/>
                    </a:ext>
                  </a:extLst>
                </a:gridCol>
                <a:gridCol w="3523843">
                  <a:extLst>
                    <a:ext uri="{9D8B030D-6E8A-4147-A177-3AD203B41FA5}">
                      <a16:colId xmlns:a16="http://schemas.microsoft.com/office/drawing/2014/main" val="623807471"/>
                    </a:ext>
                  </a:extLst>
                </a:gridCol>
              </a:tblGrid>
              <a:tr h="779228">
                <a:tc>
                  <a:txBody>
                    <a:bodyPr/>
                    <a:lstStyle/>
                    <a:p>
                      <a:pPr algn="l"/>
                      <a:r>
                        <a:rPr lang="en-US" b="0" dirty="0"/>
                        <a:t>Segmentation</a:t>
                      </a:r>
                    </a:p>
                  </a:txBody>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t>Identify the significant features that affect the market.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t>Determine who is our customer and why does the customer buy.</a:t>
                      </a:r>
                    </a:p>
                  </a:txBody>
                  <a:tcPr/>
                </a:tc>
                <a:extLst>
                  <a:ext uri="{0D108BD9-81ED-4DB2-BD59-A6C34878D82A}">
                    <a16:rowId xmlns:a16="http://schemas.microsoft.com/office/drawing/2014/main" val="1047935565"/>
                  </a:ext>
                </a:extLst>
              </a:tr>
              <a:tr h="1000477">
                <a:tc>
                  <a:txBody>
                    <a:bodyPr/>
                    <a:lstStyle/>
                    <a:p>
                      <a:pPr algn="l"/>
                      <a:r>
                        <a:rPr lang="en-US" dirty="0"/>
                        <a:t>Targeting</a:t>
                      </a:r>
                    </a:p>
                  </a:txBody>
                  <a:tcPr/>
                </a:tc>
                <a:tc>
                  <a:txBody>
                    <a:bodyPr/>
                    <a:lstStyle/>
                    <a:p>
                      <a:pPr marL="228600" indent="-228600" algn="l">
                        <a:buFont typeface="Arial" panose="020B0604020202020204" pitchFamily="34" charset="0"/>
                        <a:buChar char="•"/>
                      </a:pPr>
                      <a:r>
                        <a:rPr lang="en-US" dirty="0"/>
                        <a:t>Locate the segments which can provide significant boost in the market.</a:t>
                      </a:r>
                    </a:p>
                    <a:p>
                      <a:pPr marL="228600" indent="-228600" algn="l">
                        <a:buFont typeface="Arial" panose="020B0604020202020204" pitchFamily="34" charset="0"/>
                        <a:buChar char="•"/>
                      </a:pPr>
                      <a:r>
                        <a:rPr lang="en-US" dirty="0"/>
                        <a:t>Pinpoint the cluster which has the highest sales over the past three years.</a:t>
                      </a:r>
                    </a:p>
                  </a:txBody>
                  <a:tcPr/>
                </a:tc>
                <a:extLst>
                  <a:ext uri="{0D108BD9-81ED-4DB2-BD59-A6C34878D82A}">
                    <a16:rowId xmlns:a16="http://schemas.microsoft.com/office/drawing/2014/main" val="2862076871"/>
                  </a:ext>
                </a:extLst>
              </a:tr>
              <a:tr h="949263">
                <a:tc>
                  <a:txBody>
                    <a:bodyPr/>
                    <a:lstStyle/>
                    <a:p>
                      <a:pPr algn="l"/>
                      <a:r>
                        <a:rPr lang="en-US" dirty="0"/>
                        <a:t>Positioning</a:t>
                      </a:r>
                    </a:p>
                  </a:txBody>
                  <a:tcPr/>
                </a:tc>
                <a:tc>
                  <a:txBody>
                    <a:bodyPr/>
                    <a:lstStyle/>
                    <a:p>
                      <a:pPr marL="228600" indent="-228600" algn="l">
                        <a:buFont typeface="Arial" panose="020B0604020202020204" pitchFamily="34" charset="0"/>
                        <a:buChar char="•"/>
                      </a:pPr>
                      <a:r>
                        <a:rPr lang="en-US" dirty="0"/>
                        <a:t>Estimate the profits of each segment.</a:t>
                      </a:r>
                    </a:p>
                    <a:p>
                      <a:pPr marL="228600" indent="-228600" algn="l">
                        <a:buFont typeface="Arial" panose="020B0604020202020204" pitchFamily="34" charset="0"/>
                        <a:buChar char="•"/>
                      </a:pPr>
                      <a:r>
                        <a:rPr lang="en-US" dirty="0"/>
                        <a:t>Rank each customer based on the amount willing to spend in the future.</a:t>
                      </a:r>
                    </a:p>
                  </a:txBody>
                  <a:tcPr/>
                </a:tc>
                <a:extLst>
                  <a:ext uri="{0D108BD9-81ED-4DB2-BD59-A6C34878D82A}">
                    <a16:rowId xmlns:a16="http://schemas.microsoft.com/office/drawing/2014/main" val="2460867966"/>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651</TotalTime>
  <Words>739</Words>
  <Application>Microsoft Macintosh PowerPoint</Application>
  <PresentationFormat>On-screen Show (16:9)</PresentationFormat>
  <Paragraphs>61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Open Sans</vt:lpstr>
      <vt:lpstr>Open Sans Extrabold</vt:lpstr>
      <vt:lpstr>Open Sans Light</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Teh Yih Siang</cp:lastModifiedBy>
  <cp:revision>18</cp:revision>
  <dcterms:modified xsi:type="dcterms:W3CDTF">2019-10-04T15:21:55Z</dcterms:modified>
</cp:coreProperties>
</file>