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744" y="19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5608-8E41-1A40-86A5-246E2E95B5BA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91DC6-76C0-3749-A0A1-578B08697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B8F7E-B01D-8242-9DA7-116DFCDEA82E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29416-88BE-E644-B8E9-1C6A92B98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63A8-24E1-C447-BC80-1142DB0D2FBF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556D0-50C2-F245-9BE8-B0C3C326F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9E20-7485-6346-88BE-7B9D971CA379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5B612-D7FB-9946-A2C8-3E024D276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50B5-69FA-AB40-8DE9-81FA4A244130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2A8E6-62EC-2A4A-90CA-704D0E70E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CE35-057C-1741-A299-E25A9C782267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879E-4BB8-154C-8318-8F280468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F592-5F6C-3946-BE27-5DE5BDFACA38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8BF6D-DE4D-4042-8464-D2C36DF93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33A-918E-5440-B78D-6D92E1C70597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67CA-0939-8F40-A2C4-C694C3306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BA0A7-BF06-DF4C-A27F-C184BEBF282E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16C1-1DAF-0541-A5D3-37FEF6C7A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73CCF-8ABB-9C46-875B-76F2C686C4FC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E35FC-EB2B-834F-995A-3B865ADC0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21872-57E8-9F40-A1BC-1D62E3F5E5AA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5121A-9AFF-1548-A52B-4EF559150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F46B8F-9D1F-A341-8AE2-EE0C8A90697B}" type="datetimeFigureOut">
              <a:rPr lang="en-US"/>
              <a:pPr>
                <a:defRPr/>
              </a:pPr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E013EF-6F02-0C40-BDA1-5090EF38F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29441537"/>
            <a:ext cx="6096000" cy="657410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WeServeEveryone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1111 First Street California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111-111-11111   Fax: 111-111-1111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Chart Summary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Monica Smith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Home: 444-444-4444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Female  DOB: 04/04/1950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0000-44444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Ins: Commercial 8927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                                                  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Patient Information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Name: Monica Smith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Home Phone: 0904342323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Address: 4444 Olin Ave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               San Jose, California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Office Phone: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Patient ID: 0000-44444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Fax:+44-208-12-4434367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Birth Date: 04/04/1950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Status: Active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Gender: Female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Marital Status: Divorced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Contact By: Phone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Race: Black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SSN: 432-48-8315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Language: English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Resp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Prov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: Carl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Savem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MRN: MR-111-1111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Referred by: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Emp. Status: Full-time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Email:monicacarl@ymail.com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Sens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Chart: No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Home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LOC:WeServeEveryone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External ID: MR-111-1111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Problems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DIABETES MELLITUS (ICD-250.)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HYPERTENSION, BENIGN ESSENTIAL (ICD-401.1)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Medications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PRINIVIL TABS 20 MG (LISINOPRIL) 1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po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qd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Last Refill: #30 x 2 : Carl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Savem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MD (08/27/2010)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HUMULIN INJ 70/30 (INSULIN REG &amp; ISOPHANE (HUMAN)) 20 units ac breakfast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Last Refill: #600 u x 0 : Carl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Savem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MD (08/27/2010)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Directives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Allergies and Adverse Reactions (! = critical)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Services Due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FLU VAX, PNEUMOVAX, MICROALB URN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3/18/2011 - Office Visit: F/u Diabetes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Provider: Carl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Savem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MD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Location of Care: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WeServeEveryone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OFFICE VISIT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History of Present Illness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Reason for visit: Routine follow up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Chief Complaint: No complaints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History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Diabetes Management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Hyperglycemic Symptoms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Polyuria: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Polydipsia: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Blurred vision: no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Sympathomimetic Symptoms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Diaphoresis: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Agitation: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Tremor: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Palpitations: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Insomnia: no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Neuroglycopenic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Symptoms 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Confusion: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Lethargy: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Somnolence: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Amnesia: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Stupor: no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Seizures: no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Review of Systems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General: denies fatigue, malaise, fever, weight loss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Eyes: denies blurring, diplopia, irritation, discharge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Ear/Nose/Throat: denies ear pain or discharge, nasal obstruction or discharge, sore throat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Cardiovascular: denies chest pain, palpitations, paroxysmal nocturnal dyspnea, orthopnea, edema Respiratory: denies coughing, wheezing, dyspnea, hemoptysis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Gastrointestinal: denies abdominal pain, dysphagia, nausea, vomiting, diarrhea, constipation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Genitourinary: denies hematuria, frequency, urgency, dysuria, discharge, impotence, incontinence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Musculoskeletal: denies back pain, joint swelling, joint stiffness, joint pain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Skin: denies rashes, itching, lumps, sores, lesions, color change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Neurologic: denies syncope, seizures, transient paralysis, weakness,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paresthesias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Psychiatric: denies depression, anxiety, mental disturbance, difficulty sleeping, suicidal ideation, hallucinations, paranoia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Endocrine: denies polyuria, polydipsia, polyphagia, weight change, heat or cold intolerance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Heme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/Lymphatic: denies easy or excessive bruising, history of blood transfusions, anemia, bleeding disorders,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adenopathy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, chills, sweats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Allergic/Immunologic: denies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urticaria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, hay fever, frequent UTIs; denies HIV high risk behaviors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Vital Signs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WeServeEveryone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March 24, 2011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1111 First Street California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111-111-11111   Fax: 111-111-1111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Page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Chart Summary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Ht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: 64 in.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Wt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: 140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lbs.T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: 98.0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degF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. T site: oral P: 72 Rhythm: regular R: 16 BP: 158/90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Physical Exam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General Appearance: well developed, well nourished, no acute distress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Eyes: conjunctiva and lids normal, PERRLA, EOMI, fundi WNL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Ears, Nose, Mouth, Throat: TM clear, nares clear, oral exam WNL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Respiratory: clear to auscultation and percussion, respiratory effort normal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Cardiovascular: regular rate and rhythm, S1-S2, no murmur, rub or gallop, no bruits, peripheral pulses normal and symmetric, no cyanosis, clubbing, edema or varicosities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Skin: clear, good turgor, color WNL, no rashes, lesions, or ulcerations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Problems (including changes): Blood pressure is lower. Feet are inspected and there are no callouses, no compromised skin. No vision complaints.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Impression: Sub optimal sugar, control with retinopathy and neuropathy, high glucometer readings. Will work harder on diet. Will increase insulin by 2 units.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Home Glucose Monitoring: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AC breakfast 110 to 220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AC breakfast mean 142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AC dinner 100 to 250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AC dinner mean 120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Plan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Medications: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HUMULIN INJ 70/30 20 u ac breakfast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PRINIVIL TABS 20 MG 1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qd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Treatment: Will have annual foot exam at next visit.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Orders: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UA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Metabolic Panel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Education/Counseling (time): 5 minutes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Coordination of Care (time): 20 minutes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Follow-up/Return Visit: 3 months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Disposition: return to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WeServeEveryone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March 24, 2011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1111 First Street California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111-111-11111   Fax: 111-111-1111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Page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Chart Summary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03/18/2011 - Lab Report: Metabolic Panel Provider: Carl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Savem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MD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Tests: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(1) Metabolic Panel(ML-03CHEM)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ALK PHOS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72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35-100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BG  RANDOM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125  mg/dl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70-125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BUN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16  mg/dl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7-25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CALCIUM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9.6  mg/dl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8.2-10.2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CHLORIDE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101 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mmol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/l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96-109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CO2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27 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mmol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/l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23-29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CREATININE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0.7  mg/dl 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0.6-1.2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PO4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2.9  mg/dl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2.5-4.5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POTASSIUM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4.5 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mmol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/l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3.5-5.3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SGOT  (AST)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31  U/L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0-40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BILI  TOTAL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0.7  mg/dl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0.0-1.3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URIC  ACID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4.8  mg/dl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3.4-7.0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LDH,  TOTAL  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136  IU/L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0-200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SODIUM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135 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mmol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/l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135-145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(2) HbA1c Test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HbA1c level 6.0%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(3) Lipid Profile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Cholesterol, Total   210 mg/dl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Triglycerides           236 mg/dl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HDL Cholesterol    36</a:t>
            </a:r>
            <a:r>
              <a:rPr lang="en-US" dirty="0" smtClean="0">
                <a:effectLst/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LDL Cholesterol     107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WeServeEveryone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Clinic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March 24, 2011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1111 First Street California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111-111-11111   Fax: 111-111-1111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Page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Chart Summary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Female  DOB: 04/04/1950                      0000-44444                          Ins: Commercial 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xxxxx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Date 03/18/2011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HEIGHT (in)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64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WEIGHT (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lb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TEMPERATURE (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deg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 F)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98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TEMP SITE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oral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PULSE RATE (/min)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72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PULSE RHYTHM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RESP RATE (/min)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BP SYSTOLIC (mm Hg)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158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BP DIASTOLIC (mm Hg)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90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CHOLESTEROL (mg/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HDL (mg/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LDL (mg/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BG RANDOM (mg/</a:t>
            </a:r>
            <a:r>
              <a:rPr lang="en-US" dirty="0" err="1" smtClean="0">
                <a:effectLst/>
                <a:ea typeface="Calibri" charset="0"/>
                <a:cs typeface="Times New Roman" charset="0"/>
              </a:rPr>
              <a:t>dL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125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CXR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EKG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PAP SMEAR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BREAST EXAM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MAMMOGRAM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HEMOCCULT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Calibri" charset="0"/>
                <a:cs typeface="Times New Roman" charset="0"/>
              </a:rPr>
              <a:t>neg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FLU VAX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PNEUMOVAX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TD BOOSTER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0.5 ml 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Foot Exam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Eye Exam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Complete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effectLst/>
                <a:ea typeface="Calibri" charset="0"/>
                <a:cs typeface="Times New Roman" charset="0"/>
              </a:rPr>
              <a:t> </a:t>
            </a:r>
            <a:endParaRPr lang="en-US">
              <a:effectLst/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paa1" id="{CB866720-4E56-5C4E-9D69-1B4CA7B56339}" vid="{15AF5B2B-0C4A-5D45-9751-A54C3132A3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</Words>
  <Application>Microsoft Macintosh PowerPoint</Application>
  <PresentationFormat>Widescreen</PresentationFormat>
  <Paragraphs>187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DCI O365</dc:creator>
  <cp:keywords/>
  <dc:description/>
  <cp:lastModifiedBy>DCI O365</cp:lastModifiedBy>
  <cp:revision>3</cp:revision>
  <dcterms:created xsi:type="dcterms:W3CDTF">2016-03-17T15:48:57Z</dcterms:created>
  <dcterms:modified xsi:type="dcterms:W3CDTF">2016-03-17T15:50:53Z</dcterms:modified>
  <cp:category/>
</cp:coreProperties>
</file>