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defaultTextStyle>
    <a:lvl1pPr>
      <a:defRPr sz="2400">
        <a:solidFill>
          <a:srgbClr val="000063"/>
        </a:solidFill>
        <a:latin typeface="Arial"/>
        <a:ea typeface="Arial"/>
        <a:cs typeface="Arial"/>
        <a:sym typeface="Arial"/>
      </a:defRPr>
    </a:lvl1pPr>
    <a:lvl2pPr indent="457200">
      <a:defRPr sz="2400">
        <a:solidFill>
          <a:srgbClr val="000063"/>
        </a:solidFill>
        <a:latin typeface="Arial"/>
        <a:ea typeface="Arial"/>
        <a:cs typeface="Arial"/>
        <a:sym typeface="Arial"/>
      </a:defRPr>
    </a:lvl2pPr>
    <a:lvl3pPr indent="914400">
      <a:defRPr sz="2400">
        <a:solidFill>
          <a:srgbClr val="000063"/>
        </a:solidFill>
        <a:latin typeface="Arial"/>
        <a:ea typeface="Arial"/>
        <a:cs typeface="Arial"/>
        <a:sym typeface="Arial"/>
      </a:defRPr>
    </a:lvl3pPr>
    <a:lvl4pPr indent="1371600">
      <a:defRPr sz="2400">
        <a:solidFill>
          <a:srgbClr val="000063"/>
        </a:solidFill>
        <a:latin typeface="Arial"/>
        <a:ea typeface="Arial"/>
        <a:cs typeface="Arial"/>
        <a:sym typeface="Arial"/>
      </a:defRPr>
    </a:lvl4pPr>
    <a:lvl5pPr indent="1828800">
      <a:defRPr sz="2400">
        <a:solidFill>
          <a:srgbClr val="000063"/>
        </a:solidFill>
        <a:latin typeface="Arial"/>
        <a:ea typeface="Arial"/>
        <a:cs typeface="Arial"/>
        <a:sym typeface="Arial"/>
      </a:defRPr>
    </a:lvl5pPr>
    <a:lvl6pPr>
      <a:defRPr sz="2400">
        <a:solidFill>
          <a:srgbClr val="000063"/>
        </a:solidFill>
        <a:latin typeface="Arial"/>
        <a:ea typeface="Arial"/>
        <a:cs typeface="Arial"/>
        <a:sym typeface="Arial"/>
      </a:defRPr>
    </a:lvl6pPr>
    <a:lvl7pPr>
      <a:defRPr sz="2400">
        <a:solidFill>
          <a:srgbClr val="000063"/>
        </a:solidFill>
        <a:latin typeface="Arial"/>
        <a:ea typeface="Arial"/>
        <a:cs typeface="Arial"/>
        <a:sym typeface="Arial"/>
      </a:defRPr>
    </a:lvl7pPr>
    <a:lvl8pPr>
      <a:defRPr sz="2400">
        <a:solidFill>
          <a:srgbClr val="000063"/>
        </a:solidFill>
        <a:latin typeface="Arial"/>
        <a:ea typeface="Arial"/>
        <a:cs typeface="Arial"/>
        <a:sym typeface="Arial"/>
      </a:defRPr>
    </a:lvl8pPr>
    <a:lvl9pPr>
      <a:defRPr sz="2400">
        <a:solidFill>
          <a:srgbClr val="000063"/>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6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1CA"/>
          </a:solidFill>
        </a:fill>
      </a:tcStyle>
    </a:wholeTbl>
    <a:band2H>
      <a:tcTxStyle b="def" i="def"/>
      <a:tcStyle>
        <a:tcBdr/>
        <a:fill>
          <a:solidFill>
            <a:srgbClr val="FFF8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B0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B0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B00"/>
          </a:solidFill>
        </a:fill>
      </a:tcStyle>
    </a:firstRow>
  </a:tblStyle>
  <a:tblStyle styleId="{C7B018BB-80A7-4F77-B60F-C8B233D01FF8}" styleName="">
    <a:tblBg/>
    <a:wholeTbl>
      <a:tcTxStyle b="on" i="on">
        <a:font>
          <a:latin typeface="Arial"/>
          <a:ea typeface="Arial"/>
          <a:cs typeface="Arial"/>
        </a:font>
        <a:srgbClr val="00006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2E2E5"/>
          </a:solidFill>
        </a:fill>
      </a:tcStyle>
    </a:wholeTbl>
    <a:band2H>
      <a:tcTxStyle b="def" i="def"/>
      <a:tcStyle>
        <a:tcBdr/>
        <a:fill>
          <a:solidFill>
            <a:srgbClr val="F1F1F3"/>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B7"/>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B7"/>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B7"/>
          </a:solidFill>
        </a:fill>
      </a:tcStyle>
    </a:firstRow>
  </a:tblStyle>
  <a:tblStyle styleId="{EEE7283C-3CF3-47DC-8721-378D4A62B228}" styleName="">
    <a:tblBg/>
    <a:wholeTbl>
      <a:tcTxStyle b="on" i="on">
        <a:font>
          <a:latin typeface="Arial"/>
          <a:ea typeface="Arial"/>
          <a:cs typeface="Arial"/>
        </a:font>
        <a:srgbClr val="00006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0E5"/>
          </a:solidFill>
        </a:fill>
      </a:tcStyle>
    </a:wholeTbl>
    <a:band2H>
      <a:tcTxStyle b="def" i="def"/>
      <a:tcStyle>
        <a:tcBdr/>
        <a:fill>
          <a:solidFill>
            <a:srgbClr val="E6E9F2"/>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9B5"/>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9B5"/>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9B5"/>
          </a:solidFill>
        </a:fill>
      </a:tcStyle>
    </a:firstRow>
  </a:tblStyle>
  <a:tblStyle styleId="{CF821DB8-F4EB-4A41-A1BA-3FCAFE7338EE}" styleName="">
    <a:tblBg/>
    <a:wholeTbl>
      <a:tcTxStyle b="on" i="on">
        <a:font>
          <a:latin typeface="Arial"/>
          <a:ea typeface="Arial"/>
          <a:cs typeface="Arial"/>
        </a:font>
        <a:srgbClr val="00006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A"/>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DB00"/>
          </a:solidFill>
        </a:fill>
      </a:tcStyle>
    </a:firstCol>
    <a:lastRow>
      <a:tcTxStyle b="on" i="on">
        <a:font>
          <a:latin typeface="Arial"/>
          <a:ea typeface="Arial"/>
          <a:cs typeface="Arial"/>
        </a:font>
        <a:srgbClr val="000063"/>
      </a:tcTxStyle>
      <a:tcStyle>
        <a:tcBdr>
          <a:left>
            <a:ln w="12700" cap="flat">
              <a:noFill/>
              <a:miter lim="400000"/>
            </a:ln>
          </a:left>
          <a:right>
            <a:ln w="12700" cap="flat">
              <a:noFill/>
              <a:miter lim="400000"/>
            </a:ln>
          </a:right>
          <a:top>
            <a:ln w="50800" cap="flat">
              <a:solidFill>
                <a:srgbClr val="000063"/>
              </a:solidFill>
              <a:prstDash val="solid"/>
              <a:bevel/>
            </a:ln>
          </a:top>
          <a:bottom>
            <a:ln w="25400" cap="flat">
              <a:solidFill>
                <a:srgbClr val="000063"/>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63"/>
              </a:solidFill>
              <a:prstDash val="solid"/>
              <a:bevel/>
            </a:ln>
          </a:top>
          <a:bottom>
            <a:ln w="25400" cap="flat">
              <a:solidFill>
                <a:srgbClr val="000063"/>
              </a:solidFill>
              <a:prstDash val="solid"/>
              <a:bevel/>
            </a:ln>
          </a:bottom>
          <a:insideH>
            <a:ln w="12700" cap="flat">
              <a:noFill/>
              <a:miter lim="400000"/>
            </a:ln>
          </a:insideH>
          <a:insideV>
            <a:ln w="12700" cap="flat">
              <a:noFill/>
              <a:miter lim="400000"/>
            </a:ln>
          </a:insideV>
        </a:tcBdr>
        <a:fill>
          <a:solidFill>
            <a:srgbClr val="FFDB00"/>
          </a:solidFill>
        </a:fill>
      </a:tcStyle>
    </a:firstRow>
  </a:tblStyle>
  <a:tblStyle styleId="{33BA23B1-9221-436E-865A-0063620EA4FD}" styleName="">
    <a:tblBg/>
    <a:wholeTbl>
      <a:tcTxStyle b="on" i="on">
        <a:font>
          <a:latin typeface="Arial"/>
          <a:ea typeface="Arial"/>
          <a:cs typeface="Arial"/>
        </a:font>
        <a:srgbClr val="00006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D2"/>
          </a:solidFill>
        </a:fill>
      </a:tcStyle>
    </a:wholeTbl>
    <a:band2H>
      <a:tcTxStyle b="def" i="def"/>
      <a:tcStyle>
        <a:tcBdr/>
        <a:fill>
          <a:solidFill>
            <a:srgbClr val="E6E6E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6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6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63"/>
          </a:solidFill>
        </a:fill>
      </a:tcStyle>
    </a:firstRow>
  </a:tblStyle>
  <a:tblStyle styleId="{2708684C-4D16-4618-839F-0558EEFCDFE6}" styleName="">
    <a:tblBg/>
    <a:wholeTb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p:nvPr>
            <p:ph type="sldImg"/>
          </p:nvPr>
        </p:nvSpPr>
        <p:spPr>
          <a:xfrm>
            <a:off x="1143000" y="685800"/>
            <a:ext cx="4572000" cy="3429000"/>
          </a:xfrm>
          <a:prstGeom prst="rect">
            <a:avLst/>
          </a:prstGeom>
        </p:spPr>
        <p:txBody>
          <a:bodyPr/>
          <a:lstStyle/>
          <a:p>
            <a:pPr lvl="0"/>
          </a:p>
        </p:txBody>
      </p:sp>
      <p:sp>
        <p:nvSpPr>
          <p:cNvPr id="15" name="Shape 1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8" name="Shape 8"/>
          <p:cNvSpPr/>
          <p:nvPr>
            <p:ph type="title"/>
          </p:nvPr>
        </p:nvSpPr>
        <p:spPr>
          <a:xfrm>
            <a:off x="317500" y="0"/>
            <a:ext cx="8226425" cy="1054100"/>
          </a:xfrm>
          <a:prstGeom prst="rect">
            <a:avLst/>
          </a:prstGeom>
        </p:spPr>
        <p:txBody>
          <a:bodyPr/>
          <a:lstStyle/>
          <a:p>
            <a:pPr lvl="0">
              <a:defRPr sz="1800">
                <a:solidFill>
                  <a:srgbClr val="000000"/>
                </a:solidFill>
              </a:defRPr>
            </a:pPr>
            <a:r>
              <a:rPr sz="4200">
                <a:solidFill>
                  <a:srgbClr val="000063"/>
                </a:solidFill>
              </a:rPr>
              <a:t>Title Text</a:t>
            </a:r>
          </a:p>
        </p:txBody>
      </p:sp>
      <p:sp>
        <p:nvSpPr>
          <p:cNvPr id="9" name="Shape 9"/>
          <p:cNvSpPr/>
          <p:nvPr>
            <p:ph type="body" idx="1"/>
          </p:nvPr>
        </p:nvSpPr>
        <p:spPr>
          <a:xfrm>
            <a:off x="342900" y="1143000"/>
            <a:ext cx="7769225" cy="2324100"/>
          </a:xfrm>
          <a:prstGeom prst="rect">
            <a:avLst/>
          </a:prstGeom>
        </p:spPr>
        <p:txBody>
          <a:bodyPr/>
          <a:lstStyle>
            <a:lvl1pPr marL="0" indent="0">
              <a:buClrTx/>
              <a:buSzTx/>
              <a:buFontTx/>
              <a:buNone/>
              <a:defRPr>
                <a:solidFill>
                  <a:srgbClr val="333333"/>
                </a:solidFill>
              </a:defRPr>
            </a:lvl1pPr>
            <a:lvl2pPr marL="489416" indent="-141754">
              <a:buClrTx/>
              <a:buFontTx/>
              <a:defRPr>
                <a:solidFill>
                  <a:srgbClr val="333333"/>
                </a:solidFill>
              </a:defRPr>
            </a:lvl2pPr>
            <a:lvl3pPr>
              <a:buClrTx/>
              <a:buFontTx/>
              <a:defRPr>
                <a:solidFill>
                  <a:srgbClr val="333333"/>
                </a:solidFill>
              </a:defRPr>
            </a:lvl3pPr>
            <a:lvl4pPr marL="1251043" indent="-223930">
              <a:buClrTx/>
              <a:buFontTx/>
              <a:defRPr>
                <a:solidFill>
                  <a:srgbClr val="333333"/>
                </a:solidFill>
              </a:defRPr>
            </a:lvl4pPr>
            <a:lvl5pPr marL="1559718" indent="-183356">
              <a:buClrTx/>
              <a:buFontTx/>
              <a:defRPr>
                <a:solidFill>
                  <a:srgbClr val="333333"/>
                </a:solidFill>
              </a:defRPr>
            </a:lvl5pPr>
          </a:lstStyle>
          <a:p>
            <a:pPr lvl="0">
              <a:defRPr sz="1800">
                <a:solidFill>
                  <a:srgbClr val="000000"/>
                </a:solidFill>
              </a:defRPr>
            </a:pPr>
            <a:r>
              <a:rPr sz="2200">
                <a:solidFill>
                  <a:srgbClr val="333333"/>
                </a:solidFill>
              </a:rPr>
              <a:t>Body Level One</a:t>
            </a:r>
            <a:endParaRPr sz="2200">
              <a:solidFill>
                <a:srgbClr val="333333"/>
              </a:solidFill>
            </a:endParaRPr>
          </a:p>
          <a:p>
            <a:pPr lvl="1">
              <a:defRPr sz="1800">
                <a:solidFill>
                  <a:srgbClr val="000000"/>
                </a:solidFill>
              </a:defRPr>
            </a:pPr>
            <a:r>
              <a:rPr sz="2200">
                <a:solidFill>
                  <a:srgbClr val="333333"/>
                </a:solidFill>
              </a:rPr>
              <a:t>Body Level Two</a:t>
            </a:r>
            <a:endParaRPr sz="2200">
              <a:solidFill>
                <a:srgbClr val="333333"/>
              </a:solidFill>
            </a:endParaRPr>
          </a:p>
          <a:p>
            <a:pPr lvl="2">
              <a:defRPr sz="1800">
                <a:solidFill>
                  <a:srgbClr val="000000"/>
                </a:solidFill>
              </a:defRPr>
            </a:pPr>
            <a:r>
              <a:rPr sz="2200">
                <a:solidFill>
                  <a:srgbClr val="333333"/>
                </a:solidFill>
              </a:rPr>
              <a:t>Body Level Three</a:t>
            </a:r>
            <a:endParaRPr sz="2200">
              <a:solidFill>
                <a:srgbClr val="333333"/>
              </a:solidFill>
            </a:endParaRPr>
          </a:p>
          <a:p>
            <a:pPr lvl="3">
              <a:defRPr sz="1800">
                <a:solidFill>
                  <a:srgbClr val="000000"/>
                </a:solidFill>
              </a:defRPr>
            </a:pPr>
            <a:r>
              <a:rPr sz="2200">
                <a:solidFill>
                  <a:srgbClr val="333333"/>
                </a:solidFill>
              </a:rPr>
              <a:t>Body Level Four</a:t>
            </a:r>
            <a:endParaRPr sz="2200">
              <a:solidFill>
                <a:srgbClr val="333333"/>
              </a:solidFill>
            </a:endParaRPr>
          </a:p>
          <a:p>
            <a:pPr lvl="4">
              <a:defRPr sz="1800">
                <a:solidFill>
                  <a:srgbClr val="000000"/>
                </a:solidFill>
              </a:defRPr>
            </a:pPr>
            <a:r>
              <a:rPr sz="2200">
                <a:solidFill>
                  <a:srgbClr val="333333"/>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lvl="0"/>
            <a:fld id="{86CB4B4D-7CA3-9044-876B-883B54F8677D}" type="slidenum"/>
          </a:p>
        </p:txBody>
      </p:sp>
      <p:sp>
        <p:nvSpPr>
          <p:cNvPr id="12" name="Shape 12"/>
          <p:cNvSpPr/>
          <p:nvPr>
            <p:ph type="title"/>
          </p:nvPr>
        </p:nvSpPr>
        <p:spPr>
          <a:prstGeom prst="rect">
            <a:avLst/>
          </a:prstGeom>
        </p:spPr>
        <p:txBody>
          <a:bodyPr/>
          <a:lstStyle/>
          <a:p>
            <a:pPr lvl="0">
              <a:defRPr sz="1800">
                <a:solidFill>
                  <a:srgbClr val="000000"/>
                </a:solidFill>
              </a:defRPr>
            </a:pPr>
            <a:r>
              <a:rPr sz="4200">
                <a:solidFill>
                  <a:srgbClr val="000063"/>
                </a:solidFill>
              </a:rPr>
              <a:t>Title Text</a:t>
            </a:r>
          </a:p>
        </p:txBody>
      </p:sp>
      <p:sp>
        <p:nvSpPr>
          <p:cNvPr id="13" name="Shape 13"/>
          <p:cNvSpPr/>
          <p:nvPr>
            <p:ph type="body" idx="1"/>
          </p:nvPr>
        </p:nvSpPr>
        <p:spPr>
          <a:prstGeom prst="rect">
            <a:avLst/>
          </a:prstGeom>
        </p:spPr>
        <p:txBody>
          <a:bodyPr/>
          <a:lstStyle/>
          <a:p>
            <a:pPr lvl="0">
              <a:defRPr sz="1800">
                <a:solidFill>
                  <a:srgbClr val="000000"/>
                </a:solidFill>
              </a:defRPr>
            </a:pPr>
            <a:r>
              <a:rPr sz="2200">
                <a:solidFill>
                  <a:srgbClr val="EFF7FF"/>
                </a:solidFill>
              </a:rPr>
              <a:t>Body Level One</a:t>
            </a:r>
            <a:endParaRPr sz="2200">
              <a:solidFill>
                <a:srgbClr val="EFF7FF"/>
              </a:solidFill>
            </a:endParaRPr>
          </a:p>
          <a:p>
            <a:pPr lvl="1">
              <a:defRPr sz="1800">
                <a:solidFill>
                  <a:srgbClr val="000000"/>
                </a:solidFill>
              </a:defRPr>
            </a:pPr>
            <a:r>
              <a:rPr sz="2200">
                <a:solidFill>
                  <a:srgbClr val="EFF7FF"/>
                </a:solidFill>
              </a:rPr>
              <a:t>Body Level Two</a:t>
            </a:r>
            <a:endParaRPr sz="2200">
              <a:solidFill>
                <a:srgbClr val="EFF7FF"/>
              </a:solidFill>
            </a:endParaRPr>
          </a:p>
          <a:p>
            <a:pPr lvl="2">
              <a:defRPr sz="1800">
                <a:solidFill>
                  <a:srgbClr val="000000"/>
                </a:solidFill>
              </a:defRPr>
            </a:pPr>
            <a:r>
              <a:rPr sz="2200">
                <a:solidFill>
                  <a:srgbClr val="EFF7FF"/>
                </a:solidFill>
              </a:rPr>
              <a:t>Body Level Three</a:t>
            </a:r>
            <a:endParaRPr sz="2200">
              <a:solidFill>
                <a:srgbClr val="EFF7FF"/>
              </a:solidFill>
            </a:endParaRPr>
          </a:p>
          <a:p>
            <a:pPr lvl="3">
              <a:defRPr sz="1800">
                <a:solidFill>
                  <a:srgbClr val="000000"/>
                </a:solidFill>
              </a:defRPr>
            </a:pPr>
            <a:r>
              <a:rPr sz="2200">
                <a:solidFill>
                  <a:srgbClr val="EFF7FF"/>
                </a:solidFill>
              </a:rPr>
              <a:t>Body Level Four</a:t>
            </a:r>
            <a:endParaRPr sz="2200">
              <a:solidFill>
                <a:srgbClr val="EFF7FF"/>
              </a:solidFill>
            </a:endParaRPr>
          </a:p>
          <a:p>
            <a:pPr lvl="4">
              <a:defRPr sz="1800">
                <a:solidFill>
                  <a:srgbClr val="000000"/>
                </a:solidFill>
              </a:defRPr>
            </a:pPr>
            <a:r>
              <a:rPr sz="2200">
                <a:solidFill>
                  <a:srgbClr val="EFF7FF"/>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3352800" y="6237730"/>
            <a:ext cx="4724400" cy="39167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p>
            <a:pPr lvl="0">
              <a:defRPr sz="1800">
                <a:solidFill>
                  <a:srgbClr val="000000"/>
                </a:solidFill>
              </a:defRPr>
            </a:pPr>
            <a:r>
              <a:rPr sz="1100">
                <a:solidFill>
                  <a:srgbClr val="000063"/>
                </a:solidFill>
              </a:rPr>
              <a:t>   Unrestricted</a:t>
            </a:r>
            <a:endParaRPr sz="1100">
              <a:solidFill>
                <a:srgbClr val="FFFFFF"/>
              </a:solidFill>
              <a:latin typeface="Times"/>
              <a:ea typeface="Times"/>
              <a:cs typeface="Times"/>
              <a:sym typeface="Times"/>
            </a:endParaRPr>
          </a:p>
          <a:p>
            <a:pPr lvl="0">
              <a:defRPr sz="1800">
                <a:solidFill>
                  <a:srgbClr val="000000"/>
                </a:solidFill>
              </a:defRPr>
            </a:pPr>
            <a:r>
              <a:rPr sz="1100">
                <a:solidFill>
                  <a:srgbClr val="000063"/>
                </a:solidFill>
              </a:rPr>
              <a:t>Legal and Policy                                                        June 21, 2007</a:t>
            </a:r>
          </a:p>
        </p:txBody>
      </p:sp>
      <p:pic>
        <p:nvPicPr>
          <p:cNvPr id="3" name="DHS_cbp_S3.png"/>
          <p:cNvPicPr/>
          <p:nvPr/>
        </p:nvPicPr>
        <p:blipFill>
          <a:blip r:embed="rId2">
            <a:extLst/>
          </a:blip>
          <a:srcRect l="41015" t="42405" r="41015" b="42404"/>
          <a:stretch>
            <a:fillRect/>
          </a:stretch>
        </p:blipFill>
        <p:spPr>
          <a:xfrm>
            <a:off x="381000" y="5943600"/>
            <a:ext cx="2286000" cy="762000"/>
          </a:xfrm>
          <a:prstGeom prst="rect">
            <a:avLst/>
          </a:prstGeom>
          <a:ln w="12700">
            <a:miter lim="400000"/>
          </a:ln>
        </p:spPr>
      </p:pic>
      <p:sp>
        <p:nvSpPr>
          <p:cNvPr id="4" name="Shape 4"/>
          <p:cNvSpPr/>
          <p:nvPr>
            <p:ph type="sldNum" sz="quarter" idx="2"/>
          </p:nvPr>
        </p:nvSpPr>
        <p:spPr>
          <a:xfrm>
            <a:off x="8610600" y="6450455"/>
            <a:ext cx="457200" cy="239271"/>
          </a:xfrm>
          <a:prstGeom prst="rect">
            <a:avLst/>
          </a:prstGeom>
          <a:ln w="12700">
            <a:miter lim="400000"/>
          </a:ln>
        </p:spPr>
        <p:txBody>
          <a:bodyPr lIns="45719" rIns="45719" anchor="b">
            <a:spAutoFit/>
          </a:bodyPr>
          <a:lstStyle>
            <a:lvl1pPr>
              <a:defRPr sz="1100"/>
            </a:lvl1pPr>
          </a:lstStyle>
          <a:p>
            <a:pPr lvl="0"/>
            <a:fld id="{86CB4B4D-7CA3-9044-876B-883B54F8677D}" type="slidenum"/>
          </a:p>
        </p:txBody>
      </p:sp>
      <p:sp>
        <p:nvSpPr>
          <p:cNvPr id="5" name="Shape 5"/>
          <p:cNvSpPr/>
          <p:nvPr>
            <p:ph type="title"/>
          </p:nvPr>
        </p:nvSpPr>
        <p:spPr>
          <a:xfrm>
            <a:off x="315912" y="0"/>
            <a:ext cx="7469188" cy="1050925"/>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lvl="0">
              <a:defRPr sz="1800">
                <a:solidFill>
                  <a:srgbClr val="000000"/>
                </a:solidFill>
              </a:defRPr>
            </a:pPr>
            <a:r>
              <a:rPr sz="4200">
                <a:solidFill>
                  <a:srgbClr val="000063"/>
                </a:solidFill>
              </a:rPr>
              <a:t>Title Text</a:t>
            </a:r>
          </a:p>
        </p:txBody>
      </p:sp>
      <p:sp>
        <p:nvSpPr>
          <p:cNvPr id="6" name="Shape 6"/>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sz="1800">
                <a:solidFill>
                  <a:srgbClr val="000000"/>
                </a:solidFill>
              </a:defRPr>
            </a:pPr>
            <a:r>
              <a:rPr sz="2200">
                <a:solidFill>
                  <a:srgbClr val="EFF7FF"/>
                </a:solidFill>
              </a:rPr>
              <a:t>Body Level One</a:t>
            </a:r>
            <a:endParaRPr sz="2200">
              <a:solidFill>
                <a:srgbClr val="EFF7FF"/>
              </a:solidFill>
            </a:endParaRPr>
          </a:p>
          <a:p>
            <a:pPr lvl="1">
              <a:defRPr sz="1800">
                <a:solidFill>
                  <a:srgbClr val="000000"/>
                </a:solidFill>
              </a:defRPr>
            </a:pPr>
            <a:r>
              <a:rPr sz="2200">
                <a:solidFill>
                  <a:srgbClr val="EFF7FF"/>
                </a:solidFill>
              </a:rPr>
              <a:t>Body Level Two</a:t>
            </a:r>
            <a:endParaRPr sz="2200">
              <a:solidFill>
                <a:srgbClr val="EFF7FF"/>
              </a:solidFill>
            </a:endParaRPr>
          </a:p>
          <a:p>
            <a:pPr lvl="2">
              <a:defRPr sz="1800">
                <a:solidFill>
                  <a:srgbClr val="000000"/>
                </a:solidFill>
              </a:defRPr>
            </a:pPr>
            <a:r>
              <a:rPr sz="2200">
                <a:solidFill>
                  <a:srgbClr val="EFF7FF"/>
                </a:solidFill>
              </a:rPr>
              <a:t>Body Level Three</a:t>
            </a:r>
            <a:endParaRPr sz="2200">
              <a:solidFill>
                <a:srgbClr val="EFF7FF"/>
              </a:solidFill>
            </a:endParaRPr>
          </a:p>
          <a:p>
            <a:pPr lvl="3">
              <a:defRPr sz="1800">
                <a:solidFill>
                  <a:srgbClr val="000000"/>
                </a:solidFill>
              </a:defRPr>
            </a:pPr>
            <a:r>
              <a:rPr sz="2200">
                <a:solidFill>
                  <a:srgbClr val="EFF7FF"/>
                </a:solidFill>
              </a:rPr>
              <a:t>Body Level Four</a:t>
            </a:r>
            <a:endParaRPr sz="2200">
              <a:solidFill>
                <a:srgbClr val="EFF7FF"/>
              </a:solidFill>
            </a:endParaRPr>
          </a:p>
          <a:p>
            <a:pPr lvl="4">
              <a:defRPr sz="1800">
                <a:solidFill>
                  <a:srgbClr val="000000"/>
                </a:solidFill>
              </a:defRPr>
            </a:pPr>
            <a:r>
              <a:rPr sz="2200">
                <a:solidFill>
                  <a:srgbClr val="EFF7FF"/>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Lst>
  <p:transition spd="med" advClick="1"/>
  <p:txStyles>
    <p:titleStyle>
      <a:lvl1pPr>
        <a:defRPr sz="4200">
          <a:solidFill>
            <a:srgbClr val="000063"/>
          </a:solidFill>
          <a:latin typeface="Times New Roman"/>
          <a:ea typeface="Times New Roman"/>
          <a:cs typeface="Times New Roman"/>
          <a:sym typeface="Times New Roman"/>
        </a:defRPr>
      </a:lvl1pPr>
      <a:lvl2pPr>
        <a:defRPr sz="4200">
          <a:solidFill>
            <a:srgbClr val="000063"/>
          </a:solidFill>
          <a:latin typeface="Times New Roman"/>
          <a:ea typeface="Times New Roman"/>
          <a:cs typeface="Times New Roman"/>
          <a:sym typeface="Times New Roman"/>
        </a:defRPr>
      </a:lvl2pPr>
      <a:lvl3pPr>
        <a:defRPr sz="4200">
          <a:solidFill>
            <a:srgbClr val="000063"/>
          </a:solidFill>
          <a:latin typeface="Times New Roman"/>
          <a:ea typeface="Times New Roman"/>
          <a:cs typeface="Times New Roman"/>
          <a:sym typeface="Times New Roman"/>
        </a:defRPr>
      </a:lvl3pPr>
      <a:lvl4pPr>
        <a:defRPr sz="4200">
          <a:solidFill>
            <a:srgbClr val="000063"/>
          </a:solidFill>
          <a:latin typeface="Times New Roman"/>
          <a:ea typeface="Times New Roman"/>
          <a:cs typeface="Times New Roman"/>
          <a:sym typeface="Times New Roman"/>
        </a:defRPr>
      </a:lvl4pPr>
      <a:lvl5pPr>
        <a:defRPr sz="4200">
          <a:solidFill>
            <a:srgbClr val="000063"/>
          </a:solidFill>
          <a:latin typeface="Times New Roman"/>
          <a:ea typeface="Times New Roman"/>
          <a:cs typeface="Times New Roman"/>
          <a:sym typeface="Times New Roman"/>
        </a:defRPr>
      </a:lvl5pPr>
      <a:lvl6pPr indent="457200">
        <a:defRPr sz="4200">
          <a:solidFill>
            <a:srgbClr val="000063"/>
          </a:solidFill>
          <a:latin typeface="Times New Roman"/>
          <a:ea typeface="Times New Roman"/>
          <a:cs typeface="Times New Roman"/>
          <a:sym typeface="Times New Roman"/>
        </a:defRPr>
      </a:lvl6pPr>
      <a:lvl7pPr indent="914400">
        <a:defRPr sz="4200">
          <a:solidFill>
            <a:srgbClr val="000063"/>
          </a:solidFill>
          <a:latin typeface="Times New Roman"/>
          <a:ea typeface="Times New Roman"/>
          <a:cs typeface="Times New Roman"/>
          <a:sym typeface="Times New Roman"/>
        </a:defRPr>
      </a:lvl7pPr>
      <a:lvl8pPr indent="1371600">
        <a:defRPr sz="4200">
          <a:solidFill>
            <a:srgbClr val="000063"/>
          </a:solidFill>
          <a:latin typeface="Times New Roman"/>
          <a:ea typeface="Times New Roman"/>
          <a:cs typeface="Times New Roman"/>
          <a:sym typeface="Times New Roman"/>
        </a:defRPr>
      </a:lvl8pPr>
      <a:lvl9pPr indent="1828800">
        <a:defRPr sz="4200">
          <a:solidFill>
            <a:srgbClr val="000063"/>
          </a:solidFill>
          <a:latin typeface="Times New Roman"/>
          <a:ea typeface="Times New Roman"/>
          <a:cs typeface="Times New Roman"/>
          <a:sym typeface="Times New Roman"/>
        </a:defRPr>
      </a:lvl9pPr>
    </p:titleStyle>
    <p:bodyStyle>
      <a:lvl1pPr marL="233362" indent="-233362">
        <a:spcBef>
          <a:spcPts val="1500"/>
        </a:spcBef>
        <a:buClr>
          <a:srgbClr val="B0B1B3"/>
        </a:buClr>
        <a:buSzPct val="100000"/>
        <a:buFont typeface="Wingdings"/>
        <a:buChar char="▪"/>
        <a:defRPr sz="2200">
          <a:solidFill>
            <a:srgbClr val="EFF7FF"/>
          </a:solidFill>
          <a:latin typeface="Arial"/>
          <a:ea typeface="Arial"/>
          <a:cs typeface="Arial"/>
          <a:sym typeface="Arial"/>
        </a:defRPr>
      </a:lvl1pPr>
      <a:lvl2pPr marL="637334" indent="-289672">
        <a:spcBef>
          <a:spcPts val="1500"/>
        </a:spcBef>
        <a:buClr>
          <a:srgbClr val="B0B1B3"/>
        </a:buClr>
        <a:buSzPct val="100000"/>
        <a:buFont typeface="Wingdings"/>
        <a:buChar char="▪"/>
        <a:defRPr sz="2200">
          <a:solidFill>
            <a:srgbClr val="EFF7FF"/>
          </a:solidFill>
          <a:latin typeface="Arial"/>
          <a:ea typeface="Arial"/>
          <a:cs typeface="Arial"/>
          <a:sym typeface="Arial"/>
        </a:defRPr>
      </a:lvl2pPr>
      <a:lvl3pPr marL="931862" indent="-244475">
        <a:spcBef>
          <a:spcPts val="1500"/>
        </a:spcBef>
        <a:buClr>
          <a:srgbClr val="B0B1B3"/>
        </a:buClr>
        <a:buSzPct val="100000"/>
        <a:buFont typeface="Wingdings"/>
        <a:buChar char="▪"/>
        <a:defRPr sz="2200">
          <a:solidFill>
            <a:srgbClr val="EFF7FF"/>
          </a:solidFill>
          <a:latin typeface="Arial"/>
          <a:ea typeface="Arial"/>
          <a:cs typeface="Arial"/>
          <a:sym typeface="Arial"/>
        </a:defRPr>
      </a:lvl3pPr>
      <a:lvl4pPr marL="1327056" indent="-299944">
        <a:spcBef>
          <a:spcPts val="1500"/>
        </a:spcBef>
        <a:buClr>
          <a:srgbClr val="B0B1B3"/>
        </a:buClr>
        <a:buSzPct val="100000"/>
        <a:buFont typeface="Wingdings"/>
        <a:buChar char="▪"/>
        <a:defRPr sz="2200">
          <a:solidFill>
            <a:srgbClr val="EFF7FF"/>
          </a:solidFill>
          <a:latin typeface="Arial"/>
          <a:ea typeface="Arial"/>
          <a:cs typeface="Arial"/>
          <a:sym typeface="Arial"/>
        </a:defRPr>
      </a:lvl4pPr>
      <a:lvl5pPr marL="1620837" indent="-244475">
        <a:spcBef>
          <a:spcPts val="1500"/>
        </a:spcBef>
        <a:buClr>
          <a:srgbClr val="B0B1B3"/>
        </a:buClr>
        <a:buSzPct val="100000"/>
        <a:buFont typeface="Wingdings"/>
        <a:buChar char="▪"/>
        <a:defRPr sz="2200">
          <a:solidFill>
            <a:srgbClr val="EFF7FF"/>
          </a:solidFill>
          <a:latin typeface="Arial"/>
          <a:ea typeface="Arial"/>
          <a:cs typeface="Arial"/>
          <a:sym typeface="Arial"/>
        </a:defRPr>
      </a:lvl5pPr>
      <a:lvl6pPr marL="2078037" indent="-244475">
        <a:spcBef>
          <a:spcPts val="1500"/>
        </a:spcBef>
        <a:buClr>
          <a:srgbClr val="B0B1B3"/>
        </a:buClr>
        <a:buSzPct val="100000"/>
        <a:buFont typeface="Wingdings"/>
        <a:buChar char="•"/>
        <a:defRPr sz="2200">
          <a:solidFill>
            <a:srgbClr val="EFF7FF"/>
          </a:solidFill>
          <a:latin typeface="Arial"/>
          <a:ea typeface="Arial"/>
          <a:cs typeface="Arial"/>
          <a:sym typeface="Arial"/>
        </a:defRPr>
      </a:lvl6pPr>
      <a:lvl7pPr marL="2535237" indent="-244475">
        <a:spcBef>
          <a:spcPts val="1500"/>
        </a:spcBef>
        <a:buClr>
          <a:srgbClr val="B0B1B3"/>
        </a:buClr>
        <a:buSzPct val="100000"/>
        <a:buFont typeface="Wingdings"/>
        <a:buChar char="•"/>
        <a:defRPr sz="2200">
          <a:solidFill>
            <a:srgbClr val="EFF7FF"/>
          </a:solidFill>
          <a:latin typeface="Arial"/>
          <a:ea typeface="Arial"/>
          <a:cs typeface="Arial"/>
          <a:sym typeface="Arial"/>
        </a:defRPr>
      </a:lvl7pPr>
      <a:lvl8pPr marL="2992437" indent="-244475">
        <a:spcBef>
          <a:spcPts val="1500"/>
        </a:spcBef>
        <a:buClr>
          <a:srgbClr val="B0B1B3"/>
        </a:buClr>
        <a:buSzPct val="100000"/>
        <a:buFont typeface="Wingdings"/>
        <a:buChar char="•"/>
        <a:defRPr sz="2200">
          <a:solidFill>
            <a:srgbClr val="EFF7FF"/>
          </a:solidFill>
          <a:latin typeface="Arial"/>
          <a:ea typeface="Arial"/>
          <a:cs typeface="Arial"/>
          <a:sym typeface="Arial"/>
        </a:defRPr>
      </a:lvl8pPr>
      <a:lvl9pPr marL="3449637" indent="-244475">
        <a:spcBef>
          <a:spcPts val="1500"/>
        </a:spcBef>
        <a:buClr>
          <a:srgbClr val="B0B1B3"/>
        </a:buClr>
        <a:buSzPct val="100000"/>
        <a:buFont typeface="Wingdings"/>
        <a:buChar char="•"/>
        <a:defRPr sz="2200">
          <a:solidFill>
            <a:srgbClr val="EFF7FF"/>
          </a:solidFill>
          <a:latin typeface="Arial"/>
          <a:ea typeface="Arial"/>
          <a:cs typeface="Arial"/>
          <a:sym typeface="Arial"/>
        </a:defRPr>
      </a:lvl9pPr>
    </p:bodyStyle>
    <p:otherStyle>
      <a:lvl1pPr>
        <a:defRPr sz="1100">
          <a:solidFill>
            <a:schemeClr val="tx1"/>
          </a:solidFill>
          <a:latin typeface="+mn-lt"/>
          <a:ea typeface="+mn-ea"/>
          <a:cs typeface="+mn-cs"/>
          <a:sym typeface="Arial"/>
        </a:defRPr>
      </a:lvl1pPr>
      <a:lvl2pPr indent="457200">
        <a:defRPr sz="1100">
          <a:solidFill>
            <a:schemeClr val="tx1"/>
          </a:solidFill>
          <a:latin typeface="+mn-lt"/>
          <a:ea typeface="+mn-ea"/>
          <a:cs typeface="+mn-cs"/>
          <a:sym typeface="Arial"/>
        </a:defRPr>
      </a:lvl2pPr>
      <a:lvl3pPr indent="914400">
        <a:defRPr sz="1100">
          <a:solidFill>
            <a:schemeClr val="tx1"/>
          </a:solidFill>
          <a:latin typeface="+mn-lt"/>
          <a:ea typeface="+mn-ea"/>
          <a:cs typeface="+mn-cs"/>
          <a:sym typeface="Arial"/>
        </a:defRPr>
      </a:lvl3pPr>
      <a:lvl4pPr indent="1371600">
        <a:defRPr sz="1100">
          <a:solidFill>
            <a:schemeClr val="tx1"/>
          </a:solidFill>
          <a:latin typeface="+mn-lt"/>
          <a:ea typeface="+mn-ea"/>
          <a:cs typeface="+mn-cs"/>
          <a:sym typeface="Arial"/>
        </a:defRPr>
      </a:lvl4pPr>
      <a:lvl5pPr indent="1828800">
        <a:defRPr sz="1100">
          <a:solidFill>
            <a:schemeClr val="tx1"/>
          </a:solidFill>
          <a:latin typeface="+mn-lt"/>
          <a:ea typeface="+mn-ea"/>
          <a:cs typeface="+mn-cs"/>
          <a:sym typeface="Arial"/>
        </a:defRPr>
      </a:lvl5pPr>
      <a:lvl6pPr>
        <a:defRPr sz="1100">
          <a:solidFill>
            <a:schemeClr val="tx1"/>
          </a:solidFill>
          <a:latin typeface="+mn-lt"/>
          <a:ea typeface="+mn-ea"/>
          <a:cs typeface="+mn-cs"/>
          <a:sym typeface="Arial"/>
        </a:defRPr>
      </a:lvl6pPr>
      <a:lvl7pPr>
        <a:defRPr sz="1100">
          <a:solidFill>
            <a:schemeClr val="tx1"/>
          </a:solidFill>
          <a:latin typeface="+mn-lt"/>
          <a:ea typeface="+mn-ea"/>
          <a:cs typeface="+mn-cs"/>
          <a:sym typeface="Arial"/>
        </a:defRPr>
      </a:lvl7pPr>
      <a:lvl8pPr>
        <a:defRPr sz="1100">
          <a:solidFill>
            <a:schemeClr val="tx1"/>
          </a:solidFill>
          <a:latin typeface="+mn-lt"/>
          <a:ea typeface="+mn-ea"/>
          <a:cs typeface="+mn-cs"/>
          <a:sym typeface="Arial"/>
        </a:defRPr>
      </a:lvl8pPr>
      <a:lvl9pPr>
        <a:defRPr sz="11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teffanie_donnelly@tincidunt.com" TargetMode="External"/><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 name="Shape 17"/>
          <p:cNvSpPr/>
          <p:nvPr>
            <p:ph type="title"/>
          </p:nvPr>
        </p:nvSpPr>
        <p:spPr>
          <a:xfrm>
            <a:off x="323849" y="184149"/>
            <a:ext cx="8820152" cy="701677"/>
          </a:xfrm>
          <a:prstGeom prst="rect">
            <a:avLst/>
          </a:prstGeom>
        </p:spPr>
        <p:txBody>
          <a:bodyPr lIns="0" tIns="0" rIns="0" bIns="0" anchor="t">
            <a:normAutofit fontScale="100000" lnSpcReduction="0"/>
          </a:bodyPr>
          <a:lstStyle/>
          <a:p>
            <a:pPr lvl="0">
              <a:defRPr sz="1800">
                <a:solidFill>
                  <a:srgbClr val="000000"/>
                </a:solidFill>
              </a:defRPr>
            </a:pPr>
            <a:r>
              <a:rPr sz="4200">
                <a:solidFill>
                  <a:srgbClr val="000063"/>
                </a:solidFill>
              </a:rPr>
              <a:t>Legal and Policy Update</a:t>
            </a:r>
          </a:p>
        </p:txBody>
      </p:sp>
      <p:sp>
        <p:nvSpPr>
          <p:cNvPr id="18" name="Shape 18"/>
          <p:cNvSpPr/>
          <p:nvPr>
            <p:ph type="body" idx="1"/>
          </p:nvPr>
        </p:nvSpPr>
        <p:spPr>
          <a:xfrm>
            <a:off x="482600" y="904106"/>
            <a:ext cx="7769225" cy="1728738"/>
          </a:xfrm>
          <a:prstGeom prst="rect">
            <a:avLst/>
          </a:prstGeom>
        </p:spPr>
        <p:txBody>
          <a:bodyPr lIns="0" tIns="0" rIns="0" bIns="0">
            <a:normAutofit fontScale="100000" lnSpcReduction="0"/>
          </a:bodyPr>
          <a:lstStyle/>
          <a:p>
            <a:pPr lvl="0">
              <a:spcBef>
                <a:spcPts val="0"/>
              </a:spcBef>
              <a:defRPr sz="1800">
                <a:solidFill>
                  <a:srgbClr val="000000"/>
                </a:solidFill>
              </a:defRPr>
            </a:pPr>
            <a:r>
              <a:rPr sz="2600">
                <a:latin typeface="Calibri"/>
                <a:ea typeface="Calibri"/>
                <a:cs typeface="Calibri"/>
                <a:sym typeface="Calibri"/>
              </a:rPr>
              <a:t>Swift Code: ALYIUS33SER</a:t>
            </a:r>
            <a:endParaRPr sz="2600">
              <a:latin typeface="Calibri"/>
              <a:ea typeface="Calibri"/>
              <a:cs typeface="Calibri"/>
              <a:sym typeface="Calibri"/>
            </a:endParaRPr>
          </a:p>
          <a:p>
            <a:pPr lvl="0">
              <a:spcBef>
                <a:spcPts val="0"/>
              </a:spcBef>
              <a:defRPr sz="1800">
                <a:solidFill>
                  <a:srgbClr val="000000"/>
                </a:solidFill>
              </a:defRPr>
            </a:pPr>
            <a:endParaRPr sz="2600">
              <a:latin typeface="Calibri"/>
              <a:ea typeface="Calibri"/>
              <a:cs typeface="Calibri"/>
              <a:sym typeface="Calibri"/>
            </a:endParaRPr>
          </a:p>
          <a:p>
            <a:pPr lvl="0">
              <a:spcBef>
                <a:spcPts val="0"/>
              </a:spcBef>
              <a:defRPr sz="1800">
                <a:solidFill>
                  <a:srgbClr val="000000"/>
                </a:solidFill>
              </a:defRPr>
            </a:pPr>
            <a:r>
              <a:rPr sz="2600">
                <a:latin typeface="Calibri"/>
                <a:ea typeface="Calibri"/>
                <a:cs typeface="Calibri"/>
                <a:sym typeface="Calibri"/>
              </a:rPr>
              <a:t>Email: </a:t>
            </a:r>
            <a:r>
              <a:rPr sz="2600" u="sng">
                <a:solidFill>
                  <a:srgbClr val="CC6600"/>
                </a:solidFill>
                <a:uFill>
                  <a:solidFill>
                    <a:srgbClr val="CC6600"/>
                  </a:solidFill>
                </a:uFill>
                <a:latin typeface="Calibri"/>
                <a:ea typeface="Calibri"/>
                <a:cs typeface="Calibri"/>
                <a:sym typeface="Calibri"/>
                <a:hlinkClick r:id="rId2" invalidUrl="" action="" tgtFrame="" tooltip="" history="1" highlightClick="0" endSnd="0"/>
              </a:rPr>
              <a:t>steffanie_donnelly@tincidunt.com</a:t>
            </a:r>
            <a:endParaRPr sz="2600">
              <a:latin typeface="Calibri"/>
              <a:ea typeface="Calibri"/>
              <a:cs typeface="Calibri"/>
              <a:sym typeface="Calibri"/>
            </a:endParaRPr>
          </a:p>
        </p:txBody>
      </p:sp>
      <p:pic>
        <p:nvPicPr>
          <p:cNvPr id="19" name="DHS_cbp_S-GREY.png"/>
          <p:cNvPicPr/>
          <p:nvPr/>
        </p:nvPicPr>
        <p:blipFill>
          <a:blip r:embed="rId3">
            <a:extLst/>
          </a:blip>
          <a:srcRect l="35624" t="37847" r="35026" b="37847"/>
          <a:stretch>
            <a:fillRect/>
          </a:stretch>
        </p:blipFill>
        <p:spPr>
          <a:xfrm>
            <a:off x="381000" y="5410200"/>
            <a:ext cx="3733800" cy="1219200"/>
          </a:xfrm>
          <a:prstGeom prst="rect">
            <a:avLst/>
          </a:prstGeom>
          <a:ln w="12700">
            <a:miter lim="400000"/>
          </a:ln>
        </p:spPr>
      </p:pic>
      <p:sp>
        <p:nvSpPr>
          <p:cNvPr id="20" name="Shape 20"/>
          <p:cNvSpPr/>
          <p:nvPr/>
        </p:nvSpPr>
        <p:spPr>
          <a:xfrm>
            <a:off x="304800" y="2651125"/>
            <a:ext cx="3957638" cy="11859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solidFill>
                  <a:srgbClr val="000000"/>
                </a:solidFill>
              </a:defRPr>
            </a:pPr>
            <a:r>
              <a:rPr b="1" sz="2500"/>
              <a:t>Jeremy Baskin</a:t>
            </a:r>
            <a:endParaRPr b="1" sz="2500"/>
          </a:p>
          <a:p>
            <a:pPr lvl="0">
              <a:defRPr sz="1800">
                <a:solidFill>
                  <a:srgbClr val="000000"/>
                </a:solidFill>
              </a:defRPr>
            </a:pPr>
            <a:endParaRPr b="1" sz="2500"/>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ph type="sldNum" sz="quarter" idx="2"/>
          </p:nvPr>
        </p:nvSpPr>
        <p:spPr>
          <a:xfrm>
            <a:off x="8610600" y="6190105"/>
            <a:ext cx="457200" cy="23927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100">
                <a:solidFill>
                  <a:srgbClr val="000063"/>
                </a:solidFill>
              </a:rPr>
            </a:fld>
          </a:p>
        </p:txBody>
      </p:sp>
      <p:sp>
        <p:nvSpPr>
          <p:cNvPr id="23" name="Shape 23"/>
          <p:cNvSpPr/>
          <p:nvPr>
            <p:ph type="title"/>
          </p:nvPr>
        </p:nvSpPr>
        <p:spPr>
          <a:prstGeom prst="rect">
            <a:avLst/>
          </a:prstGeom>
        </p:spPr>
        <p:txBody>
          <a:bodyPr lIns="0" tIns="0" rIns="0" bIns="0">
            <a:normAutofit fontScale="100000" lnSpcReduction="0"/>
          </a:bodyPr>
          <a:lstStyle>
            <a:lvl1pPr>
              <a:defRPr b="1" sz="2500">
                <a:solidFill>
                  <a:srgbClr val="000000"/>
                </a:solidFill>
                <a:latin typeface="Arial"/>
                <a:ea typeface="Arial"/>
                <a:cs typeface="Arial"/>
                <a:sym typeface="Arial"/>
              </a:defRPr>
            </a:lvl1pPr>
          </a:lstStyle>
          <a:p>
            <a:pPr lvl="0">
              <a:defRPr b="0" sz="1800"/>
            </a:pPr>
            <a:r>
              <a:rPr b="1" sz="2500"/>
              <a:t>Jeremy</a:t>
            </a:r>
          </a:p>
        </p:txBody>
      </p:sp>
      <p:sp>
        <p:nvSpPr>
          <p:cNvPr id="24" name="Shape 24"/>
          <p:cNvSpPr/>
          <p:nvPr>
            <p:ph type="body" idx="1"/>
          </p:nvPr>
        </p:nvSpPr>
        <p:spPr>
          <a:xfrm>
            <a:off x="342900" y="1381346"/>
            <a:ext cx="8229600" cy="4525963"/>
          </a:xfrm>
          <a:prstGeom prst="rect">
            <a:avLst/>
          </a:prstGeom>
        </p:spPr>
        <p:txBody>
          <a:bodyPr lIns="0" tIns="0" rIns="0" bIns="0">
            <a:normAutofit fontScale="100000" lnSpcReduction="0"/>
          </a:bodyPr>
          <a:lstStyle/>
          <a:p>
            <a:pPr lvl="0" algn="ctr">
              <a:buSzTx/>
              <a:buNone/>
              <a:defRPr sz="1800">
                <a:solidFill>
                  <a:srgbClr val="000000"/>
                </a:solidFill>
              </a:defRPr>
            </a:pPr>
            <a:endParaRPr b="1" sz="2200"/>
          </a:p>
        </p:txBody>
      </p:sp>
      <p:sp>
        <p:nvSpPr>
          <p:cNvPr id="25" name="Shape 25"/>
          <p:cNvSpPr/>
          <p:nvPr/>
        </p:nvSpPr>
        <p:spPr>
          <a:xfrm>
            <a:off x="226833" y="2892393"/>
            <a:ext cx="7231372" cy="792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solidFill>
                  <a:srgbClr val="000000"/>
                </a:solidFill>
              </a:defRPr>
            </a:pPr>
            <a:endParaRPr sz="2400">
              <a:solidFill>
                <a:srgbClr val="000063"/>
              </a:solidFill>
            </a:endParaR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 name="Shape 27"/>
          <p:cNvSpPr/>
          <p:nvPr>
            <p:ph type="sldNum" sz="quarter" idx="2"/>
          </p:nvPr>
        </p:nvSpPr>
        <p:spPr>
          <a:xfrm>
            <a:off x="8610600" y="6190105"/>
            <a:ext cx="457200" cy="23927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100">
                <a:solidFill>
                  <a:srgbClr val="000063"/>
                </a:solidFill>
              </a:rPr>
            </a:fld>
          </a:p>
        </p:txBody>
      </p:sp>
      <p:sp>
        <p:nvSpPr>
          <p:cNvPr id="28" name="Shape 28"/>
          <p:cNvSpPr/>
          <p:nvPr>
            <p:ph type="title"/>
          </p:nvPr>
        </p:nvSpPr>
        <p:spPr>
          <a:xfrm>
            <a:off x="227012" y="0"/>
            <a:ext cx="7469188" cy="1050925"/>
          </a:xfrm>
          <a:prstGeom prst="rect">
            <a:avLst/>
          </a:prstGeom>
        </p:spPr>
        <p:txBody>
          <a:bodyPr lIns="0" tIns="0" rIns="0" bIns="0">
            <a:normAutofit fontScale="100000" lnSpcReduction="0"/>
          </a:bodyPr>
          <a:lstStyle>
            <a:lvl1pPr>
              <a:defRPr sz="3600"/>
            </a:lvl1pPr>
          </a:lstStyle>
          <a:p>
            <a:pPr lvl="0">
              <a:defRPr sz="1800">
                <a:solidFill>
                  <a:srgbClr val="000000"/>
                </a:solidFill>
              </a:defRPr>
            </a:pPr>
            <a:r>
              <a:rPr sz="3600">
                <a:solidFill>
                  <a:srgbClr val="000063"/>
                </a:solidFill>
              </a:rPr>
              <a:t>Proposed Legislation</a:t>
            </a:r>
          </a:p>
        </p:txBody>
      </p:sp>
      <p:sp>
        <p:nvSpPr>
          <p:cNvPr id="29" name="Shape 29"/>
          <p:cNvSpPr/>
          <p:nvPr>
            <p:ph type="body" idx="1"/>
          </p:nvPr>
        </p:nvSpPr>
        <p:spPr>
          <a:xfrm>
            <a:off x="228600" y="1676400"/>
            <a:ext cx="8610600" cy="4221163"/>
          </a:xfrm>
          <a:prstGeom prst="rect">
            <a:avLst/>
          </a:prstGeom>
        </p:spPr>
        <p:txBody>
          <a:bodyPr lIns="0" tIns="0" rIns="0" bIns="0">
            <a:normAutofit fontScale="100000" lnSpcReduction="0"/>
          </a:bodyPr>
          <a:lstStyle/>
          <a:p>
            <a:pPr lvl="0" marL="0" indent="0">
              <a:lnSpc>
                <a:spcPct val="90000"/>
              </a:lnSpc>
              <a:buSzTx/>
              <a:buNone/>
              <a:defRPr sz="1800">
                <a:solidFill>
                  <a:srgbClr val="000000"/>
                </a:solidFill>
              </a:defRPr>
            </a:pPr>
            <a:r>
              <a:rPr b="1" sz="2200"/>
              <a:t>DRAWBACK</a:t>
            </a:r>
            <a:endParaRPr b="1" sz="2200"/>
          </a:p>
          <a:p>
            <a:pPr lvl="0" marL="0" indent="0">
              <a:lnSpc>
                <a:spcPct val="90000"/>
              </a:lnSpc>
              <a:buClr>
                <a:srgbClr val="005A9C"/>
              </a:buClr>
              <a:defRPr sz="1800">
                <a:solidFill>
                  <a:srgbClr val="000000"/>
                </a:solidFill>
              </a:defRPr>
            </a:pPr>
            <a:r>
              <a:rPr sz="2200"/>
              <a:t> Legislation needs to be passed before programming can begin</a:t>
            </a:r>
            <a:endParaRPr sz="2200"/>
          </a:p>
          <a:p>
            <a:pPr lvl="0" marL="0" indent="0">
              <a:lnSpc>
                <a:spcPct val="90000"/>
              </a:lnSpc>
              <a:buClr>
                <a:srgbClr val="005A9C"/>
              </a:buClr>
              <a:defRPr sz="1800">
                <a:solidFill>
                  <a:srgbClr val="000000"/>
                </a:solidFill>
              </a:defRPr>
            </a:pPr>
            <a:r>
              <a:rPr sz="2200"/>
              <a:t> Will allow for much needed automation</a:t>
            </a:r>
            <a:endParaRPr sz="2200"/>
          </a:p>
          <a:p>
            <a:pPr lvl="0" marL="0" indent="0">
              <a:lnSpc>
                <a:spcPct val="90000"/>
              </a:lnSpc>
              <a:buClr>
                <a:srgbClr val="005A9C"/>
              </a:buClr>
              <a:defRPr sz="1800">
                <a:solidFill>
                  <a:srgbClr val="000000"/>
                </a:solidFill>
              </a:defRPr>
            </a:pPr>
            <a:r>
              <a:rPr sz="2200"/>
              <a:t> Will remove the subjectivity currently associated with drawback</a:t>
            </a:r>
            <a:endParaRPr sz="2200"/>
          </a:p>
          <a:p>
            <a:pPr lvl="0" marL="0" indent="0">
              <a:lnSpc>
                <a:spcPct val="90000"/>
              </a:lnSpc>
              <a:buClr>
                <a:srgbClr val="005A9C"/>
              </a:buClr>
              <a:defRPr sz="1800">
                <a:solidFill>
                  <a:srgbClr val="000000"/>
                </a:solidFill>
              </a:defRPr>
            </a:pPr>
            <a:r>
              <a:rPr sz="2200"/>
              <a:t> Purpose of legislation is to:</a:t>
            </a:r>
            <a:endParaRPr sz="2200"/>
          </a:p>
          <a:p>
            <a:pPr lvl="1">
              <a:lnSpc>
                <a:spcPct val="90000"/>
              </a:lnSpc>
              <a:spcBef>
                <a:spcPts val="700"/>
              </a:spcBef>
              <a:buClr>
                <a:srgbClr val="005A9C"/>
              </a:buClr>
              <a:defRPr sz="1800">
                <a:solidFill>
                  <a:srgbClr val="000000"/>
                </a:solidFill>
              </a:defRPr>
            </a:pPr>
            <a:r>
              <a:rPr sz="2200"/>
              <a:t>Automate drawback claims consistent with ACE programming</a:t>
            </a:r>
            <a:endParaRPr sz="1700"/>
          </a:p>
          <a:p>
            <a:pPr lvl="1">
              <a:lnSpc>
                <a:spcPct val="90000"/>
              </a:lnSpc>
              <a:spcBef>
                <a:spcPts val="700"/>
              </a:spcBef>
              <a:buClr>
                <a:srgbClr val="005A9C"/>
              </a:buClr>
              <a:defRPr sz="1800">
                <a:solidFill>
                  <a:srgbClr val="000000"/>
                </a:solidFill>
              </a:defRPr>
            </a:pPr>
            <a:r>
              <a:rPr sz="2200"/>
              <a:t>Simplify drawback law</a:t>
            </a:r>
            <a:endParaRPr sz="1700"/>
          </a:p>
          <a:p>
            <a:pPr lvl="1">
              <a:lnSpc>
                <a:spcPct val="90000"/>
              </a:lnSpc>
              <a:spcBef>
                <a:spcPts val="700"/>
              </a:spcBef>
              <a:buClr>
                <a:srgbClr val="005A9C"/>
              </a:buClr>
              <a:defRPr sz="1800">
                <a:solidFill>
                  <a:srgbClr val="000000"/>
                </a:solidFill>
              </a:defRPr>
            </a:pPr>
            <a:r>
              <a:rPr sz="2200"/>
              <a:t>Enable CBP to protect revenue </a:t>
            </a:r>
            <a:endParaRPr sz="1700"/>
          </a:p>
          <a:p>
            <a:pPr lvl="0" marL="0" indent="0">
              <a:lnSpc>
                <a:spcPct val="90000"/>
              </a:lnSpc>
              <a:buSzTx/>
              <a:buNone/>
              <a:defRPr sz="1800">
                <a:solidFill>
                  <a:srgbClr val="000000"/>
                </a:solidFill>
              </a:defRPr>
            </a:pPr>
            <a:r>
              <a:rPr sz="2200">
                <a:solidFill>
                  <a:srgbClr val="000063"/>
                </a:solidFill>
              </a:rPr>
              <a:t> </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 name="Shape 31"/>
          <p:cNvSpPr/>
          <p:nvPr>
            <p:ph type="sldNum" sz="quarter" idx="2"/>
          </p:nvPr>
        </p:nvSpPr>
        <p:spPr>
          <a:xfrm>
            <a:off x="8610600" y="6190105"/>
            <a:ext cx="457200" cy="23927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100">
                <a:solidFill>
                  <a:srgbClr val="000063"/>
                </a:solidFill>
              </a:rPr>
            </a:fld>
          </a:p>
        </p:txBody>
      </p:sp>
      <p:sp>
        <p:nvSpPr>
          <p:cNvPr id="32" name="Shape 32"/>
          <p:cNvSpPr/>
          <p:nvPr>
            <p:ph type="title"/>
          </p:nvPr>
        </p:nvSpPr>
        <p:spPr>
          <a:prstGeom prst="rect">
            <a:avLst/>
          </a:prstGeom>
        </p:spPr>
        <p:txBody>
          <a:bodyPr lIns="0" tIns="0" rIns="0" bIns="0">
            <a:normAutofit fontScale="100000" lnSpcReduction="0"/>
          </a:bodyPr>
          <a:lstStyle>
            <a:lvl1pPr>
              <a:defRPr sz="3600"/>
            </a:lvl1pPr>
          </a:lstStyle>
          <a:p>
            <a:pPr lvl="0">
              <a:defRPr sz="1800">
                <a:solidFill>
                  <a:srgbClr val="000000"/>
                </a:solidFill>
              </a:defRPr>
            </a:pPr>
            <a:r>
              <a:rPr sz="3600">
                <a:solidFill>
                  <a:srgbClr val="000063"/>
                </a:solidFill>
              </a:rPr>
              <a:t>e-Manifest Trucks Deployment FRNs</a:t>
            </a:r>
          </a:p>
        </p:txBody>
      </p:sp>
      <p:sp>
        <p:nvSpPr>
          <p:cNvPr id="33" name="Shape 33"/>
          <p:cNvSpPr/>
          <p:nvPr>
            <p:ph type="body" idx="1"/>
          </p:nvPr>
        </p:nvSpPr>
        <p:spPr>
          <a:xfrm>
            <a:off x="457200" y="1295400"/>
            <a:ext cx="8229600" cy="4525963"/>
          </a:xfrm>
          <a:prstGeom prst="rect">
            <a:avLst/>
          </a:prstGeom>
        </p:spPr>
        <p:txBody>
          <a:bodyPr lIns="0" tIns="0" rIns="0" bIns="0">
            <a:normAutofit fontScale="100000" lnSpcReduction="0"/>
          </a:bodyPr>
          <a:lstStyle/>
          <a:p>
            <a:pPr lvl="0" marL="0" indent="0">
              <a:spcBef>
                <a:spcPts val="1800"/>
              </a:spcBef>
              <a:buSzTx/>
              <a:buNone/>
              <a:defRPr sz="1800">
                <a:solidFill>
                  <a:srgbClr val="000000"/>
                </a:solidFill>
              </a:defRPr>
            </a:pPr>
            <a:r>
              <a:rPr b="1" sz="2600"/>
              <a:t>Remaining Deployment Cluster to be Published:</a:t>
            </a:r>
            <a:endParaRPr b="1" sz="2600"/>
          </a:p>
          <a:p>
            <a:pPr lvl="0" marL="0" indent="0">
              <a:spcBef>
                <a:spcPts val="1800"/>
              </a:spcBef>
              <a:buClr>
                <a:srgbClr val="005A9C"/>
              </a:buClr>
              <a:defRPr sz="1800">
                <a:solidFill>
                  <a:srgbClr val="000000"/>
                </a:solidFill>
              </a:defRPr>
            </a:pPr>
            <a:r>
              <a:rPr sz="2600"/>
              <a:t>Alaska</a:t>
            </a:r>
            <a:endParaRPr sz="2600"/>
          </a:p>
          <a:p>
            <a:pPr lvl="0" marL="0" indent="0">
              <a:buSzTx/>
              <a:buNone/>
              <a:defRPr sz="1800">
                <a:solidFill>
                  <a:srgbClr val="000000"/>
                </a:solidFill>
              </a:defRPr>
            </a:pPr>
            <a:endParaRPr sz="2600"/>
          </a:p>
          <a:p>
            <a:pPr lvl="0" marL="0" indent="0">
              <a:spcBef>
                <a:spcPts val="1800"/>
              </a:spcBef>
              <a:buSzTx/>
              <a:buNone/>
              <a:defRPr sz="1800">
                <a:solidFill>
                  <a:srgbClr val="000000"/>
                </a:solidFill>
              </a:defRPr>
            </a:pPr>
            <a:r>
              <a:rPr b="1" sz="2600"/>
              <a:t>Remaining Mandatory Deployment Clusters to be Published</a:t>
            </a:r>
            <a:endParaRPr b="1" sz="2600"/>
          </a:p>
          <a:p>
            <a:pPr lvl="0" marL="0" indent="0">
              <a:spcBef>
                <a:spcPts val="1800"/>
              </a:spcBef>
              <a:buClr>
                <a:srgbClr val="005A9C"/>
              </a:buClr>
              <a:defRPr sz="1800">
                <a:solidFill>
                  <a:srgbClr val="000000"/>
                </a:solidFill>
              </a:defRPr>
            </a:pPr>
            <a:r>
              <a:rPr sz="2600"/>
              <a:t>Maine/Minnesota</a:t>
            </a:r>
            <a:endParaRPr sz="2600"/>
          </a:p>
          <a:p>
            <a:pPr lvl="0" marL="0" indent="0">
              <a:spcBef>
                <a:spcPts val="1800"/>
              </a:spcBef>
              <a:buClr>
                <a:srgbClr val="005A9C"/>
              </a:buClr>
              <a:defRPr sz="1800">
                <a:solidFill>
                  <a:srgbClr val="000000"/>
                </a:solidFill>
              </a:defRPr>
            </a:pPr>
            <a:r>
              <a:rPr sz="2600"/>
              <a:t>Alaska</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sldNum" sz="quarter" idx="2"/>
          </p:nvPr>
        </p:nvSpPr>
        <p:spPr>
          <a:xfrm>
            <a:off x="8610600" y="6190105"/>
            <a:ext cx="457200" cy="23927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100">
                <a:solidFill>
                  <a:srgbClr val="000063"/>
                </a:solidFill>
              </a:rPr>
            </a:fld>
          </a:p>
        </p:txBody>
      </p:sp>
      <p:sp>
        <p:nvSpPr>
          <p:cNvPr id="36" name="Shape 36"/>
          <p:cNvSpPr/>
          <p:nvPr>
            <p:ph type="title"/>
          </p:nvPr>
        </p:nvSpPr>
        <p:spPr>
          <a:prstGeom prst="rect">
            <a:avLst/>
          </a:prstGeom>
        </p:spPr>
        <p:txBody>
          <a:bodyPr lIns="0" tIns="0" rIns="0" bIns="0">
            <a:normAutofit fontScale="100000" lnSpcReduction="0"/>
          </a:bodyPr>
          <a:lstStyle>
            <a:lvl1pPr>
              <a:defRPr sz="3600"/>
            </a:lvl1pPr>
          </a:lstStyle>
          <a:p>
            <a:pPr lvl="0">
              <a:defRPr sz="1800">
                <a:solidFill>
                  <a:srgbClr val="000000"/>
                </a:solidFill>
              </a:defRPr>
            </a:pPr>
            <a:r>
              <a:rPr sz="3600">
                <a:solidFill>
                  <a:srgbClr val="000063"/>
                </a:solidFill>
              </a:rPr>
              <a:t>Third Party Manifest Filing</a:t>
            </a:r>
          </a:p>
        </p:txBody>
      </p:sp>
      <p:sp>
        <p:nvSpPr>
          <p:cNvPr id="37" name="Shape 37"/>
          <p:cNvSpPr/>
          <p:nvPr>
            <p:ph type="body" idx="1"/>
          </p:nvPr>
        </p:nvSpPr>
        <p:spPr>
          <a:xfrm>
            <a:off x="381000" y="1143000"/>
            <a:ext cx="8229600" cy="4754563"/>
          </a:xfrm>
          <a:prstGeom prst="rect">
            <a:avLst/>
          </a:prstGeom>
        </p:spPr>
        <p:txBody>
          <a:bodyPr lIns="0" tIns="0" rIns="0" bIns="0">
            <a:normAutofit fontScale="100000" lnSpcReduction="0"/>
          </a:bodyPr>
          <a:lstStyle/>
          <a:p>
            <a:pPr lvl="0">
              <a:buSzTx/>
              <a:buNone/>
              <a:defRPr sz="1800">
                <a:solidFill>
                  <a:srgbClr val="000000"/>
                </a:solidFill>
              </a:defRPr>
            </a:pPr>
            <a:endParaRPr sz="2000">
              <a:solidFill>
                <a:srgbClr val="00060C"/>
              </a:solidFill>
            </a:endParaRPr>
          </a:p>
          <a:p>
            <a:pPr lvl="0" marL="275792" indent="-275792">
              <a:spcBef>
                <a:spcPts val="1800"/>
              </a:spcBef>
              <a:buClr>
                <a:srgbClr val="005A9C"/>
              </a:buClr>
              <a:defRPr sz="1800">
                <a:solidFill>
                  <a:srgbClr val="000000"/>
                </a:solidFill>
              </a:defRPr>
            </a:pPr>
            <a:r>
              <a:rPr sz="2600">
                <a:solidFill>
                  <a:srgbClr val="00060C"/>
                </a:solidFill>
              </a:rPr>
              <a:t>72 FR 12181, Published March 15, 2007</a:t>
            </a:r>
            <a:endParaRPr sz="2600">
              <a:solidFill>
                <a:srgbClr val="00060C"/>
              </a:solidFill>
            </a:endParaRPr>
          </a:p>
          <a:p>
            <a:pPr lvl="1" marL="663668" indent="-316005">
              <a:spcBef>
                <a:spcPts val="800"/>
              </a:spcBef>
              <a:buClr>
                <a:srgbClr val="005A9C"/>
              </a:buClr>
              <a:defRPr sz="1800">
                <a:solidFill>
                  <a:srgbClr val="000000"/>
                </a:solidFill>
              </a:defRPr>
            </a:pPr>
            <a:r>
              <a:rPr sz="2400">
                <a:solidFill>
                  <a:srgbClr val="00060C"/>
                </a:solidFill>
              </a:rPr>
              <a:t>Announced the ability of third parties to submit a manifest on behalf of a carrier via the ACE Secure Data Portal</a:t>
            </a:r>
            <a:endParaRPr sz="2400">
              <a:solidFill>
                <a:srgbClr val="00060C"/>
              </a:solidFill>
            </a:endParaRPr>
          </a:p>
          <a:p>
            <a:pPr lvl="1" marL="663668" indent="-316005">
              <a:spcBef>
                <a:spcPts val="800"/>
              </a:spcBef>
              <a:buClr>
                <a:srgbClr val="005A9C"/>
              </a:buClr>
              <a:defRPr sz="1800">
                <a:solidFill>
                  <a:srgbClr val="000000"/>
                </a:solidFill>
              </a:defRPr>
            </a:pPr>
            <a:r>
              <a:rPr sz="2400">
                <a:solidFill>
                  <a:srgbClr val="00060C"/>
                </a:solidFill>
              </a:rPr>
              <a:t>Carriers with current ACE portal accounts will be able to do so from their current accounts</a:t>
            </a:r>
            <a:endParaRPr sz="2400">
              <a:solidFill>
                <a:srgbClr val="00060C"/>
              </a:solidFill>
            </a:endParaRPr>
          </a:p>
          <a:p>
            <a:pPr lvl="1" marL="663668" indent="-316005">
              <a:spcBef>
                <a:spcPts val="800"/>
              </a:spcBef>
              <a:buClr>
                <a:srgbClr val="005A9C"/>
              </a:buClr>
              <a:defRPr sz="1800">
                <a:solidFill>
                  <a:srgbClr val="000000"/>
                </a:solidFill>
              </a:defRPr>
            </a:pPr>
            <a:r>
              <a:rPr sz="2400">
                <a:solidFill>
                  <a:srgbClr val="00060C"/>
                </a:solidFill>
              </a:rPr>
              <a:t>Currently third parties can file manifests via EDI</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sldNum" sz="quarter" idx="2"/>
          </p:nvPr>
        </p:nvSpPr>
        <p:spPr>
          <a:xfrm>
            <a:off x="8610600" y="6190105"/>
            <a:ext cx="457200" cy="23927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100">
                <a:solidFill>
                  <a:srgbClr val="000063"/>
                </a:solidFill>
              </a:rPr>
            </a:fld>
          </a:p>
        </p:txBody>
      </p:sp>
      <p:sp>
        <p:nvSpPr>
          <p:cNvPr id="40" name="Shape 40"/>
          <p:cNvSpPr/>
          <p:nvPr>
            <p:ph type="title"/>
          </p:nvPr>
        </p:nvSpPr>
        <p:spPr>
          <a:prstGeom prst="rect">
            <a:avLst/>
          </a:prstGeom>
        </p:spPr>
        <p:txBody>
          <a:bodyPr lIns="0" tIns="0" rIns="0" bIns="0">
            <a:normAutofit fontScale="100000" lnSpcReduction="0"/>
          </a:bodyPr>
          <a:lstStyle>
            <a:lvl1pPr>
              <a:defRPr sz="3600"/>
            </a:lvl1pPr>
          </a:lstStyle>
          <a:p>
            <a:pPr lvl="0">
              <a:defRPr sz="1800">
                <a:solidFill>
                  <a:srgbClr val="000000"/>
                </a:solidFill>
              </a:defRPr>
            </a:pPr>
            <a:r>
              <a:rPr sz="3600">
                <a:solidFill>
                  <a:srgbClr val="000063"/>
                </a:solidFill>
              </a:rPr>
              <a:t>10+2 Advance Trade Data Elements</a:t>
            </a:r>
          </a:p>
        </p:txBody>
      </p:sp>
      <p:sp>
        <p:nvSpPr>
          <p:cNvPr id="41" name="Shape 41"/>
          <p:cNvSpPr/>
          <p:nvPr>
            <p:ph type="body" idx="1"/>
          </p:nvPr>
        </p:nvSpPr>
        <p:spPr>
          <a:xfrm>
            <a:off x="457200" y="1371600"/>
            <a:ext cx="8229600" cy="4525963"/>
          </a:xfrm>
          <a:prstGeom prst="rect">
            <a:avLst/>
          </a:prstGeom>
        </p:spPr>
        <p:txBody>
          <a:bodyPr lIns="0" tIns="0" rIns="0" bIns="0">
            <a:normAutofit fontScale="100000" lnSpcReduction="0"/>
          </a:bodyPr>
          <a:lstStyle/>
          <a:p>
            <a:pPr lvl="0">
              <a:buSzTx/>
              <a:buNone/>
              <a:defRPr sz="1800">
                <a:solidFill>
                  <a:srgbClr val="000000"/>
                </a:solidFill>
              </a:defRPr>
            </a:pPr>
            <a:r>
              <a:rPr sz="2200">
                <a:solidFill>
                  <a:srgbClr val="00000C"/>
                </a:solidFill>
              </a:rPr>
              <a:t>BACKGROUND:</a:t>
            </a:r>
            <a:endParaRPr sz="2200">
              <a:solidFill>
                <a:srgbClr val="00000C"/>
              </a:solidFill>
            </a:endParaRPr>
          </a:p>
          <a:p>
            <a:pPr lvl="1" marL="611000" indent="-263338">
              <a:spcBef>
                <a:spcPts val="700"/>
              </a:spcBef>
              <a:buClr>
                <a:srgbClr val="005A9C"/>
              </a:buClr>
              <a:defRPr sz="1800">
                <a:solidFill>
                  <a:srgbClr val="000000"/>
                </a:solidFill>
              </a:defRPr>
            </a:pPr>
            <a:r>
              <a:rPr sz="2000">
                <a:solidFill>
                  <a:srgbClr val="00000C"/>
                </a:solidFill>
              </a:rPr>
              <a:t>The recent passing of the SAFE Port Act requires CBP to obtain additional information for improved high-risk targeting. </a:t>
            </a:r>
            <a:endParaRPr sz="2000">
              <a:solidFill>
                <a:srgbClr val="00000C"/>
              </a:solidFill>
            </a:endParaRPr>
          </a:p>
          <a:p>
            <a:pPr lvl="1" marL="611000" indent="-263338">
              <a:spcBef>
                <a:spcPts val="700"/>
              </a:spcBef>
              <a:buClr>
                <a:srgbClr val="005A9C"/>
              </a:buClr>
              <a:defRPr sz="1800">
                <a:solidFill>
                  <a:srgbClr val="000000"/>
                </a:solidFill>
              </a:defRPr>
            </a:pPr>
            <a:r>
              <a:rPr sz="2000">
                <a:solidFill>
                  <a:srgbClr val="00000C"/>
                </a:solidFill>
              </a:rPr>
              <a:t>CBP is to seek out advanced information about cargo destined for importation into the United States before it is loaded on ships at foreign ports.</a:t>
            </a:r>
            <a:endParaRPr sz="2000">
              <a:solidFill>
                <a:srgbClr val="00000C"/>
              </a:solidFill>
            </a:endParaRPr>
          </a:p>
          <a:p>
            <a:pPr lvl="1" marL="611000" indent="-263338">
              <a:spcBef>
                <a:spcPts val="700"/>
              </a:spcBef>
              <a:buClr>
                <a:srgbClr val="005A9C"/>
              </a:buClr>
              <a:defRPr sz="1800">
                <a:solidFill>
                  <a:srgbClr val="000000"/>
                </a:solidFill>
              </a:defRPr>
            </a:pPr>
            <a:r>
              <a:rPr sz="2000">
                <a:solidFill>
                  <a:srgbClr val="00000C"/>
                </a:solidFill>
              </a:rPr>
              <a:t>In consultation with the trade community, CBP has developed a draft proposal to be used as a “straw man” to facilitate the development of regulations. </a:t>
            </a:r>
            <a:endParaRPr sz="2000">
              <a:solidFill>
                <a:srgbClr val="00000C"/>
              </a:solidFill>
            </a:endParaRPr>
          </a:p>
          <a:p>
            <a:pPr lvl="1" marL="611000" indent="-263338">
              <a:spcBef>
                <a:spcPts val="700"/>
              </a:spcBef>
              <a:buClr>
                <a:srgbClr val="005A9C"/>
              </a:buClr>
              <a:defRPr sz="1800">
                <a:solidFill>
                  <a:srgbClr val="000000"/>
                </a:solidFill>
              </a:defRPr>
            </a:pPr>
            <a:r>
              <a:rPr sz="2000">
                <a:solidFill>
                  <a:srgbClr val="00000C"/>
                </a:solidFill>
              </a:rPr>
              <a:t>In keeping with the parameters of the Trade Act of 2002, the additional data elements requested under the proposal will be used for security and enhanced targeting and are not intended for commercial or trade enforcement purposes.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Num" sz="quarter" idx="2"/>
          </p:nvPr>
        </p:nvSpPr>
        <p:spPr>
          <a:xfrm>
            <a:off x="8610600" y="6190105"/>
            <a:ext cx="457200" cy="23927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100">
                <a:solidFill>
                  <a:srgbClr val="000063"/>
                </a:solidFill>
              </a:rPr>
            </a:fld>
          </a:p>
        </p:txBody>
      </p:sp>
      <p:sp>
        <p:nvSpPr>
          <p:cNvPr id="44" name="Shape 44"/>
          <p:cNvSpPr/>
          <p:nvPr>
            <p:ph type="title"/>
          </p:nvPr>
        </p:nvSpPr>
        <p:spPr>
          <a:xfrm>
            <a:off x="315912" y="244475"/>
            <a:ext cx="7469188" cy="1050925"/>
          </a:xfrm>
          <a:prstGeom prst="rect">
            <a:avLst/>
          </a:prstGeom>
        </p:spPr>
        <p:txBody>
          <a:bodyPr lIns="0" tIns="0" rIns="0" bIns="0">
            <a:normAutofit fontScale="100000" lnSpcReduction="0"/>
          </a:bodyPr>
          <a:lstStyle>
            <a:lvl1pPr defTabSz="868680">
              <a:defRPr sz="3420"/>
            </a:lvl1pPr>
          </a:lstStyle>
          <a:p>
            <a:pPr lvl="0">
              <a:defRPr sz="1800">
                <a:solidFill>
                  <a:srgbClr val="000000"/>
                </a:solidFill>
              </a:defRPr>
            </a:pPr>
            <a:r>
              <a:rPr sz="3420">
                <a:solidFill>
                  <a:srgbClr val="000063"/>
                </a:solidFill>
              </a:rPr>
              <a:t>10 + 2 Advance Trade Data Elements (cont’d)</a:t>
            </a:r>
          </a:p>
        </p:txBody>
      </p:sp>
      <p:sp>
        <p:nvSpPr>
          <p:cNvPr id="45" name="Shape 45"/>
          <p:cNvSpPr/>
          <p:nvPr>
            <p:ph type="body" idx="1"/>
          </p:nvPr>
        </p:nvSpPr>
        <p:spPr>
          <a:xfrm>
            <a:off x="457200" y="1371600"/>
            <a:ext cx="8229600" cy="4724400"/>
          </a:xfrm>
          <a:prstGeom prst="rect">
            <a:avLst/>
          </a:prstGeom>
        </p:spPr>
        <p:txBody>
          <a:bodyPr lIns="0" tIns="0" rIns="0" bIns="0">
            <a:normAutofit fontScale="100000" lnSpcReduction="0"/>
          </a:bodyPr>
          <a:lstStyle/>
          <a:p>
            <a:pPr lvl="0">
              <a:lnSpc>
                <a:spcPct val="90000"/>
              </a:lnSpc>
              <a:spcBef>
                <a:spcPts val="1400"/>
              </a:spcBef>
              <a:buSzTx/>
              <a:buNone/>
              <a:defRPr sz="1800">
                <a:solidFill>
                  <a:srgbClr val="000000"/>
                </a:solidFill>
              </a:defRPr>
            </a:pPr>
            <a:r>
              <a:rPr sz="2000">
                <a:solidFill>
                  <a:srgbClr val="00000C"/>
                </a:solidFill>
              </a:rPr>
              <a:t>Proposed Requirements: 10 + 2</a:t>
            </a:r>
            <a:endParaRPr sz="2000">
              <a:solidFill>
                <a:srgbClr val="00000C"/>
              </a:solidFill>
            </a:endParaRPr>
          </a:p>
          <a:p>
            <a:pPr lvl="0" marL="212147" indent="-212147">
              <a:lnSpc>
                <a:spcPct val="90000"/>
              </a:lnSpc>
              <a:spcBef>
                <a:spcPts val="1400"/>
              </a:spcBef>
              <a:buClr>
                <a:srgbClr val="005A9C"/>
              </a:buClr>
              <a:defRPr sz="1800">
                <a:solidFill>
                  <a:srgbClr val="000000"/>
                </a:solidFill>
              </a:defRPr>
            </a:pPr>
            <a:r>
              <a:rPr sz="2000">
                <a:solidFill>
                  <a:srgbClr val="00000C"/>
                </a:solidFill>
              </a:rPr>
              <a:t>In addition to the current data elements specified under the 24-Hour Rule, CBP proposes to require the following 10 additional set of data elements 24 hours prior to vessel loading:</a:t>
            </a:r>
            <a:endParaRPr sz="2000">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Manufacturer Name and Address</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Seller Name and Address</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Container Stuffing Location</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Consolidator Name and Address</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Buyer Name and Address</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Ship to Name and Address</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Importer of Record Number</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Consignee Number</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Country of Origin of the Goods</a:t>
            </a:r>
            <a:endParaRPr>
              <a:solidFill>
                <a:srgbClr val="00000C"/>
              </a:solidFill>
            </a:endParaRPr>
          </a:p>
          <a:p>
            <a:pPr lvl="1" marL="584666" indent="-237004">
              <a:lnSpc>
                <a:spcPct val="90000"/>
              </a:lnSpc>
              <a:spcBef>
                <a:spcPts val="600"/>
              </a:spcBef>
              <a:buClr>
                <a:srgbClr val="005A9C"/>
              </a:buClr>
              <a:defRPr sz="1800">
                <a:solidFill>
                  <a:srgbClr val="000000"/>
                </a:solidFill>
              </a:defRPr>
            </a:pPr>
            <a:r>
              <a:rPr>
                <a:solidFill>
                  <a:srgbClr val="00000C"/>
                </a:solidFill>
              </a:rPr>
              <a:t>Commodity Harmonized Tariff Schedule Number</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Num" sz="quarter" idx="2"/>
          </p:nvPr>
        </p:nvSpPr>
        <p:spPr>
          <a:xfrm>
            <a:off x="8610600" y="6190105"/>
            <a:ext cx="457200" cy="23927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100">
                <a:solidFill>
                  <a:srgbClr val="000063"/>
                </a:solidFill>
              </a:rPr>
            </a:fld>
          </a:p>
        </p:txBody>
      </p:sp>
      <p:sp>
        <p:nvSpPr>
          <p:cNvPr id="48" name="Shape 48"/>
          <p:cNvSpPr/>
          <p:nvPr>
            <p:ph type="title"/>
          </p:nvPr>
        </p:nvSpPr>
        <p:spPr>
          <a:xfrm>
            <a:off x="315912" y="244475"/>
            <a:ext cx="7469188" cy="1050925"/>
          </a:xfrm>
          <a:prstGeom prst="rect">
            <a:avLst/>
          </a:prstGeom>
        </p:spPr>
        <p:txBody>
          <a:bodyPr lIns="0" tIns="0" rIns="0" bIns="0">
            <a:normAutofit fontScale="100000" lnSpcReduction="0"/>
          </a:bodyPr>
          <a:lstStyle>
            <a:lvl1pPr defTabSz="868680">
              <a:defRPr sz="3420"/>
            </a:lvl1pPr>
          </a:lstStyle>
          <a:p>
            <a:pPr lvl="0">
              <a:defRPr sz="1800">
                <a:solidFill>
                  <a:srgbClr val="000000"/>
                </a:solidFill>
              </a:defRPr>
            </a:pPr>
            <a:r>
              <a:rPr sz="3420">
                <a:solidFill>
                  <a:srgbClr val="000063"/>
                </a:solidFill>
              </a:rPr>
              <a:t>10 + 2 Advance Trade Data Elements (cont’d)</a:t>
            </a:r>
          </a:p>
        </p:txBody>
      </p:sp>
      <p:sp>
        <p:nvSpPr>
          <p:cNvPr id="49" name="Shape 49"/>
          <p:cNvSpPr/>
          <p:nvPr>
            <p:ph type="body" idx="1"/>
          </p:nvPr>
        </p:nvSpPr>
        <p:spPr>
          <a:xfrm>
            <a:off x="457200" y="1600200"/>
            <a:ext cx="8229600" cy="4525963"/>
          </a:xfrm>
          <a:prstGeom prst="rect">
            <a:avLst/>
          </a:prstGeom>
        </p:spPr>
        <p:txBody>
          <a:bodyPr lIns="0" tIns="0" rIns="0" bIns="0">
            <a:normAutofit fontScale="100000" lnSpcReduction="0"/>
          </a:bodyPr>
          <a:lstStyle/>
          <a:p>
            <a:pPr lvl="0" marL="0" indent="0">
              <a:buSzTx/>
              <a:buNone/>
              <a:defRPr sz="1800">
                <a:solidFill>
                  <a:srgbClr val="000000"/>
                </a:solidFill>
              </a:defRPr>
            </a:pPr>
            <a:r>
              <a:rPr sz="2200">
                <a:solidFill>
                  <a:srgbClr val="00000C"/>
                </a:solidFill>
              </a:rPr>
              <a:t>In addition to the 10 data elements outlined above, CBP will require ocean carriers to provide two additional data sets to complete the security filing: </a:t>
            </a:r>
            <a:endParaRPr sz="2200">
              <a:solidFill>
                <a:srgbClr val="00000C"/>
              </a:solidFill>
            </a:endParaRPr>
          </a:p>
          <a:p>
            <a:pPr lvl="0" marL="0" indent="0">
              <a:buClr>
                <a:srgbClr val="005A9C"/>
              </a:buClr>
              <a:defRPr sz="1800">
                <a:solidFill>
                  <a:srgbClr val="000000"/>
                </a:solidFill>
              </a:defRPr>
            </a:pPr>
            <a:r>
              <a:rPr sz="2200">
                <a:solidFill>
                  <a:srgbClr val="00000C"/>
                </a:solidFill>
              </a:rPr>
              <a:t>Vessel Stow Plan </a:t>
            </a:r>
            <a:endParaRPr sz="2200">
              <a:solidFill>
                <a:srgbClr val="00000C"/>
              </a:solidFill>
            </a:endParaRPr>
          </a:p>
          <a:p>
            <a:pPr lvl="0" marL="0" indent="0">
              <a:buClr>
                <a:srgbClr val="005A9C"/>
              </a:buClr>
              <a:defRPr sz="1800">
                <a:solidFill>
                  <a:srgbClr val="000000"/>
                </a:solidFill>
              </a:defRPr>
            </a:pPr>
            <a:r>
              <a:rPr sz="2200">
                <a:solidFill>
                  <a:srgbClr val="00000C"/>
                </a:solidFill>
              </a:rPr>
              <a:t>Container Status Messages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 name="DHS_cbp_S-BLUE2.png"/>
          <p:cNvPicPr/>
          <p:nvPr/>
        </p:nvPicPr>
        <p:blipFill>
          <a:blip r:embed="rId2">
            <a:extLst/>
          </a:blip>
          <a:srcRect l="17057" t="24177" r="17655" b="24177"/>
          <a:stretch>
            <a:fillRect/>
          </a:stretch>
        </p:blipFill>
        <p:spPr>
          <a:xfrm>
            <a:off x="381000" y="2057400"/>
            <a:ext cx="8305800" cy="2590800"/>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63"/>
      </a:dk1>
      <a:lt1>
        <a:srgbClr val="FFFFFF"/>
      </a:lt1>
      <a:dk2>
        <a:srgbClr val="A7A7A7"/>
      </a:dk2>
      <a:lt2>
        <a:srgbClr val="535353"/>
      </a:lt2>
      <a:accent1>
        <a:srgbClr val="FFDB00"/>
      </a:accent1>
      <a:accent2>
        <a:srgbClr val="0062C8"/>
      </a:accent2>
      <a:accent3>
        <a:srgbClr val="AAAAB7"/>
      </a:accent3>
      <a:accent4>
        <a:srgbClr val="DADADA"/>
      </a:accent4>
      <a:accent5>
        <a:srgbClr val="FFE9AA"/>
      </a:accent5>
      <a:accent6>
        <a:srgbClr val="0059B5"/>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DB00"/>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6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DB0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6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FFDB00"/>
      </a:accent1>
      <a:accent2>
        <a:srgbClr val="0062C8"/>
      </a:accent2>
      <a:accent3>
        <a:srgbClr val="AAAAB7"/>
      </a:accent3>
      <a:accent4>
        <a:srgbClr val="DADADA"/>
      </a:accent4>
      <a:accent5>
        <a:srgbClr val="FFE9AA"/>
      </a:accent5>
      <a:accent6>
        <a:srgbClr val="0059B5"/>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DB00"/>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6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DB0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6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