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427" r:id="rId4"/>
    <p:sldId id="433" r:id="rId5"/>
    <p:sldId id="449" r:id="rId6"/>
    <p:sldId id="436" r:id="rId7"/>
    <p:sldId id="448" r:id="rId8"/>
    <p:sldId id="257" r:id="rId9"/>
    <p:sldId id="425" r:id="rId10"/>
    <p:sldId id="435" r:id="rId11"/>
    <p:sldId id="447" r:id="rId12"/>
    <p:sldId id="431" r:id="rId13"/>
    <p:sldId id="452" r:id="rId14"/>
    <p:sldId id="453" r:id="rId15"/>
    <p:sldId id="455" r:id="rId16"/>
    <p:sldId id="437" r:id="rId17"/>
    <p:sldId id="441" r:id="rId18"/>
    <p:sldId id="439" r:id="rId19"/>
    <p:sldId id="445" r:id="rId20"/>
    <p:sldId id="442" r:id="rId21"/>
    <p:sldId id="450" r:id="rId22"/>
    <p:sldId id="451" r:id="rId23"/>
    <p:sldId id="454" r:id="rId24"/>
    <p:sldId id="444" r:id="rId25"/>
    <p:sldId id="4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B"/>
    <a:srgbClr val="FF9B9F"/>
    <a:srgbClr val="A5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7"/>
    <p:restoredTop sz="80407"/>
  </p:normalViewPr>
  <p:slideViewPr>
    <p:cSldViewPr snapToGrid="0" snapToObjects="1">
      <p:cViewPr varScale="1">
        <p:scale>
          <a:sx n="153" d="100"/>
          <a:sy n="153" d="100"/>
        </p:scale>
        <p:origin x="17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10026FDB-C0E0-2C47-A915-F70674D2E58D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D04B5AAC-BA4D-AF4C-BE75-D6BCA2F980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1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5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 of alcohol consumption groups are not balanced between cases and controls</a:t>
            </a:r>
          </a:p>
          <a:p>
            <a:r>
              <a:rPr lang="en-US" dirty="0"/>
              <a:t>Diabetics are more likely to drink less often, where cases, based on standard matching criteria drink more frequently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8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matching had greatest effect on smallest cohorts (i.e. rarest diseases) where confounding factors had greatest chance of influencing model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Studies commonly report associations between microbiota and most human inflammatory diseases</a:t>
            </a:r>
          </a:p>
          <a:p>
            <a:r>
              <a:rPr lang="en-US" dirty="0"/>
              <a:t>High diversity of OTUs leave high likelihood for false discovery using trad stats, </a:t>
            </a:r>
          </a:p>
          <a:p>
            <a:r>
              <a:rPr lang="en-US" dirty="0"/>
              <a:t>Lack of consensus on correcting for FD of associations</a:t>
            </a:r>
          </a:p>
          <a:p>
            <a:endParaRPr lang="en-US" dirty="0"/>
          </a:p>
          <a:p>
            <a:r>
              <a:rPr lang="en-US" dirty="0"/>
              <a:t>Possible</a:t>
            </a:r>
            <a:r>
              <a:rPr lang="en-US" baseline="0" dirty="0"/>
              <a:t> that these are real, likelihood is low, and many of them have conflicting results</a:t>
            </a:r>
          </a:p>
          <a:p>
            <a:r>
              <a:rPr lang="en-US" baseline="0" dirty="0"/>
              <a:t>Difficulties in coming up with standards</a:t>
            </a:r>
          </a:p>
          <a:p>
            <a:r>
              <a:rPr lang="en-US" baseline="0" dirty="0"/>
              <a:t>Only share 10-20% of taxa between individuals</a:t>
            </a:r>
          </a:p>
          <a:p>
            <a:endParaRPr lang="en-US" baseline="0" dirty="0"/>
          </a:p>
          <a:p>
            <a:r>
              <a:rPr lang="en-US" baseline="0" dirty="0"/>
              <a:t>Improvements in controlling for sources of heterogeneity coupled with robust, conservative methods for inferring associations can overcome these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2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recent years, citizen science projects have emerged to help produce huge datasets, where otherwise far too expensive for single studies</a:t>
            </a:r>
          </a:p>
          <a:p>
            <a:r>
              <a:rPr lang="en-US" dirty="0"/>
              <a:t>Allows for the discovery of broad associations</a:t>
            </a:r>
          </a:p>
          <a:p>
            <a:endParaRPr lang="en-US" dirty="0"/>
          </a:p>
          <a:p>
            <a:r>
              <a:rPr lang="en-US" dirty="0"/>
              <a:t>With over 10,000 human gut metagenome samples, it is perfect for using machine learning to assess robust lifestyle factors associated with microbiome patterns </a:t>
            </a:r>
          </a:p>
          <a:p>
            <a:endParaRPr lang="en-US" dirty="0"/>
          </a:p>
          <a:p>
            <a:r>
              <a:rPr lang="en-US" dirty="0"/>
              <a:t>wanted to know from these questionnaire</a:t>
            </a:r>
            <a:r>
              <a:rPr lang="en-US" baseline="0" dirty="0"/>
              <a:t> variables, are there any that may explain microbiota compositional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0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defines hypothesis of microbiota based thresholds that discriminate between groups</a:t>
            </a:r>
          </a:p>
          <a:p>
            <a:endParaRPr lang="en-US" dirty="0"/>
          </a:p>
          <a:p>
            <a:r>
              <a:rPr lang="en-US" dirty="0"/>
              <a:t>Evaluation of the model on validation set is an instance of hypothesis testing </a:t>
            </a:r>
          </a:p>
          <a:p>
            <a:endParaRPr lang="en-US" dirty="0"/>
          </a:p>
          <a:p>
            <a:r>
              <a:rPr lang="en-US" dirty="0"/>
              <a:t>Given finite dataset, cross validation is performed to obtain a error-stabilized estimation of generalized classification ability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en-US" dirty="0"/>
              <a:t>Each decision tree is trained independently on a bootstrapped sample of the training dataset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Trees are grown until splits no longer produce an increase in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Improves algorithm stability, accuracy, reduces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probability that the classifier ranks a randomly chosen positive sample higher than a randomly chosen negative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tried </a:t>
            </a:r>
            <a:r>
              <a:rPr lang="en-US" dirty="0">
                <a:cs typeface="Arial"/>
              </a:rPr>
              <a:t>extreme gradient boosted trees (XGB), lasso-logistic Regression</a:t>
            </a:r>
          </a:p>
          <a:p>
            <a:r>
              <a:rPr lang="en-US" dirty="0">
                <a:cs typeface="Arial"/>
              </a:rPr>
              <a:t>taken as significantly picking up microbiome associated signature to host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8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for most discriminatory lifestyle variables as well as performance of standard matching criteria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XTION:</a:t>
            </a:r>
            <a:r>
              <a:rPr lang="en-US" baseline="0" dirty="0"/>
              <a:t> we think that uncovering these kinds of common environmental variables having an effect on the microbiome is important, will show you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B5AAC-BA4D-AF4C-BE75-D6BCA2F980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BD8A-F464-5347-ACD9-77E7E9DF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4C27-D6CC-A645-B4CB-9EB138B3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191A-8C1C-5F4E-9905-E5E15C8B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274F-C705-A34C-929B-925ACD3A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CA44-DEA3-3240-9672-532B6FB4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51E1-7D6A-E248-B71A-9C503F42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D4589-6675-7347-8307-D91DEA48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962E-16F1-1D41-907B-A8DFA1A8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B49A-20F5-0A49-8FFB-B0EB9C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BB11-27E4-8443-AED5-6684A649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84E3A-7534-0747-BD3D-1978E76F3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5645-A45D-B346-926E-B237B2AA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A537-4892-A04C-8345-DA7110E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FDF9-23CF-F946-8F4E-F3921C9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9D33-168A-F64F-85FF-8470304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3923E-7CBA-4441-A4DF-603038AA51AE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13530-1186-F247-B2FA-ABD78868E8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4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2C73E-677C-1E4A-9D85-4FB7524E4F27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CDD-3816-5149-BDB7-472CFC4367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12337-AE5B-2342-8B04-E7A2607EA7F1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99F6D-F90F-9C4C-8CCD-52220A8119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A13A7-8FE5-4546-91F4-F8809F3E0BAD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25904-7CF0-FE43-B3F4-81062353D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1ECDC-90A2-4F42-AE87-797D7764C569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B175D-9B2B-B24E-BFDA-690D2667DD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86570-60BA-5E40-AD9B-B43B36805C3C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8E640-BE70-4242-8D89-8220A1A6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6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2D37F-6945-B34E-8791-1E2548A0A02C}" type="datetime1">
              <a:rPr lang="en-AU" smtClean="0"/>
              <a:t>26/6/19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5E20F-20D1-2847-94E2-666074F506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5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B6C77-72B4-D04D-B2FD-C0306BADF626}" type="datetime1">
              <a:rPr lang="en-AU" smtClean="0"/>
              <a:t>26/6/19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34B30-1CE1-9F4D-8133-084EC6C528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8C84-EEAE-FE41-9841-33778780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100-466B-3C46-8EC9-B85CC107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92CE-EE63-4949-AABC-79847589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FFD5-373A-554A-8AC8-D2FC146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B570-6562-4B4E-9091-D6D1D99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0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1E270-5566-254D-9825-6990EE6B69FE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C4072-A188-D74D-ABB6-1A4784248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6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12FD7-1CC1-8C48-9FF4-5D061774DDE4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BDB8B-EE64-F143-BBE2-F839EB9D21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1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A7B9AB-9DB6-184E-8436-D5085FD7F9A3}" type="datetime1">
              <a:rPr lang="en-AU" smtClean="0"/>
              <a:t>26/6/19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6540C-4C99-804F-8C53-4BFCBDF6BF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tIns="32146" bIns="32146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889253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DCE6-B105-314F-A81C-F7D6F529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99BE-03EA-AB4B-B46F-D7792F57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11AD-FA2C-E041-B2FA-CE5C5BF2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0512-54EC-A148-B8DE-9DACDF9C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EFCB-406F-5F43-BF30-9EEA425A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A18B-67D4-3D46-ACAA-5EEC336F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FE58-5373-E849-936C-4C8D92379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1984-77B2-E64E-8B4B-8DDD47A0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45D27-BC99-BA43-8094-8825B5DC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1971-8243-9042-B3A3-F337BF8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F535-9F93-F14B-853D-41B9044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1054-BFFD-BD46-86C5-1821764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9628-98FC-4949-B466-EBAE95C1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78E8-1E3B-AF47-974D-07D8AC6FA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3705F-8F72-084F-B25C-B1C00E8D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FDE33-8BAD-694A-AD35-00B7B7D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07009-D1F0-784E-A380-BE2766CF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91A36-78CF-DF41-ABF6-5A62FCC5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F8802-EFE9-7C4C-93CF-79E77A99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F01A-14F6-8046-8BD3-7B1CD361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7E8A-9FBC-9F44-A44C-1BD73F1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36AAE-4E4A-714A-8FAB-F37EEAE4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F38A2-922E-EE40-BF7F-A837094C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92DF2-AC5D-CD4B-BB26-8C24B415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627A-094E-5941-B7F1-DE461FF0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E062-D5CA-3149-B615-0FD226AC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543C-3654-304B-91F8-C3F327B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3616-92DF-A348-BF0F-B149E11D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23501-A5EA-7942-A6D6-2AF97C3C6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016E-E17C-8D45-9563-F7010DC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7267C-FEA9-4441-A5E9-E14E61FE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19E0-876E-2649-9019-D21B0E35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473F-7913-504F-B832-71BE2CDE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8C9BC-C115-F84D-88F2-B5BA64D10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D7645-59DB-5145-B492-497A6501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72A0-3BA4-534F-B75A-5F0CA02A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B9CD-AF93-1C40-8F03-D586DBE47C2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B908C-56D6-B649-BB50-3BBC684E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F5953-B18D-574C-A134-76E18EF5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4751-F000-4647-8BE0-18A2EECA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3F427-BAB9-5C46-85FC-CD72F3A5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D588-29F5-334B-AEB2-E0B2FBB5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8D12-92B7-144B-968B-95CF7239B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4EFB9CD-AF93-1C40-8F03-D586DBE47C29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7547-7345-9648-B63B-AB65C5E81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F722-31BE-314C-BC93-DD1A5D26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2CF94751-F000-4647-8BE0-18A2EECA07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38F48C3F-1453-C54D-B86C-8435916B1A98}" type="datetime1">
              <a:rPr lang="en-AU" smtClean="0"/>
              <a:t>26/6/19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834EFCDD-3816-5149-BDB7-472CFC4367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2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BEFB-5FAF-3F4B-A489-C5409DC2C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118" y="1469205"/>
            <a:ext cx="9300882" cy="1284506"/>
          </a:xfrm>
        </p:spPr>
        <p:txBody>
          <a:bodyPr>
            <a:noAutofit/>
          </a:bodyPr>
          <a:lstStyle/>
          <a:p>
            <a:r>
              <a:rPr lang="en-US" sz="4400" dirty="0"/>
              <a:t>Machine learning identifies sources of heterogeneity in the human gut microbiota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D17F-6AFA-E34B-92A8-3E7B51D9E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78497"/>
          </a:xfrm>
        </p:spPr>
        <p:txBody>
          <a:bodyPr>
            <a:normAutofit/>
          </a:bodyPr>
          <a:lstStyle/>
          <a:p>
            <a:r>
              <a:rPr lang="en-US" dirty="0"/>
              <a:t>06/24/2019</a:t>
            </a:r>
          </a:p>
          <a:p>
            <a:r>
              <a:rPr lang="en-US" dirty="0"/>
              <a:t>Jack </a:t>
            </a:r>
            <a:r>
              <a:rPr lang="en-US" dirty="0" err="1"/>
              <a:t>Sklar</a:t>
            </a:r>
            <a:endParaRPr lang="en-US" dirty="0"/>
          </a:p>
          <a:p>
            <a:r>
              <a:rPr lang="en-US" dirty="0"/>
              <a:t>Ivan Vujkovic-Cvijin</a:t>
            </a:r>
          </a:p>
          <a:p>
            <a:endParaRPr lang="en-US" dirty="0"/>
          </a:p>
          <a:p>
            <a:r>
              <a:rPr lang="en-US" dirty="0" err="1"/>
              <a:t>Belkaid</a:t>
            </a:r>
            <a:r>
              <a:rPr lang="en-US" dirty="0"/>
              <a:t> Laboratory, NIH/NIAID</a:t>
            </a:r>
          </a:p>
        </p:txBody>
      </p:sp>
    </p:spTree>
    <p:extLst>
      <p:ext uri="{BB962C8B-B14F-4D97-AF65-F5344CB8AC3E}">
        <p14:creationId xmlns:p14="http://schemas.microsoft.com/office/powerpoint/2010/main" val="2711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4A14-8D36-B541-B1B3-DF0A96B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73" y="222140"/>
            <a:ext cx="10515600" cy="70629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Host variable AUC results: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33264" y="1087680"/>
            <a:ext cx="5548072" cy="5703046"/>
            <a:chOff x="437291" y="828753"/>
            <a:chExt cx="5548072" cy="570304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2142910" y="1074007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37291" y="828753"/>
              <a:ext cx="5548072" cy="5703046"/>
              <a:chOff x="3536601" y="737830"/>
              <a:chExt cx="5548072" cy="570304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6601" y="737830"/>
                <a:ext cx="5526537" cy="570304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56CEE7-2026-5D4B-BA95-8832853A6DDD}"/>
                  </a:ext>
                </a:extLst>
              </p:cNvPr>
              <p:cNvSpPr/>
              <p:nvPr/>
            </p:nvSpPr>
            <p:spPr>
              <a:xfrm>
                <a:off x="6570843" y="741177"/>
                <a:ext cx="251383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CV Random Forest Model Results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2185980" y="1251640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1311288" y="2713773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1249381" y="3985768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2005286" y="3262076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860394" y="4368138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641706" y="4545771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C2A69A-DBC1-8F47-9410-1417B8BB1185}"/>
                </a:ext>
              </a:extLst>
            </p:cNvPr>
            <p:cNvSpPr/>
            <p:nvPr/>
          </p:nvSpPr>
          <p:spPr>
            <a:xfrm>
              <a:off x="2490073" y="1615063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3DF131-E8E3-FC49-95E2-BAC7F45900EE}"/>
                </a:ext>
              </a:extLst>
            </p:cNvPr>
            <p:cNvSpPr/>
            <p:nvPr/>
          </p:nvSpPr>
          <p:spPr>
            <a:xfrm>
              <a:off x="2928679" y="3455699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9B9F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3DF131-E8E3-FC49-95E2-BAC7F45900EE}"/>
                </a:ext>
              </a:extLst>
            </p:cNvPr>
            <p:cNvSpPr/>
            <p:nvPr/>
          </p:nvSpPr>
          <p:spPr>
            <a:xfrm flipH="1">
              <a:off x="1317401" y="5470486"/>
              <a:ext cx="2775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9B9F"/>
                  </a:solidFill>
                  <a:latin typeface="Helvetica" pitchFamily="2" charset="0"/>
                </a:rPr>
                <a:t>★</a:t>
              </a:r>
              <a:endParaRPr lang="en-US" sz="1000" dirty="0">
                <a:latin typeface="Helvetica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7540" y="2079859"/>
            <a:ext cx="2420211" cy="2280149"/>
            <a:chOff x="500369" y="1844682"/>
            <a:chExt cx="2420211" cy="22801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6F12D7-FFAE-B84A-9196-2B99278582B8}"/>
                </a:ext>
              </a:extLst>
            </p:cNvPr>
            <p:cNvSpPr/>
            <p:nvPr/>
          </p:nvSpPr>
          <p:spPr>
            <a:xfrm>
              <a:off x="1730168" y="2024621"/>
              <a:ext cx="2920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  <a:latin typeface="Helvetica" pitchFamily="2" charset="0"/>
                </a:rPr>
                <a:t>★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00369" y="1844682"/>
              <a:ext cx="2420211" cy="2280149"/>
              <a:chOff x="500369" y="1844682"/>
              <a:chExt cx="2420211" cy="228014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6F12D7-FFAE-B84A-9196-2B99278582B8}"/>
                  </a:ext>
                </a:extLst>
              </p:cNvPr>
              <p:cNvSpPr/>
              <p:nvPr/>
            </p:nvSpPr>
            <p:spPr>
              <a:xfrm>
                <a:off x="500369" y="3878610"/>
                <a:ext cx="27405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000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8692AC0-B2DB-9A4F-A6E7-9C78FFE5FDA8}"/>
                  </a:ext>
                </a:extLst>
              </p:cNvPr>
              <p:cNvSpPr/>
              <p:nvPr/>
            </p:nvSpPr>
            <p:spPr>
              <a:xfrm>
                <a:off x="2442542" y="1844682"/>
                <a:ext cx="2920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Helvetica" pitchFamily="2" charset="0"/>
                  </a:rPr>
                  <a:t>★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692AC0-B2DB-9A4F-A6E7-9C78FFE5FDA8}"/>
                  </a:ext>
                </a:extLst>
              </p:cNvPr>
              <p:cNvSpPr/>
              <p:nvPr/>
            </p:nvSpPr>
            <p:spPr>
              <a:xfrm>
                <a:off x="2628512" y="2939465"/>
                <a:ext cx="2920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Helvetica" pitchFamily="2" charset="0"/>
                  </a:rPr>
                  <a:t>★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692AC0-B2DB-9A4F-A6E7-9C78FFE5FDA8}"/>
                  </a:ext>
                </a:extLst>
              </p:cNvPr>
              <p:cNvSpPr/>
              <p:nvPr/>
            </p:nvSpPr>
            <p:spPr>
              <a:xfrm>
                <a:off x="2547505" y="2204823"/>
                <a:ext cx="2920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Helvetica" pitchFamily="2" charset="0"/>
                  </a:rPr>
                  <a:t>★</a:t>
                </a:r>
              </a:p>
            </p:txBody>
          </p:sp>
        </p:grpSp>
      </p:grp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6740834" y="2440000"/>
            <a:ext cx="5117902" cy="465617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rgbClr val="FF0000"/>
                </a:solidFill>
              </a:rPr>
              <a:t>★ </a:t>
            </a:r>
            <a:r>
              <a:rPr lang="en-US" sz="2000" dirty="0"/>
              <a:t>= standard, common criteria for removing subjects from study cohorts</a:t>
            </a:r>
          </a:p>
          <a:p>
            <a:pPr marL="285750" indent="-285750"/>
            <a:r>
              <a:rPr lang="en-US" sz="2000" dirty="0">
                <a:solidFill>
                  <a:srgbClr val="FF9B9F"/>
                </a:solidFill>
              </a:rPr>
              <a:t>★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 standard, common criteria for matching among cases and controls </a:t>
            </a:r>
          </a:p>
          <a:p>
            <a:pPr marL="285750" indent="-285750"/>
            <a:r>
              <a:rPr lang="en-US" sz="2000" dirty="0">
                <a:solidFill>
                  <a:srgbClr val="0070C0"/>
                </a:solidFill>
              </a:rPr>
              <a:t>★ </a:t>
            </a:r>
            <a:r>
              <a:rPr lang="en-US" sz="2000" dirty="0"/>
              <a:t>= suggested criteria for matching among cases and controls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C27DE-3954-F843-995A-CDA06F44447D}"/>
              </a:ext>
            </a:extLst>
          </p:cNvPr>
          <p:cNvSpPr/>
          <p:nvPr/>
        </p:nvSpPr>
        <p:spPr>
          <a:xfrm>
            <a:off x="2747751" y="1735490"/>
            <a:ext cx="3508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15F36-DDBD-8A4B-9768-3BF57AEDE143}"/>
              </a:ext>
            </a:extLst>
          </p:cNvPr>
          <p:cNvSpPr/>
          <p:nvPr/>
        </p:nvSpPr>
        <p:spPr>
          <a:xfrm>
            <a:off x="1681794" y="6077436"/>
            <a:ext cx="292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9B9F"/>
                </a:solidFill>
                <a:latin typeface="Helvetica" pitchFamily="2" charset="0"/>
              </a:rPr>
              <a:t>★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DF95C-0F1D-694B-8ED8-D1990D7719EF}"/>
              </a:ext>
            </a:extLst>
          </p:cNvPr>
          <p:cNvSpPr/>
          <p:nvPr/>
        </p:nvSpPr>
        <p:spPr>
          <a:xfrm>
            <a:off x="2747751" y="1716802"/>
            <a:ext cx="292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Helvetica" pitchFamily="2" charset="0"/>
              </a:rPr>
              <a:t>★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C8FC0-F802-C248-9F20-4FFB14D5C9CF}"/>
              </a:ext>
            </a:extLst>
          </p:cNvPr>
          <p:cNvSpPr/>
          <p:nvPr/>
        </p:nvSpPr>
        <p:spPr>
          <a:xfrm>
            <a:off x="327540" y="4102333"/>
            <a:ext cx="292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Helvetica" pitchFamily="2" charset="0"/>
              </a:rPr>
              <a:t>★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A73F7-E326-7A43-BAAC-B283F397611C}"/>
              </a:ext>
            </a:extLst>
          </p:cNvPr>
          <p:cNvSpPr/>
          <p:nvPr/>
        </p:nvSpPr>
        <p:spPr>
          <a:xfrm>
            <a:off x="2198875" y="3343754"/>
            <a:ext cx="292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Helvetica" pitchFamily="2" charset="0"/>
              </a:rPr>
              <a:t>★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EC5-44B2-AC45-B377-3EBEDD55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/>
          </a:bodyPr>
          <a:lstStyle/>
          <a:p>
            <a:r>
              <a:rPr lang="en-US" sz="3600" dirty="0"/>
              <a:t>Frequency variable results: alcohol consumption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00A50-E1A3-4B4B-A306-64E867DCFDB1}"/>
              </a:ext>
            </a:extLst>
          </p:cNvPr>
          <p:cNvSpPr txBox="1"/>
          <p:nvPr/>
        </p:nvSpPr>
        <p:spPr>
          <a:xfrm>
            <a:off x="7007997" y="2703079"/>
            <a:ext cx="4345803" cy="18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Daily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Regularly (3-5 times/week)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Occasionally (1-2 times/week)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Rarely (&lt; 1 times/week)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" pitchFamily="2" charset="0"/>
              </a:rPr>
              <a:t>Never (Control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DC381-0AA7-1A45-8F2C-6DBC3CD8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910" y="1898572"/>
            <a:ext cx="5354782" cy="3569855"/>
          </a:xfrm>
        </p:spPr>
      </p:pic>
    </p:spTree>
    <p:extLst>
      <p:ext uri="{BB962C8B-B14F-4D97-AF65-F5344CB8AC3E}">
        <p14:creationId xmlns:p14="http://schemas.microsoft.com/office/powerpoint/2010/main" val="42844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A458D5-EBA7-4246-BEDD-946A046F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8572"/>
            <a:ext cx="5486400" cy="3657600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190977D-51D1-864A-B950-3E117C14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0" y="1898572"/>
            <a:ext cx="5354782" cy="3569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916467-2D2B-A146-8193-F831924BAF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600"/>
              <a:t>Frequency variable results: alcohol consumption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898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72042-A042-FF44-85BC-F44463E9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308" y="1431743"/>
            <a:ext cx="5284421" cy="4592906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169F1C-D690-EA42-8F33-378A218F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0" y="1898572"/>
            <a:ext cx="5354782" cy="35698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295EA-5B61-2D46-B526-D33D7775BA3E}"/>
              </a:ext>
            </a:extLst>
          </p:cNvPr>
          <p:cNvSpPr/>
          <p:nvPr/>
        </p:nvSpPr>
        <p:spPr>
          <a:xfrm>
            <a:off x="6352308" y="3196354"/>
            <a:ext cx="194149" cy="7444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7AD07D-4267-2547-8E31-E17B4AE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/>
          </a:bodyPr>
          <a:lstStyle/>
          <a:p>
            <a:r>
              <a:rPr lang="en-US" sz="3600" dirty="0"/>
              <a:t>Frequency variable results: alcohol consumption</a:t>
            </a:r>
          </a:p>
        </p:txBody>
      </p:sp>
    </p:spTree>
    <p:extLst>
      <p:ext uri="{BB962C8B-B14F-4D97-AF65-F5344CB8AC3E}">
        <p14:creationId xmlns:p14="http://schemas.microsoft.com/office/powerpoint/2010/main" val="191715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47A3-EBD9-C444-8F25-796538E5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68"/>
          </a:xfrm>
        </p:spPr>
        <p:txBody>
          <a:bodyPr>
            <a:normAutofit/>
          </a:bodyPr>
          <a:lstStyle/>
          <a:p>
            <a:r>
              <a:rPr lang="en-US" sz="3200" dirty="0"/>
              <a:t>Alcohol results: validation from external Cohort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295EA-5B61-2D46-B526-D33D7775BA3E}"/>
              </a:ext>
            </a:extLst>
          </p:cNvPr>
          <p:cNvSpPr/>
          <p:nvPr/>
        </p:nvSpPr>
        <p:spPr>
          <a:xfrm>
            <a:off x="6352308" y="3196354"/>
            <a:ext cx="194149" cy="7444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7A5A8F-E8F1-9E47-9788-F9B006BA9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4791343" cy="414773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D9E969-CB28-F24D-B9A5-3A44F5BE036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791342" cy="493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/>
              <a:t>Dutch-HIV cohort, gut microbiome samples with alcohol consumption metadata: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Cohort of [daily-weekly] vs. [monthly vs. never] drinkers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AGP daily alcohol consumption (never-drinker control group)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Log mean fold change of common genera between Dutch and AGP drinking cohorts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Positive correlation of </a:t>
            </a:r>
            <a:r>
              <a:rPr lang="en-US" sz="1800" dirty="0" err="1"/>
              <a:t>mfc</a:t>
            </a:r>
            <a:r>
              <a:rPr lang="en-US" sz="1800" dirty="0"/>
              <a:t> at genus level between cohorts</a:t>
            </a:r>
          </a:p>
        </p:txBody>
      </p:sp>
    </p:spTree>
    <p:extLst>
      <p:ext uri="{BB962C8B-B14F-4D97-AF65-F5344CB8AC3E}">
        <p14:creationId xmlns:p14="http://schemas.microsoft.com/office/powerpoint/2010/main" val="11809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56238-0716-4A44-98D9-9AFEE51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2" y="1973259"/>
            <a:ext cx="5294633" cy="435133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92E590E-26A0-034D-AA2A-388B1E6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365125"/>
            <a:ext cx="11157735" cy="83533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Type 2 diabetes exhibits a strong gut microbiota signature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B8C6C-B55E-394B-B968-282C44E1DB62}"/>
              </a:ext>
            </a:extLst>
          </p:cNvPr>
          <p:cNvSpPr/>
          <p:nvPr/>
        </p:nvSpPr>
        <p:spPr>
          <a:xfrm>
            <a:off x="2953407" y="6096000"/>
            <a:ext cx="735015" cy="229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BD2CB-CCE4-4D4B-B156-3F554E642BCF}"/>
              </a:ext>
            </a:extLst>
          </p:cNvPr>
          <p:cNvSpPr/>
          <p:nvPr/>
        </p:nvSpPr>
        <p:spPr>
          <a:xfrm>
            <a:off x="385272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94625" y="3480659"/>
            <a:ext cx="897041" cy="883712"/>
            <a:chOff x="-28974" y="880620"/>
            <a:chExt cx="897041" cy="883712"/>
          </a:xfrm>
        </p:grpSpPr>
        <p:sp>
          <p:nvSpPr>
            <p:cNvPr id="13" name="TextBox 12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A3644B5-BEA2-3F4C-A470-04DC503A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096" y="2233788"/>
            <a:ext cx="5556861" cy="3229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D16EDF-1B77-C147-90BD-319B75C00E19}"/>
              </a:ext>
            </a:extLst>
          </p:cNvPr>
          <p:cNvSpPr/>
          <p:nvPr/>
        </p:nvSpPr>
        <p:spPr>
          <a:xfrm>
            <a:off x="6922323" y="1592555"/>
            <a:ext cx="398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Alcohol intake differs drastically between cases and controls</a:t>
            </a:r>
            <a:endParaRPr lang="en-US" baseline="30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8CFC-2209-2046-92E8-7AD6A870366B}"/>
              </a:ext>
            </a:extLst>
          </p:cNvPr>
          <p:cNvSpPr txBox="1"/>
          <p:nvPr/>
        </p:nvSpPr>
        <p:spPr>
          <a:xfrm>
            <a:off x="2165921" y="632459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P&lt;1*10</a:t>
            </a:r>
            <a:r>
              <a:rPr lang="en-US" sz="2400" baseline="30000" dirty="0">
                <a:latin typeface="Helvetica" pitchFamily="2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39302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56238-0716-4A44-98D9-9AFEE51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1984121"/>
            <a:ext cx="5294633" cy="435133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8D11E-9662-0D4A-83D0-D7E24AF5EA0A}"/>
              </a:ext>
            </a:extLst>
          </p:cNvPr>
          <p:cNvSpPr txBox="1">
            <a:spLocks/>
          </p:cNvSpPr>
          <p:nvPr/>
        </p:nvSpPr>
        <p:spPr>
          <a:xfrm>
            <a:off x="7031347" y="1825625"/>
            <a:ext cx="4490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Re-selected a healthy control comparator population that is matched for alcohol intake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00122-2524-AD43-9A7C-2DA845A50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0670" b="43392"/>
          <a:stretch/>
        </p:blipFill>
        <p:spPr>
          <a:xfrm>
            <a:off x="5077316" y="2253137"/>
            <a:ext cx="317657" cy="402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6EB31-7E44-2A49-B748-9C89266677F9}"/>
              </a:ext>
            </a:extLst>
          </p:cNvPr>
          <p:cNvSpPr txBox="1"/>
          <p:nvPr/>
        </p:nvSpPr>
        <p:spPr>
          <a:xfrm>
            <a:off x="5432916" y="2209054"/>
            <a:ext cx="113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T2D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08078-E391-5F47-A919-D8180C2BE414}"/>
              </a:ext>
            </a:extLst>
          </p:cNvPr>
          <p:cNvSpPr txBox="1"/>
          <p:nvPr/>
        </p:nvSpPr>
        <p:spPr>
          <a:xfrm>
            <a:off x="5432916" y="2717931"/>
            <a:ext cx="1303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control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2F67B7-C9F3-1941-A99B-0CBCE4C5F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92"/>
          <a:stretch/>
        </p:blipFill>
        <p:spPr>
          <a:xfrm>
            <a:off x="5077316" y="2717931"/>
            <a:ext cx="355600" cy="40259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4ED7DC7-B4B7-F64D-B972-7AFD680D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365125"/>
            <a:ext cx="11157735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Type 2 diabetes exhibits a strong gut microbiota signature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8FD3A6-844E-984B-B96B-BCF3B94BFD61}"/>
              </a:ext>
            </a:extLst>
          </p:cNvPr>
          <p:cNvSpPr/>
          <p:nvPr/>
        </p:nvSpPr>
        <p:spPr>
          <a:xfrm>
            <a:off x="2945523" y="6116709"/>
            <a:ext cx="682463" cy="2940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A1E528-22DC-4F4A-8F41-063C9CDFD698}"/>
              </a:ext>
            </a:extLst>
          </p:cNvPr>
          <p:cNvSpPr/>
          <p:nvPr/>
        </p:nvSpPr>
        <p:spPr>
          <a:xfrm>
            <a:off x="385272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05997" y="3472050"/>
            <a:ext cx="897041" cy="883712"/>
            <a:chOff x="-28974" y="880620"/>
            <a:chExt cx="897041" cy="883712"/>
          </a:xfrm>
        </p:grpSpPr>
        <p:sp>
          <p:nvSpPr>
            <p:cNvPr id="2" name="TextBox 1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95C634-7023-C040-A7FB-781EA55E04E7}"/>
              </a:ext>
            </a:extLst>
          </p:cNvPr>
          <p:cNvSpPr txBox="1"/>
          <p:nvPr/>
        </p:nvSpPr>
        <p:spPr>
          <a:xfrm>
            <a:off x="2165921" y="632459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P&lt;1*10</a:t>
            </a:r>
            <a:r>
              <a:rPr lang="en-US" sz="2400" baseline="30000" dirty="0">
                <a:latin typeface="Helvetica" pitchFamily="2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521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56238-0716-4A44-98D9-9AFEE51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1984121"/>
            <a:ext cx="5294633" cy="435133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E8C91FF-DCA4-D344-9951-8344579A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6" y="1984121"/>
            <a:ext cx="5294632" cy="435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47C0D-F3D7-F645-A1C2-874A6DCA2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0670" b="43392"/>
          <a:stretch/>
        </p:blipFill>
        <p:spPr>
          <a:xfrm>
            <a:off x="5077316" y="2253137"/>
            <a:ext cx="317657" cy="40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DB985-DC33-F24C-8789-AA5A7366F612}"/>
              </a:ext>
            </a:extLst>
          </p:cNvPr>
          <p:cNvSpPr txBox="1"/>
          <p:nvPr/>
        </p:nvSpPr>
        <p:spPr>
          <a:xfrm>
            <a:off x="5432916" y="2209054"/>
            <a:ext cx="113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T2D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57153-0119-8F40-9044-117321897D22}"/>
              </a:ext>
            </a:extLst>
          </p:cNvPr>
          <p:cNvSpPr txBox="1"/>
          <p:nvPr/>
        </p:nvSpPr>
        <p:spPr>
          <a:xfrm>
            <a:off x="5432916" y="2717931"/>
            <a:ext cx="1298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control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06AF7-ABDB-F44B-8F85-E073BB0FF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392"/>
          <a:stretch/>
        </p:blipFill>
        <p:spPr>
          <a:xfrm>
            <a:off x="5077316" y="2717931"/>
            <a:ext cx="355600" cy="4025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A444C5-23E8-5D4D-9292-BD037D4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365125"/>
            <a:ext cx="11157735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Type 2 diabetes exhibits a strong gut microbiota signature when cohort is not matched for alcohol intake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640B7-6B8E-634B-B0AE-43637C24BFFC}"/>
              </a:ext>
            </a:extLst>
          </p:cNvPr>
          <p:cNvSpPr txBox="1"/>
          <p:nvPr/>
        </p:nvSpPr>
        <p:spPr>
          <a:xfrm>
            <a:off x="2165921" y="632459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P&lt;1*10</a:t>
            </a:r>
            <a:r>
              <a:rPr lang="en-US" sz="2400" baseline="30000" dirty="0">
                <a:latin typeface="Helvetica" pitchFamily="2" charset="0"/>
              </a:rPr>
              <a:t>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C43B2-0662-F34D-B800-8FEAB779CC6A}"/>
              </a:ext>
            </a:extLst>
          </p:cNvPr>
          <p:cNvSpPr txBox="1"/>
          <p:nvPr/>
        </p:nvSpPr>
        <p:spPr>
          <a:xfrm>
            <a:off x="8120965" y="6308596"/>
            <a:ext cx="15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 = 0.017</a:t>
            </a:r>
            <a:endParaRPr lang="en-US" sz="2400" baseline="30000" dirty="0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40299-ED5F-4148-9BF0-C86622238CA3}"/>
              </a:ext>
            </a:extLst>
          </p:cNvPr>
          <p:cNvSpPr/>
          <p:nvPr/>
        </p:nvSpPr>
        <p:spPr>
          <a:xfrm>
            <a:off x="2963917" y="6104283"/>
            <a:ext cx="652082" cy="197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F6426-5988-A74C-B341-D1F6B75929FF}"/>
              </a:ext>
            </a:extLst>
          </p:cNvPr>
          <p:cNvSpPr/>
          <p:nvPr/>
        </p:nvSpPr>
        <p:spPr>
          <a:xfrm>
            <a:off x="385272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A7A4E-78A1-E943-99AC-7392E127D18B}"/>
              </a:ext>
            </a:extLst>
          </p:cNvPr>
          <p:cNvSpPr/>
          <p:nvPr/>
        </p:nvSpPr>
        <p:spPr>
          <a:xfrm>
            <a:off x="8873447" y="6130382"/>
            <a:ext cx="719191" cy="170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CD09E-8A40-1F47-BD78-E03C8D20BC37}"/>
              </a:ext>
            </a:extLst>
          </p:cNvPr>
          <p:cNvSpPr/>
          <p:nvPr/>
        </p:nvSpPr>
        <p:spPr>
          <a:xfrm>
            <a:off x="6306293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C9C6B-8371-5D45-8980-0396DE34D4A0}"/>
              </a:ext>
            </a:extLst>
          </p:cNvPr>
          <p:cNvSpPr txBox="1"/>
          <p:nvPr/>
        </p:nvSpPr>
        <p:spPr>
          <a:xfrm>
            <a:off x="6935015" y="1608215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Cases + controls matched for alcohol intake</a:t>
            </a:r>
            <a:endParaRPr lang="en-US" sz="1600" baseline="30000" dirty="0">
              <a:latin typeface="Helvetica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105997" y="3472050"/>
            <a:ext cx="897041" cy="883712"/>
            <a:chOff x="-28974" y="880620"/>
            <a:chExt cx="897041" cy="883712"/>
          </a:xfrm>
        </p:grpSpPr>
        <p:sp>
          <p:nvSpPr>
            <p:cNvPr id="28" name="TextBox 27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36766" y="3475072"/>
            <a:ext cx="897041" cy="883712"/>
            <a:chOff x="-28974" y="880620"/>
            <a:chExt cx="897041" cy="883712"/>
          </a:xfrm>
        </p:grpSpPr>
        <p:sp>
          <p:nvSpPr>
            <p:cNvPr id="31" name="TextBox 30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05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56238-0716-4A44-98D9-9AFEE51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1984121"/>
            <a:ext cx="5294632" cy="43513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E8C91FF-DCA4-D344-9951-8344579A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6" y="1984121"/>
            <a:ext cx="5294632" cy="435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47C0D-F3D7-F645-A1C2-874A6DCA2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0670" b="43392"/>
          <a:stretch/>
        </p:blipFill>
        <p:spPr>
          <a:xfrm>
            <a:off x="5077316" y="2253137"/>
            <a:ext cx="317657" cy="40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DB985-DC33-F24C-8789-AA5A7366F612}"/>
              </a:ext>
            </a:extLst>
          </p:cNvPr>
          <p:cNvSpPr txBox="1"/>
          <p:nvPr/>
        </p:nvSpPr>
        <p:spPr>
          <a:xfrm>
            <a:off x="5432916" y="2209054"/>
            <a:ext cx="113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T2D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57153-0119-8F40-9044-117321897D22}"/>
              </a:ext>
            </a:extLst>
          </p:cNvPr>
          <p:cNvSpPr txBox="1"/>
          <p:nvPr/>
        </p:nvSpPr>
        <p:spPr>
          <a:xfrm>
            <a:off x="5432916" y="2717931"/>
            <a:ext cx="1303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Daily alcohol</a:t>
            </a:r>
          </a:p>
          <a:p>
            <a:r>
              <a:rPr lang="en-US" sz="1100" dirty="0">
                <a:latin typeface="Helvetica" pitchFamily="2" charset="0"/>
              </a:rPr>
              <a:t>consumer, control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06AF7-ABDB-F44B-8F85-E073BB0FF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392"/>
          <a:stretch/>
        </p:blipFill>
        <p:spPr>
          <a:xfrm>
            <a:off x="5077316" y="2717931"/>
            <a:ext cx="355600" cy="4025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A444C5-23E8-5D4D-9292-BD037D4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365125"/>
            <a:ext cx="11157735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Type 2 diabetes exhibits a strong gut microbiota signature when cohort is not matched for alcohol intake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40299-ED5F-4148-9BF0-C86622238CA3}"/>
              </a:ext>
            </a:extLst>
          </p:cNvPr>
          <p:cNvSpPr/>
          <p:nvPr/>
        </p:nvSpPr>
        <p:spPr>
          <a:xfrm>
            <a:off x="2953408" y="6130382"/>
            <a:ext cx="745526" cy="1782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F6426-5988-A74C-B341-D1F6B75929FF}"/>
              </a:ext>
            </a:extLst>
          </p:cNvPr>
          <p:cNvSpPr/>
          <p:nvPr/>
        </p:nvSpPr>
        <p:spPr>
          <a:xfrm>
            <a:off x="385272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A7A4E-78A1-E943-99AC-7392E127D18B}"/>
              </a:ext>
            </a:extLst>
          </p:cNvPr>
          <p:cNvSpPr/>
          <p:nvPr/>
        </p:nvSpPr>
        <p:spPr>
          <a:xfrm>
            <a:off x="8873447" y="6130382"/>
            <a:ext cx="719191" cy="170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CD09E-8A40-1F47-BD78-E03C8D20BC37}"/>
              </a:ext>
            </a:extLst>
          </p:cNvPr>
          <p:cNvSpPr/>
          <p:nvPr/>
        </p:nvSpPr>
        <p:spPr>
          <a:xfrm>
            <a:off x="6306293" y="3632980"/>
            <a:ext cx="450733" cy="430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3B4FD-C4B1-1C48-AD26-DB53B94E2B02}"/>
              </a:ext>
            </a:extLst>
          </p:cNvPr>
          <p:cNvSpPr txBox="1"/>
          <p:nvPr/>
        </p:nvSpPr>
        <p:spPr>
          <a:xfrm>
            <a:off x="2165921" y="632459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P&lt;1*10</a:t>
            </a:r>
            <a:r>
              <a:rPr lang="en-US" sz="2400" baseline="30000" dirty="0">
                <a:latin typeface="Helvetica" pitchFamily="2" charset="0"/>
              </a:rPr>
              <a:t>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53990-BAB2-C642-A0FD-60529A1BCCDF}"/>
              </a:ext>
            </a:extLst>
          </p:cNvPr>
          <p:cNvSpPr txBox="1"/>
          <p:nvPr/>
        </p:nvSpPr>
        <p:spPr>
          <a:xfrm>
            <a:off x="8120965" y="6308596"/>
            <a:ext cx="15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 = 0.017</a:t>
            </a:r>
            <a:endParaRPr lang="en-US" sz="2400" baseline="30000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2B3026-4B4D-5E44-861A-B0D14F454935}"/>
              </a:ext>
            </a:extLst>
          </p:cNvPr>
          <p:cNvSpPr txBox="1"/>
          <p:nvPr/>
        </p:nvSpPr>
        <p:spPr>
          <a:xfrm>
            <a:off x="6935015" y="1608215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Cases + controls matched for alcohol intake</a:t>
            </a:r>
            <a:endParaRPr lang="en-US" sz="1600" baseline="30000" dirty="0">
              <a:latin typeface="Helvetica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05997" y="3472050"/>
            <a:ext cx="897041" cy="883712"/>
            <a:chOff x="-28974" y="880620"/>
            <a:chExt cx="897041" cy="883712"/>
          </a:xfrm>
        </p:grpSpPr>
        <p:sp>
          <p:nvSpPr>
            <p:cNvPr id="30" name="TextBox 29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36766" y="3475072"/>
            <a:ext cx="897041" cy="883712"/>
            <a:chOff x="-28974" y="880620"/>
            <a:chExt cx="897041" cy="883712"/>
          </a:xfrm>
        </p:grpSpPr>
        <p:sp>
          <p:nvSpPr>
            <p:cNvPr id="33" name="TextBox 32"/>
            <p:cNvSpPr txBox="1"/>
            <p:nvPr/>
          </p:nvSpPr>
          <p:spPr>
            <a:xfrm>
              <a:off x="260002" y="1210334"/>
              <a:ext cx="608065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case</a:t>
              </a:r>
              <a:endParaRPr lang="en-US" sz="900" dirty="0">
                <a:latin typeface="Arial"/>
                <a:cs typeface="Arial"/>
              </a:endParaRPr>
            </a:p>
            <a:p>
              <a:endParaRPr lang="en-US" sz="8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8974" y="880620"/>
              <a:ext cx="800260" cy="321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Centroids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42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4A14-8D36-B541-B1B3-DF0A96B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42" y="279919"/>
            <a:ext cx="8873359" cy="706293"/>
          </a:xfrm>
        </p:spPr>
        <p:txBody>
          <a:bodyPr>
            <a:normAutofit/>
          </a:bodyPr>
          <a:lstStyle/>
          <a:p>
            <a:r>
              <a:rPr lang="en-US" sz="3600" dirty="0"/>
              <a:t>Improved human subject cohort guidelines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948B5679-F8DF-E747-A6B4-3A80E0B1D596}"/>
              </a:ext>
            </a:extLst>
          </p:cNvPr>
          <p:cNvSpPr/>
          <p:nvPr/>
        </p:nvSpPr>
        <p:spPr>
          <a:xfrm>
            <a:off x="851338" y="1765738"/>
            <a:ext cx="914400" cy="914400"/>
          </a:xfrm>
          <a:prstGeom prst="star5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90D75-52E0-7148-8A65-2B6F1DE95CEA}"/>
              </a:ext>
            </a:extLst>
          </p:cNvPr>
          <p:cNvGrpSpPr/>
          <p:nvPr/>
        </p:nvGrpSpPr>
        <p:grpSpPr>
          <a:xfrm>
            <a:off x="0" y="1535954"/>
            <a:ext cx="7507238" cy="5316296"/>
            <a:chOff x="0" y="849836"/>
            <a:chExt cx="9700180" cy="59693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95D502-EEE2-A747-BD76-FB5A3D43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49836"/>
              <a:ext cx="9700180" cy="5969341"/>
            </a:xfrm>
            <a:prstGeom prst="rect">
              <a:avLst/>
            </a:prstGeom>
          </p:spPr>
        </p:pic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7E44A768-DD42-9345-8A6E-9062A67DD9DD}"/>
                </a:ext>
              </a:extLst>
            </p:cNvPr>
            <p:cNvSpPr/>
            <p:nvPr/>
          </p:nvSpPr>
          <p:spPr>
            <a:xfrm>
              <a:off x="2826414" y="1723956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A5BD37CC-41C6-7D4B-A026-5F2FF296E2D0}"/>
                </a:ext>
              </a:extLst>
            </p:cNvPr>
            <p:cNvSpPr/>
            <p:nvPr/>
          </p:nvSpPr>
          <p:spPr>
            <a:xfrm>
              <a:off x="2826414" y="1556129"/>
              <a:ext cx="112514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7C637B2E-DB3B-9548-8B57-F8FC3DF9B673}"/>
                </a:ext>
              </a:extLst>
            </p:cNvPr>
            <p:cNvSpPr/>
            <p:nvPr/>
          </p:nvSpPr>
          <p:spPr>
            <a:xfrm>
              <a:off x="3108287" y="2170587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C8B79C09-A631-6641-8C56-555FB7920ACF}"/>
                </a:ext>
              </a:extLst>
            </p:cNvPr>
            <p:cNvSpPr/>
            <p:nvPr/>
          </p:nvSpPr>
          <p:spPr>
            <a:xfrm>
              <a:off x="2770320" y="3544345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A2E9517D-7EA1-C247-B9CA-98B88FC0596F}"/>
                </a:ext>
              </a:extLst>
            </p:cNvPr>
            <p:cNvSpPr/>
            <p:nvPr/>
          </p:nvSpPr>
          <p:spPr>
            <a:xfrm>
              <a:off x="2137792" y="3070867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75800EB5-9F88-AA42-8828-C986D2C760BC}"/>
                </a:ext>
              </a:extLst>
            </p:cNvPr>
            <p:cNvSpPr/>
            <p:nvPr/>
          </p:nvSpPr>
          <p:spPr>
            <a:xfrm>
              <a:off x="2714226" y="3676322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5-Point Star 55">
              <a:extLst>
                <a:ext uri="{FF2B5EF4-FFF2-40B4-BE49-F238E27FC236}">
                  <a16:creationId xmlns:a16="http://schemas.microsoft.com/office/drawing/2014/main" id="{5F538F24-1905-1041-A798-209ACA8BD948}"/>
                </a:ext>
              </a:extLst>
            </p:cNvPr>
            <p:cNvSpPr/>
            <p:nvPr/>
          </p:nvSpPr>
          <p:spPr>
            <a:xfrm>
              <a:off x="1785434" y="4566544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5-Point Star 56">
              <a:extLst>
                <a:ext uri="{FF2B5EF4-FFF2-40B4-BE49-F238E27FC236}">
                  <a16:creationId xmlns:a16="http://schemas.microsoft.com/office/drawing/2014/main" id="{F3F14A17-4CE6-5241-B14A-E66B89F270D9}"/>
                </a:ext>
              </a:extLst>
            </p:cNvPr>
            <p:cNvSpPr/>
            <p:nvPr/>
          </p:nvSpPr>
          <p:spPr>
            <a:xfrm>
              <a:off x="1589877" y="4751312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5-Point Star 57">
              <a:extLst>
                <a:ext uri="{FF2B5EF4-FFF2-40B4-BE49-F238E27FC236}">
                  <a16:creationId xmlns:a16="http://schemas.microsoft.com/office/drawing/2014/main" id="{C41123AA-8B33-324F-AD95-56B3CF7DA51D}"/>
                </a:ext>
              </a:extLst>
            </p:cNvPr>
            <p:cNvSpPr/>
            <p:nvPr/>
          </p:nvSpPr>
          <p:spPr>
            <a:xfrm>
              <a:off x="3376868" y="1893766"/>
              <a:ext cx="112187" cy="111752"/>
            </a:xfrm>
            <a:prstGeom prst="star5">
              <a:avLst/>
            </a:prstGeom>
            <a:solidFill>
              <a:srgbClr val="A5B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5-Point Star 58">
              <a:extLst>
                <a:ext uri="{FF2B5EF4-FFF2-40B4-BE49-F238E27FC236}">
                  <a16:creationId xmlns:a16="http://schemas.microsoft.com/office/drawing/2014/main" id="{A917FEC2-3682-4F4D-A486-E15C3EEC9BBF}"/>
                </a:ext>
              </a:extLst>
            </p:cNvPr>
            <p:cNvSpPr/>
            <p:nvPr/>
          </p:nvSpPr>
          <p:spPr>
            <a:xfrm>
              <a:off x="2380199" y="2501774"/>
              <a:ext cx="112187" cy="111752"/>
            </a:xfrm>
            <a:prstGeom prst="star5">
              <a:avLst/>
            </a:prstGeom>
            <a:solidFill>
              <a:srgbClr val="A5B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5-Point Star 59">
              <a:extLst>
                <a:ext uri="{FF2B5EF4-FFF2-40B4-BE49-F238E27FC236}">
                  <a16:creationId xmlns:a16="http://schemas.microsoft.com/office/drawing/2014/main" id="{1754D5E0-D38B-B849-BACF-980E27C2AC4F}"/>
                </a:ext>
              </a:extLst>
            </p:cNvPr>
            <p:cNvSpPr/>
            <p:nvPr/>
          </p:nvSpPr>
          <p:spPr>
            <a:xfrm>
              <a:off x="3108286" y="2638356"/>
              <a:ext cx="112187" cy="111752"/>
            </a:xfrm>
            <a:prstGeom prst="star5">
              <a:avLst/>
            </a:prstGeom>
            <a:solidFill>
              <a:srgbClr val="A5B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5-Point Star 60">
              <a:extLst>
                <a:ext uri="{FF2B5EF4-FFF2-40B4-BE49-F238E27FC236}">
                  <a16:creationId xmlns:a16="http://schemas.microsoft.com/office/drawing/2014/main" id="{1B08EAA2-9C7A-1D4E-851E-59D1BEC0FC9F}"/>
                </a:ext>
              </a:extLst>
            </p:cNvPr>
            <p:cNvSpPr/>
            <p:nvPr/>
          </p:nvSpPr>
          <p:spPr>
            <a:xfrm>
              <a:off x="3164379" y="3379475"/>
              <a:ext cx="112187" cy="111752"/>
            </a:xfrm>
            <a:prstGeom prst="star5">
              <a:avLst/>
            </a:prstGeom>
            <a:solidFill>
              <a:srgbClr val="A5B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5-Point Star 61">
              <a:extLst>
                <a:ext uri="{FF2B5EF4-FFF2-40B4-BE49-F238E27FC236}">
                  <a16:creationId xmlns:a16="http://schemas.microsoft.com/office/drawing/2014/main" id="{5DC9A586-E444-244B-B887-9ED665EF5EC4}"/>
                </a:ext>
              </a:extLst>
            </p:cNvPr>
            <p:cNvSpPr/>
            <p:nvPr/>
          </p:nvSpPr>
          <p:spPr>
            <a:xfrm>
              <a:off x="1399518" y="4142125"/>
              <a:ext cx="112187" cy="111752"/>
            </a:xfrm>
            <a:prstGeom prst="star5">
              <a:avLst/>
            </a:prstGeom>
            <a:solidFill>
              <a:srgbClr val="A5B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5-Point Star 62">
              <a:extLst>
                <a:ext uri="{FF2B5EF4-FFF2-40B4-BE49-F238E27FC236}">
                  <a16:creationId xmlns:a16="http://schemas.microsoft.com/office/drawing/2014/main" id="{DB5377D2-359F-9E4F-8EDA-31E61BAB83F6}"/>
                </a:ext>
              </a:extLst>
            </p:cNvPr>
            <p:cNvSpPr/>
            <p:nvPr/>
          </p:nvSpPr>
          <p:spPr>
            <a:xfrm>
              <a:off x="3489055" y="3825927"/>
              <a:ext cx="112187" cy="111752"/>
            </a:xfrm>
            <a:prstGeom prst="star5">
              <a:avLst/>
            </a:prstGeom>
            <a:solidFill>
              <a:srgbClr val="FFC1C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5-Point Star 63">
              <a:extLst>
                <a:ext uri="{FF2B5EF4-FFF2-40B4-BE49-F238E27FC236}">
                  <a16:creationId xmlns:a16="http://schemas.microsoft.com/office/drawing/2014/main" id="{A7AC1148-A5ED-F546-B32F-B7C882E0B858}"/>
                </a:ext>
              </a:extLst>
            </p:cNvPr>
            <p:cNvSpPr/>
            <p:nvPr/>
          </p:nvSpPr>
          <p:spPr>
            <a:xfrm>
              <a:off x="2137791" y="5629102"/>
              <a:ext cx="112187" cy="111752"/>
            </a:xfrm>
            <a:prstGeom prst="star5">
              <a:avLst/>
            </a:prstGeom>
            <a:solidFill>
              <a:srgbClr val="FFC1C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5-Point Star 65">
              <a:extLst>
                <a:ext uri="{FF2B5EF4-FFF2-40B4-BE49-F238E27FC236}">
                  <a16:creationId xmlns:a16="http://schemas.microsoft.com/office/drawing/2014/main" id="{57C87B51-2488-764D-852F-9BB0E36C5B37}"/>
                </a:ext>
              </a:extLst>
            </p:cNvPr>
            <p:cNvSpPr/>
            <p:nvPr/>
          </p:nvSpPr>
          <p:spPr>
            <a:xfrm>
              <a:off x="2492386" y="5924600"/>
              <a:ext cx="112187" cy="111752"/>
            </a:xfrm>
            <a:prstGeom prst="star5">
              <a:avLst/>
            </a:prstGeom>
            <a:solidFill>
              <a:srgbClr val="FFC1C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5-Point Star 66">
              <a:extLst>
                <a:ext uri="{FF2B5EF4-FFF2-40B4-BE49-F238E27FC236}">
                  <a16:creationId xmlns:a16="http://schemas.microsoft.com/office/drawing/2014/main" id="{EE701367-5510-7243-93A2-29DC2E26F6B2}"/>
                </a:ext>
              </a:extLst>
            </p:cNvPr>
            <p:cNvSpPr/>
            <p:nvPr/>
          </p:nvSpPr>
          <p:spPr>
            <a:xfrm>
              <a:off x="2081697" y="4294108"/>
              <a:ext cx="112187" cy="1117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113996-EF74-D540-8118-3FD166CFF8C9}"/>
                </a:ext>
              </a:extLst>
            </p:cNvPr>
            <p:cNvSpPr/>
            <p:nvPr/>
          </p:nvSpPr>
          <p:spPr>
            <a:xfrm>
              <a:off x="3001742" y="3539943"/>
              <a:ext cx="5794300" cy="128683"/>
            </a:xfrm>
            <a:prstGeom prst="roundRect">
              <a:avLst/>
            </a:prstGeom>
            <a:noFill/>
            <a:ln w="1905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DB6F74-CDA0-A142-A6FC-6ED050D656EF}"/>
              </a:ext>
            </a:extLst>
          </p:cNvPr>
          <p:cNvSpPr txBox="1"/>
          <p:nvPr/>
        </p:nvSpPr>
        <p:spPr>
          <a:xfrm>
            <a:off x="8300660" y="2267804"/>
            <a:ext cx="257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Highest AUC-change after</a:t>
            </a:r>
          </a:p>
          <a:p>
            <a:pPr algn="ctr"/>
            <a:r>
              <a:rPr lang="en-US" dirty="0"/>
              <a:t>updated-matching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DDF8B-2C16-6F49-88E6-132CC3D990F2}"/>
              </a:ext>
            </a:extLst>
          </p:cNvPr>
          <p:cNvSpPr txBox="1"/>
          <p:nvPr/>
        </p:nvSpPr>
        <p:spPr>
          <a:xfrm>
            <a:off x="2864498" y="1565352"/>
            <a:ext cx="45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performing host-variable AUC distributions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1933BE-FDA1-244D-ACBD-C3C332446022}"/>
              </a:ext>
            </a:extLst>
          </p:cNvPr>
          <p:cNvGrpSpPr/>
          <p:nvPr/>
        </p:nvGrpSpPr>
        <p:grpSpPr>
          <a:xfrm>
            <a:off x="7108305" y="2883157"/>
            <a:ext cx="4209567" cy="2805660"/>
            <a:chOff x="7788454" y="2826419"/>
            <a:chExt cx="4209567" cy="280566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2C1AA9-708F-CC45-B5BE-19F94B97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531" y="2826419"/>
              <a:ext cx="4208490" cy="280566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0CB73E-2218-E54E-8263-C4C728773ED4}"/>
                </a:ext>
              </a:extLst>
            </p:cNvPr>
            <p:cNvSpPr/>
            <p:nvPr/>
          </p:nvSpPr>
          <p:spPr>
            <a:xfrm>
              <a:off x="7788454" y="3644845"/>
              <a:ext cx="247760" cy="8710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81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DDD-6FF7-8A4F-838D-4FA7682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3222-3718-6442-8D62-4902BFBB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89" y="1523999"/>
            <a:ext cx="11070021" cy="4673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Associations between microbiota composition and disease development/severity has been reported for most human inflammatory diseases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Traditional statistics combined with large numbers of comparisons (~100-1000 bacterial taxa per human gut) introduce high risk of false positives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False discovery rate corrections are inconsistently applied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Small sample sizes hamper capacity to make conclusions due to tremendous heterogeneity in human gut microbiota profiles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Capacity to discern true microbiota differences can be improved by: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Identifying and controlling for sources of heterogeneity in the human gut microbiota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Development and adoption of analytical techniques to overcome false discovery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90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BFC2-3377-2C4D-851E-5A846116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702"/>
          </a:xfrm>
        </p:spPr>
        <p:txBody>
          <a:bodyPr>
            <a:normAutofit/>
          </a:bodyPr>
          <a:lstStyle/>
          <a:p>
            <a:r>
              <a:rPr lang="en-US" sz="2800" dirty="0"/>
              <a:t>Additional frequency variables worth considering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DB2A2-DFF1-184F-814D-EFFCBC26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4" y="1275990"/>
            <a:ext cx="3769735" cy="2513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F5552-D6F6-F948-8443-FBB4FEA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46" y="3979718"/>
            <a:ext cx="3769735" cy="2513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91564-8490-EE40-B41C-04D774954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56" y="3979718"/>
            <a:ext cx="3769735" cy="2513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F5173-B878-444B-9838-77CA283C2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379" y="1302400"/>
            <a:ext cx="3769735" cy="2513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0F95B-B497-6C44-80BE-EA341347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114" y="1302400"/>
            <a:ext cx="376973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935-DD38-4B46-BAA9-BAE08B90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104"/>
          </a:xfrm>
        </p:spPr>
        <p:txBody>
          <a:bodyPr>
            <a:normAutofit/>
          </a:bodyPr>
          <a:lstStyle/>
          <a:p>
            <a:r>
              <a:rPr lang="en-US" sz="2800" dirty="0"/>
              <a:t>5-year age-group classification: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C066A-F2E2-C04D-8D18-9A7C0BB598CD}"/>
              </a:ext>
            </a:extLst>
          </p:cNvPr>
          <p:cNvSpPr txBox="1">
            <a:spLocks/>
          </p:cNvSpPr>
          <p:nvPr/>
        </p:nvSpPr>
        <p:spPr>
          <a:xfrm>
            <a:off x="838200" y="1554995"/>
            <a:ext cx="3827318" cy="493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/>
              <a:t>Classification of healthy participants across full age range, binned into 16 5-year age-groups using linear SVM classifier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Normalized confusion matrix of predictions from 5-repeat 10-fold cross-validation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Decreasing predictive capacity to as age groups move into adulthood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Adolescent cohort has clearest microbiota signature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92DD7-B356-3945-BCEB-58E957597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669" y="1339413"/>
            <a:ext cx="6898233" cy="55185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6E533-D74E-C84E-9945-EEE617B12C22}"/>
              </a:ext>
            </a:extLst>
          </p:cNvPr>
          <p:cNvSpPr txBox="1"/>
          <p:nvPr/>
        </p:nvSpPr>
        <p:spPr>
          <a:xfrm>
            <a:off x="6334299" y="1501908"/>
            <a:ext cx="449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confusion of age-group prediction</a:t>
            </a:r>
          </a:p>
        </p:txBody>
      </p:sp>
    </p:spTree>
    <p:extLst>
      <p:ext uri="{BB962C8B-B14F-4D97-AF65-F5344CB8AC3E}">
        <p14:creationId xmlns:p14="http://schemas.microsoft.com/office/powerpoint/2010/main" val="240755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62D-340A-CB4B-B0BF-30DC1FBA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93F6-33DE-8A47-90C0-0B5DFE42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5722" cy="4351338"/>
          </a:xfrm>
        </p:spPr>
        <p:txBody>
          <a:bodyPr/>
          <a:lstStyle/>
          <a:p>
            <a:r>
              <a:rPr lang="en-US" dirty="0"/>
              <a:t>Permute cross-validation training/test split by paired samples</a:t>
            </a:r>
          </a:p>
          <a:p>
            <a:pPr lvl="1"/>
            <a:r>
              <a:rPr lang="en-US" dirty="0"/>
              <a:t>If case A gets put into test set, control A should be put into it as well</a:t>
            </a:r>
          </a:p>
          <a:p>
            <a:pPr lvl="1"/>
            <a:r>
              <a:rPr lang="en-US" dirty="0"/>
              <a:t>Full dataset is matched between cases and controls but a random permutation split for training and test sets have no </a:t>
            </a:r>
            <a:r>
              <a:rPr lang="en-US" dirty="0" err="1"/>
              <a:t>gaurentee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CC9C-ED95-A641-BE24-34DE4EFE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and remaining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461F-84F7-5D49-9048-5A399B8C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03" y="1637820"/>
            <a:ext cx="11067393" cy="52201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Future comparative human gut microbiota studies should expand matching criteria for cases and controls beyond just BMI, age, sex, and antibiotic intake: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Alcohol intake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Veganism and vegetarianism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BM &lt;1/day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Red meat frequency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Poultry frequency (&gt;3 times per week)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Milk/cheese frequency (&gt;5 times per week)</a:t>
            </a:r>
          </a:p>
          <a:p>
            <a:pPr>
              <a:lnSpc>
                <a:spcPct val="120000"/>
              </a:lnSpc>
            </a:pPr>
            <a:r>
              <a:rPr lang="en-US" dirty="0"/>
              <a:t>Type II diabetes microbiota studies that did not actively match subjects and controls for alcohol frequency should be re-examined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Question: Why do type II diabetics tend to drink less alcohol?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Meta-analysis revealed alcohol drinkers are 30% less likely to develop T2D (</a:t>
            </a:r>
            <a:r>
              <a:rPr lang="en-US" dirty="0" err="1"/>
              <a:t>Koppes</a:t>
            </a:r>
            <a:r>
              <a:rPr lang="en-US" dirty="0"/>
              <a:t> et al. Diab. Care 2015)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Alternatively, T2D diagnosis/symptomatology may affect alcohol intake choice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Differences in alcohol intake frequency should be examined for all diseases linked to microbiota in order to evaluate whether microbiota studies should be redesigned and repeated</a:t>
            </a:r>
          </a:p>
        </p:txBody>
      </p:sp>
    </p:spTree>
    <p:extLst>
      <p:ext uri="{BB962C8B-B14F-4D97-AF65-F5344CB8AC3E}">
        <p14:creationId xmlns:p14="http://schemas.microsoft.com/office/powerpoint/2010/main" val="850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41FA-FEFC-D041-A146-8EE04922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D7D3-390F-E14F-AF3A-3016EAE6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512" y="2784763"/>
            <a:ext cx="3432424" cy="301207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Ivan </a:t>
            </a:r>
            <a:r>
              <a:rPr lang="en-US" sz="2400" dirty="0" err="1"/>
              <a:t>Vujkovic-Cvijin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Yasmine </a:t>
            </a:r>
            <a:r>
              <a:rPr lang="en-US" sz="2400" dirty="0" err="1"/>
              <a:t>Belkaid</a:t>
            </a:r>
            <a:r>
              <a:rPr lang="en-US" sz="2400" dirty="0"/>
              <a:t> (NIAID/NIH)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7318-D019-994C-BDB7-07988AAD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96" y="5412501"/>
            <a:ext cx="1571408" cy="9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DDD-6FF7-8A4F-838D-4FA7682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2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American Gut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3222-3718-6442-8D62-4902BFBB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398"/>
            <a:ext cx="10515600" cy="48464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“Citizen-science” approach: crowdsourcing microbiota sampling by allowing any (paying) individual to participate in sample collection and submission</a:t>
            </a:r>
          </a:p>
          <a:p>
            <a:pPr>
              <a:lnSpc>
                <a:spcPct val="120000"/>
              </a:lnSpc>
            </a:pPr>
            <a:r>
              <a:rPr lang="en-US" dirty="0"/>
              <a:t>Overseen by lab of Rob Knight using standardized sample processing protocols</a:t>
            </a:r>
          </a:p>
          <a:p>
            <a:pPr>
              <a:lnSpc>
                <a:spcPct val="120000"/>
              </a:lnSpc>
            </a:pPr>
            <a:r>
              <a:rPr lang="en-US" dirty="0"/>
              <a:t>Extensive questionnaire administered included questions pertaining to: diet, age, sex, BMI, exercise, alcohol intake, inflammatory disease status, bowel movement characteristics, antibiotic history,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Question: do any of these variables explain heterogeneity in gut microbiomes?</a:t>
            </a:r>
          </a:p>
          <a:p>
            <a:pPr>
              <a:lnSpc>
                <a:spcPct val="120000"/>
              </a:lnSpc>
            </a:pPr>
            <a:r>
              <a:rPr lang="en-US" dirty="0"/>
              <a:t>&gt; 10,000 gut samples, allowing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5963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E54B-463A-E34C-AF73-10CA94DA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76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Arial"/>
              </a:rPr>
              <a:t>Machine learning for quantifying effects of host variables on microbiota profiles: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6738-6FEC-EE46-BD7A-4A62E771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0945"/>
            <a:ext cx="10972800" cy="45652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cs typeface="Arial"/>
              </a:rPr>
              <a:t>Train classifier using bacterial taxon abundances to optimally discriminate between cases vs. controls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cs typeface="Arial"/>
              </a:rPr>
              <a:t>Performance on validation data is a proxy for the performance on unseen data (i.e. generalizability), which reduces chances false discovery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cs typeface="Arial"/>
              </a:rPr>
              <a:t>Yield a numerical value (AUROC) for the discriminatory power of classifier to distinguish cases from controls based on the microbiota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cs typeface="Arial"/>
              </a:rPr>
              <a:t>Extract OTU feature importance from model, which define importance of OTU toward classification of response variable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Requires larger datasets than are typical for standard human microbiome studies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Potential for finding signal in noise remains (false positive)</a:t>
            </a:r>
          </a:p>
        </p:txBody>
      </p:sp>
    </p:spTree>
    <p:extLst>
      <p:ext uri="{BB962C8B-B14F-4D97-AF65-F5344CB8AC3E}">
        <p14:creationId xmlns:p14="http://schemas.microsoft.com/office/powerpoint/2010/main" val="12472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2" y="131470"/>
            <a:ext cx="11328877" cy="918531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/>
              </a:rPr>
              <a:t>Random forests analysis</a:t>
            </a:r>
            <a:endParaRPr lang="en-US" sz="4400" dirty="0"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0309" y="3612511"/>
            <a:ext cx="4464821" cy="604099"/>
            <a:chOff x="4714528" y="3508402"/>
            <a:chExt cx="4769235" cy="7874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19799" y="3508402"/>
              <a:ext cx="719667" cy="7874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24457" y="3579965"/>
              <a:ext cx="1959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/>
                  <a:ea typeface="ＭＳ Ｐゴシック" charset="0"/>
                  <a:cs typeface="Arial"/>
                </a:rPr>
                <a:t>Subjects with high abundance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4528" y="3528976"/>
              <a:ext cx="1818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FF"/>
                  </a:solidFill>
                  <a:latin typeface="Arial"/>
                  <a:ea typeface="ＭＳ Ｐゴシック" charset="0"/>
                  <a:cs typeface="Arial"/>
                </a:rPr>
                <a:t>Subjects with low abundance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459133" y="3508402"/>
              <a:ext cx="685800" cy="787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88275" y="4281933"/>
            <a:ext cx="4607487" cy="637547"/>
            <a:chOff x="4455371" y="4372004"/>
            <a:chExt cx="4921628" cy="830997"/>
          </a:xfrm>
        </p:grpSpPr>
        <p:sp>
          <p:nvSpPr>
            <p:cNvPr id="16" name="TextBox 15"/>
            <p:cNvSpPr txBox="1"/>
            <p:nvPr/>
          </p:nvSpPr>
          <p:spPr>
            <a:xfrm>
              <a:off x="4455371" y="4372004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FF"/>
                  </a:solidFill>
                  <a:latin typeface="Arial"/>
                  <a:ea typeface="ＭＳ Ｐゴシック" charset="0"/>
                  <a:cs typeface="Arial"/>
                </a:rPr>
                <a:t>Taxon that best discriminates cases from controls in this group of samples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4999" y="4372004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/>
                  <a:ea typeface="ＭＳ Ｐゴシック" charset="0"/>
                  <a:cs typeface="Arial"/>
                </a:rPr>
                <a:t>Taxon that best discriminates cases from controls in this group of samples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52807" y="5154995"/>
            <a:ext cx="2345302" cy="604099"/>
            <a:chOff x="4099775" y="5752068"/>
            <a:chExt cx="2505206" cy="787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182532" y="5752068"/>
              <a:ext cx="719667" cy="78740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31775" y="594680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8000"/>
                  </a:solidFill>
                  <a:latin typeface="Arial"/>
                  <a:ea typeface="ＭＳ Ｐゴシック" charset="0"/>
                  <a:cs typeface="Arial"/>
                </a:rPr>
                <a:t>high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99775" y="5845202"/>
              <a:ext cx="413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660066"/>
                  </a:solidFill>
                  <a:latin typeface="Arial"/>
                  <a:ea typeface="ＭＳ Ｐゴシック" charset="0"/>
                  <a:cs typeface="Arial"/>
                </a:rPr>
                <a:t>low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21866" y="5752068"/>
              <a:ext cx="685800" cy="787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756305" y="2042826"/>
            <a:ext cx="255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Gut microbiota profiles of cases and controls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001714" y="2581302"/>
            <a:ext cx="1902300" cy="810825"/>
            <a:chOff x="6112927" y="2209800"/>
            <a:chExt cx="2032000" cy="1056852"/>
          </a:xfrm>
        </p:grpSpPr>
        <p:sp>
          <p:nvSpPr>
            <p:cNvPr id="9" name="TextBox 8"/>
            <p:cNvSpPr txBox="1"/>
            <p:nvPr/>
          </p:nvSpPr>
          <p:spPr>
            <a:xfrm>
              <a:off x="6112927" y="2620321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/>
                  <a:ea typeface="ＭＳ Ｐゴシック" charset="0"/>
                  <a:cs typeface="Arial"/>
                </a:rPr>
                <a:t>Taxon that best discriminates cases from controls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171266" y="22098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86769" y="1520935"/>
            <a:ext cx="262792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Random subset of cases and controls (‘training set’)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901A6F0-8F00-C540-8368-E975098723DB}"/>
              </a:ext>
            </a:extLst>
          </p:cNvPr>
          <p:cNvSpPr/>
          <p:nvPr/>
        </p:nvSpPr>
        <p:spPr>
          <a:xfrm>
            <a:off x="1805775" y="2061858"/>
            <a:ext cx="2367989" cy="448644"/>
          </a:xfrm>
          <a:prstGeom prst="frame">
            <a:avLst>
              <a:gd name="adj1" fmla="val 11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1155429-2ADD-0F43-A05C-67C0F0F108CF}"/>
              </a:ext>
            </a:extLst>
          </p:cNvPr>
          <p:cNvSpPr/>
          <p:nvPr/>
        </p:nvSpPr>
        <p:spPr>
          <a:xfrm>
            <a:off x="2025334" y="2891054"/>
            <a:ext cx="1861887" cy="634788"/>
          </a:xfrm>
          <a:prstGeom prst="frame">
            <a:avLst>
              <a:gd name="adj1" fmla="val 11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573E8B27-3C5A-E548-99AA-2197AB5CCF3C}"/>
              </a:ext>
            </a:extLst>
          </p:cNvPr>
          <p:cNvSpPr/>
          <p:nvPr/>
        </p:nvSpPr>
        <p:spPr>
          <a:xfrm>
            <a:off x="3282379" y="4261210"/>
            <a:ext cx="1913383" cy="851861"/>
          </a:xfrm>
          <a:prstGeom prst="frame">
            <a:avLst>
              <a:gd name="adj1" fmla="val 11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7332E4C5-4E33-8C40-92D6-23701FE52FCA}"/>
              </a:ext>
            </a:extLst>
          </p:cNvPr>
          <p:cNvSpPr/>
          <p:nvPr/>
        </p:nvSpPr>
        <p:spPr>
          <a:xfrm>
            <a:off x="638729" y="4273917"/>
            <a:ext cx="1892069" cy="826449"/>
          </a:xfrm>
          <a:prstGeom prst="frame">
            <a:avLst>
              <a:gd name="adj1" fmla="val 11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671201-2402-1046-87D5-A76E61C88A6A}"/>
              </a:ext>
            </a:extLst>
          </p:cNvPr>
          <p:cNvGrpSpPr/>
          <p:nvPr/>
        </p:nvGrpSpPr>
        <p:grpSpPr>
          <a:xfrm>
            <a:off x="412112" y="5154995"/>
            <a:ext cx="2345302" cy="604099"/>
            <a:chOff x="4099775" y="5752068"/>
            <a:chExt cx="2505206" cy="7874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F0B672-B290-7949-8800-745FB8A7641F}"/>
                </a:ext>
              </a:extLst>
            </p:cNvPr>
            <p:cNvCxnSpPr/>
            <p:nvPr/>
          </p:nvCxnSpPr>
          <p:spPr>
            <a:xfrm flipH="1">
              <a:off x="4182532" y="5752068"/>
              <a:ext cx="719667" cy="78740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16B407-B576-594E-8531-6F77A13AB6E7}"/>
                </a:ext>
              </a:extLst>
            </p:cNvPr>
            <p:cNvSpPr txBox="1"/>
            <p:nvPr/>
          </p:nvSpPr>
          <p:spPr>
            <a:xfrm>
              <a:off x="6131775" y="594680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8000"/>
                  </a:solidFill>
                  <a:latin typeface="Arial"/>
                  <a:ea typeface="ＭＳ Ｐゴシック" charset="0"/>
                  <a:cs typeface="Arial"/>
                </a:rPr>
                <a:t>high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FD5803-4B29-584A-9E1A-54862A495F1E}"/>
                </a:ext>
              </a:extLst>
            </p:cNvPr>
            <p:cNvSpPr txBox="1"/>
            <p:nvPr/>
          </p:nvSpPr>
          <p:spPr>
            <a:xfrm>
              <a:off x="4099775" y="5845202"/>
              <a:ext cx="413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660066"/>
                  </a:solidFill>
                  <a:latin typeface="Arial"/>
                  <a:ea typeface="ＭＳ Ｐゴシック" charset="0"/>
                  <a:cs typeface="Arial"/>
                </a:rPr>
                <a:t>low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B41A19-D1A4-144C-BB3D-BE6A881E8815}"/>
                </a:ext>
              </a:extLst>
            </p:cNvPr>
            <p:cNvCxnSpPr/>
            <p:nvPr/>
          </p:nvCxnSpPr>
          <p:spPr>
            <a:xfrm>
              <a:off x="5621866" y="5752068"/>
              <a:ext cx="685800" cy="787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3E8110-8D19-9B44-8732-C08AF2E05C19}"/>
              </a:ext>
            </a:extLst>
          </p:cNvPr>
          <p:cNvSpPr txBox="1"/>
          <p:nvPr/>
        </p:nvSpPr>
        <p:spPr>
          <a:xfrm>
            <a:off x="530865" y="1050001"/>
            <a:ext cx="34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decision tree (Simplified):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E8E8F9-93DE-A54B-A43B-4452DB35076A}"/>
              </a:ext>
            </a:extLst>
          </p:cNvPr>
          <p:cNvSpPr txBox="1"/>
          <p:nvPr/>
        </p:nvSpPr>
        <p:spPr>
          <a:xfrm>
            <a:off x="6076550" y="1147365"/>
            <a:ext cx="5664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independently train fully-grown decision on a random subset of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from all N trees are aggregated into one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Aggregation prevents overfitting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1EED908-0894-A542-BA90-A3D9DB8A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93" y="3023979"/>
            <a:ext cx="4437600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1" animBg="1"/>
      <p:bldP spid="6" grpId="0" animBg="1"/>
      <p:bldP spid="26" grpId="0" animBg="1"/>
      <p:bldP spid="32" grpId="0" animBg="1"/>
      <p:bldP spid="33" grpId="0" animBg="1"/>
      <p:bldP spid="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8D9F-BDD9-5446-8366-A3B2CE5E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classifier prediction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4F3F-EB7A-C94A-AD59-35FF9404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17639"/>
            <a:ext cx="6142182" cy="4708526"/>
          </a:xfrm>
        </p:spPr>
        <p:txBody>
          <a:bodyPr/>
          <a:lstStyle/>
          <a:p>
            <a:r>
              <a:rPr lang="en-US" sz="2400" dirty="0"/>
              <a:t>Receiver-operator characteristic curve (ROC): true positive rate vs. false positive rate across range of decision threshold values </a:t>
            </a:r>
          </a:p>
          <a:p>
            <a:r>
              <a:rPr lang="en-US" sz="2400" dirty="0"/>
              <a:t>Area under the Curve:</a:t>
            </a:r>
          </a:p>
          <a:p>
            <a:pPr lvl="1"/>
            <a:r>
              <a:rPr lang="en-US" sz="1800" dirty="0"/>
              <a:t>Interpretation: the probability that given a random case and control that the classifier will predict (the positive class probability) the case higher than the control</a:t>
            </a:r>
          </a:p>
          <a:p>
            <a:pPr lvl="1"/>
            <a:r>
              <a:rPr lang="en-US" sz="1800" dirty="0"/>
              <a:t>Ranges from 0.5 (random chance) to 1.0 (perfect Classification)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835DFE-AE28-624E-A264-E3D1D0C0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308" y="1714277"/>
            <a:ext cx="4375494" cy="3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E7F2-8A7F-224E-8D7F-AD2BAA91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American Gut Project (AGP) 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1ACE-E9C3-3749-9C3A-E67195EC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295" y="1173019"/>
            <a:ext cx="6028043" cy="52815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cs typeface="Calibri" panose="020F0502020204030204" pitchFamily="34" charset="0"/>
              </a:rPr>
              <a:t>16s raw data re-processed using dada2 algorithm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cs typeface="Calibri" panose="020F0502020204030204" pitchFamily="34" charset="0"/>
              </a:rPr>
              <a:t>After rarefaction, removal of duplicates and missing metadata:  8,738 samples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Calibri" panose="020F0502020204030204" pitchFamily="34" charset="0"/>
              </a:rPr>
              <a:t>Healthy control population: ﻿5,541 subjects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cs typeface="Calibri" panose="020F0502020204030204" pitchFamily="34" charset="0"/>
              </a:rPr>
              <a:t>Ages: [19-80]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cs typeface="Calibri" panose="020F0502020204030204" pitchFamily="34" charset="0"/>
              </a:rPr>
              <a:t>BMI: [12.5-30.0]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cs typeface="Calibri" panose="020F0502020204030204" pitchFamily="34" charset="0"/>
              </a:rPr>
              <a:t>No participants with IBD or diabetes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cs typeface="Calibri" panose="020F0502020204030204" pitchFamily="34" charset="0"/>
              </a:rPr>
              <a:t>No antibiotic use within the last 6 months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Arial"/>
              </a:rPr>
              <a:t>Simulate paired-sample cohort for each questionnaire variable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Arial"/>
              </a:rPr>
              <a:t>Control group selected from ‘healthy population’ to match each ‘case’ for: age, BMI, longitude, latitude, race, sex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351E9-12BC-D144-83F4-E01EFC11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817" y="1796019"/>
            <a:ext cx="3787096" cy="28478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004" y="2722757"/>
            <a:ext cx="1226485" cy="11743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075" y="2796867"/>
            <a:ext cx="2404952" cy="18470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DDEED-C981-6A4C-BCF9-423F5CD800FA}"/>
              </a:ext>
            </a:extLst>
          </p:cNvPr>
          <p:cNvSpPr txBox="1"/>
          <p:nvPr/>
        </p:nvSpPr>
        <p:spPr>
          <a:xfrm>
            <a:off x="9196553" y="6222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82793E-8834-3548-810C-A1B583E1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2817" y="1796019"/>
            <a:ext cx="3787096" cy="284789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1.25E-6 -0.296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190" y="194097"/>
            <a:ext cx="7360600" cy="84909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cs typeface="Arial"/>
              </a:rPr>
              <a:t>Classification of samples using microbiota profiles: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49439" y="1043189"/>
            <a:ext cx="6574856" cy="54407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Arial"/>
              </a:rPr>
              <a:t>Machine learning classifier used: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Arial"/>
              </a:rPr>
              <a:t>Random forest</a:t>
            </a:r>
          </a:p>
          <a:p>
            <a:pPr>
              <a:lnSpc>
                <a:spcPct val="120000"/>
              </a:lnSpc>
            </a:pPr>
            <a:r>
              <a:rPr lang="en-US" dirty="0">
                <a:cs typeface="Arial"/>
              </a:rPr>
              <a:t>Predictive analysis: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cs typeface="Arial"/>
              </a:rPr>
              <a:t>Case+control</a:t>
            </a:r>
            <a:r>
              <a:rPr lang="en-US" dirty="0">
                <a:cs typeface="Arial"/>
              </a:rPr>
              <a:t> cohort is split, with 70% going toward training set for random forest model building, 30% toward testing accuracy of model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Arial"/>
              </a:rPr>
              <a:t>Assessment of noise and type I error: Samples from same cohort are randomly assigned case/control status, and identical procedure performed again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cs typeface="Arial"/>
              </a:rPr>
              <a:t>The mean-AUC is computed as the quantification of the strength of microbiome association to host variable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Arial"/>
              </a:rPr>
              <a:t>Process applied to all questionnaire variables, threshold P-value &lt; 0.05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DDEED-C981-6A4C-BCF9-423F5CD800FA}"/>
              </a:ext>
            </a:extLst>
          </p:cNvPr>
          <p:cNvSpPr txBox="1"/>
          <p:nvPr/>
        </p:nvSpPr>
        <p:spPr>
          <a:xfrm>
            <a:off x="9196553" y="6222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6E4150-BAB5-C041-ACAE-2CDEAC829D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/>
        </p:blipFill>
        <p:spPr>
          <a:xfrm>
            <a:off x="409036" y="-239717"/>
            <a:ext cx="3787096" cy="2847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11F0A-4D3F-4D4B-BA93-A56BC178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10" y="1984006"/>
            <a:ext cx="5425659" cy="475674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2C8E34-AEDC-8A4A-94D3-44F2D60944C2}"/>
              </a:ext>
            </a:extLst>
          </p:cNvPr>
          <p:cNvSpPr/>
          <p:nvPr/>
        </p:nvSpPr>
        <p:spPr>
          <a:xfrm>
            <a:off x="2969232" y="2714027"/>
            <a:ext cx="1546696" cy="284789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5D342-ABB7-7340-8200-2C596EFB392F}"/>
              </a:ext>
            </a:extLst>
          </p:cNvPr>
          <p:cNvSpPr/>
          <p:nvPr/>
        </p:nvSpPr>
        <p:spPr>
          <a:xfrm>
            <a:off x="1446551" y="5591904"/>
            <a:ext cx="2076138" cy="1171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479D88-E092-E347-83F0-9AA0B49DFBDF}"/>
              </a:ext>
            </a:extLst>
          </p:cNvPr>
          <p:cNvGrpSpPr/>
          <p:nvPr/>
        </p:nvGrpSpPr>
        <p:grpSpPr>
          <a:xfrm>
            <a:off x="3373301" y="1716373"/>
            <a:ext cx="2135683" cy="5046861"/>
            <a:chOff x="3373301" y="1716373"/>
            <a:chExt cx="2135683" cy="50468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352773-A1B2-F443-B367-6BE9F64255C5}"/>
                </a:ext>
              </a:extLst>
            </p:cNvPr>
            <p:cNvGrpSpPr/>
            <p:nvPr/>
          </p:nvGrpSpPr>
          <p:grpSpPr>
            <a:xfrm>
              <a:off x="3373301" y="2091128"/>
              <a:ext cx="2135683" cy="4672106"/>
              <a:chOff x="3373301" y="2091128"/>
              <a:chExt cx="2135683" cy="467210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76FEFF-369B-E04C-BACF-72707344976A}"/>
                  </a:ext>
                </a:extLst>
              </p:cNvPr>
              <p:cNvSpPr/>
              <p:nvPr/>
            </p:nvSpPr>
            <p:spPr>
              <a:xfrm>
                <a:off x="3373301" y="5591904"/>
                <a:ext cx="2076138" cy="11713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064D54-A3EA-5D46-875A-77D8CE3E7228}"/>
                  </a:ext>
                </a:extLst>
              </p:cNvPr>
              <p:cNvSpPr/>
              <p:nvPr/>
            </p:nvSpPr>
            <p:spPr>
              <a:xfrm>
                <a:off x="4608791" y="2091128"/>
                <a:ext cx="900193" cy="44897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BB9DF5-45DF-E740-9DBD-0AC3997CB882}"/>
                </a:ext>
              </a:extLst>
            </p:cNvPr>
            <p:cNvSpPr/>
            <p:nvPr/>
          </p:nvSpPr>
          <p:spPr>
            <a:xfrm flipH="1" flipV="1">
              <a:off x="3964897" y="1716373"/>
              <a:ext cx="796293" cy="54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446016" y="5595228"/>
            <a:ext cx="1599100" cy="3437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15096" y="3479563"/>
            <a:ext cx="725767" cy="2183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1609</Words>
  <Application>Microsoft Macintosh PowerPoint</Application>
  <PresentationFormat>Widescreen</PresentationFormat>
  <Paragraphs>232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1_Office Theme</vt:lpstr>
      <vt:lpstr>Machine learning identifies sources of heterogeneity in the human gut microbiota</vt:lpstr>
      <vt:lpstr>Background:</vt:lpstr>
      <vt:lpstr>American Gut Project:</vt:lpstr>
      <vt:lpstr>Machine learning for quantifying effects of host variables on microbiota profiles:</vt:lpstr>
      <vt:lpstr>Random forests analysis</vt:lpstr>
      <vt:lpstr>Binary classifier prediction metrics</vt:lpstr>
      <vt:lpstr>American Gut Project (AGP) data processing:</vt:lpstr>
      <vt:lpstr>PowerPoint Presentation</vt:lpstr>
      <vt:lpstr>Classification of samples using microbiota profiles:</vt:lpstr>
      <vt:lpstr>Host variable AUC results:</vt:lpstr>
      <vt:lpstr>Frequency variable results: alcohol consumption</vt:lpstr>
      <vt:lpstr>PowerPoint Presentation</vt:lpstr>
      <vt:lpstr>Frequency variable results: alcohol consumption</vt:lpstr>
      <vt:lpstr>Alcohol results: validation from external Cohort</vt:lpstr>
      <vt:lpstr>Type 2 diabetes exhibits a strong gut microbiota signature </vt:lpstr>
      <vt:lpstr>Type 2 diabetes exhibits a strong gut microbiota signature  </vt:lpstr>
      <vt:lpstr>Type 2 diabetes exhibits a strong gut microbiota signature when cohort is not matched for alcohol intake</vt:lpstr>
      <vt:lpstr>Type 2 diabetes exhibits a strong gut microbiota signature when cohort is not matched for alcohol intake</vt:lpstr>
      <vt:lpstr>Improved human subject cohort guidelines</vt:lpstr>
      <vt:lpstr>Additional frequency variables worth considering </vt:lpstr>
      <vt:lpstr>5-year age-group classification:</vt:lpstr>
      <vt:lpstr>Additional Work:</vt:lpstr>
      <vt:lpstr>Conclusions and remaining questions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lifestyle-variable Prediction using the American Gut Project</dc:title>
  <dc:creator>Sklar, Jack (NIH/NIAID) [F]</dc:creator>
  <cp:lastModifiedBy>Sklar, Jack (NIH/NIAID) [F]</cp:lastModifiedBy>
  <cp:revision>183</cp:revision>
  <dcterms:created xsi:type="dcterms:W3CDTF">2019-05-20T15:22:27Z</dcterms:created>
  <dcterms:modified xsi:type="dcterms:W3CDTF">2019-06-26T20:11:34Z</dcterms:modified>
</cp:coreProperties>
</file>