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88" r:id="rId1"/>
  </p:sldMasterIdLst>
  <p:sldIdLst>
    <p:sldId id="256" r:id="rId2"/>
    <p:sldId id="257" r:id="rId3"/>
    <p:sldId id="261" r:id="rId4"/>
    <p:sldId id="262" r:id="rId5"/>
    <p:sldId id="258" r:id="rId6"/>
    <p:sldId id="260"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p:restoredTop sz="95522"/>
  </p:normalViewPr>
  <p:slideViewPr>
    <p:cSldViewPr snapToGrid="0" snapToObjects="1">
      <p:cViewPr>
        <p:scale>
          <a:sx n="85" d="100"/>
          <a:sy n="85" d="100"/>
        </p:scale>
        <p:origin x="1344"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1F7361-F258-7B4A-B28E-FA0D8437F306}" type="datetimeFigureOut">
              <a:rPr lang="en-US" smtClean="0"/>
              <a:t>2/22/22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7D2BEFE-55F9-6447-BA42-CECDA0055427}"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2502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F7361-F258-7B4A-B28E-FA0D8437F306}" type="datetimeFigureOut">
              <a:rPr lang="en-US" smtClean="0"/>
              <a:t>2/22/22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2BEFE-55F9-6447-BA42-CECDA0055427}"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8763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F7361-F258-7B4A-B28E-FA0D8437F306}" type="datetimeFigureOut">
              <a:rPr lang="en-US" smtClean="0"/>
              <a:t>2/22/22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2BEFE-55F9-6447-BA42-CECDA0055427}"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1794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F7361-F258-7B4A-B28E-FA0D8437F306}" type="datetimeFigureOut">
              <a:rPr lang="en-US" smtClean="0"/>
              <a:t>2/22/22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2BEFE-55F9-6447-BA42-CECDA0055427}"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0404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1F7361-F258-7B4A-B28E-FA0D8437F306}" type="datetimeFigureOut">
              <a:rPr lang="en-US" smtClean="0"/>
              <a:t>2/22/22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2BEFE-55F9-6447-BA42-CECDA0055427}"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5933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1F7361-F258-7B4A-B28E-FA0D8437F306}" type="datetimeFigureOut">
              <a:rPr lang="en-US" smtClean="0"/>
              <a:t>2/22/22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D2BEFE-55F9-6447-BA42-CECDA0055427}"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6722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1F7361-F258-7B4A-B28E-FA0D8437F306}" type="datetimeFigureOut">
              <a:rPr lang="en-US" smtClean="0"/>
              <a:t>2/22/22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D2BEFE-55F9-6447-BA42-CECDA0055427}"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524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1F7361-F258-7B4A-B28E-FA0D8437F306}" type="datetimeFigureOut">
              <a:rPr lang="en-US" smtClean="0"/>
              <a:t>2/22/22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D2BEFE-55F9-6447-BA42-CECDA0055427}"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5963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1F7361-F258-7B4A-B28E-FA0D8437F306}" type="datetimeFigureOut">
              <a:rPr lang="en-US" smtClean="0"/>
              <a:t>2/22/22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D2BEFE-55F9-6447-BA42-CECDA0055427}" type="slidenum">
              <a:rPr lang="en-US" smtClean="0"/>
              <a:t>‹#›</a:t>
            </a:fld>
            <a:endParaRPr lang="en-US"/>
          </a:p>
        </p:txBody>
      </p:sp>
    </p:spTree>
    <p:extLst>
      <p:ext uri="{BB962C8B-B14F-4D97-AF65-F5344CB8AC3E}">
        <p14:creationId xmlns:p14="http://schemas.microsoft.com/office/powerpoint/2010/main" val="2768700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1F7361-F258-7B4A-B28E-FA0D8437F306}" type="datetimeFigureOut">
              <a:rPr lang="en-US" smtClean="0"/>
              <a:t>2/22/22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D2BEFE-55F9-6447-BA42-CECDA0055427}"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8911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B1F7361-F258-7B4A-B28E-FA0D8437F306}" type="datetimeFigureOut">
              <a:rPr lang="en-US" smtClean="0"/>
              <a:t>2/22/22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7D2BEFE-55F9-6447-BA42-CECDA0055427}"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6544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B1F7361-F258-7B4A-B28E-FA0D8437F306}" type="datetimeFigureOut">
              <a:rPr lang="en-US" smtClean="0"/>
              <a:t>2/22/22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7D2BEFE-55F9-6447-BA42-CECDA0055427}"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6300684"/>
      </p:ext>
    </p:extLst>
  </p:cSld>
  <p:clrMap bg1="lt1" tx1="dk1" bg2="lt2" tx2="dk2" accent1="accent1" accent2="accent2" accent3="accent3" accent4="accent4" accent5="accent5" accent6="accent6" hlink="hlink" folHlink="folHlink"/>
  <p:sldLayoutIdLst>
    <p:sldLayoutId id="2147484389" r:id="rId1"/>
    <p:sldLayoutId id="2147484390" r:id="rId2"/>
    <p:sldLayoutId id="2147484391" r:id="rId3"/>
    <p:sldLayoutId id="2147484392" r:id="rId4"/>
    <p:sldLayoutId id="2147484393" r:id="rId5"/>
    <p:sldLayoutId id="2147484394" r:id="rId6"/>
    <p:sldLayoutId id="2147484395" r:id="rId7"/>
    <p:sldLayoutId id="2147484396" r:id="rId8"/>
    <p:sldLayoutId id="2147484397" r:id="rId9"/>
    <p:sldLayoutId id="2147484398" r:id="rId10"/>
    <p:sldLayoutId id="214748439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ivvy-tripdata.s3.amazonaws.com/index.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0DBA11-55CF-44B2-A768-7B9D16F68587}"/>
              </a:ext>
            </a:extLst>
          </p:cNvPr>
          <p:cNvPicPr>
            <a:picLocks noChangeAspect="1"/>
          </p:cNvPicPr>
          <p:nvPr/>
        </p:nvPicPr>
        <p:blipFill rotWithShape="1">
          <a:blip r:embed="rId2">
            <a:duotone>
              <a:schemeClr val="bg2">
                <a:shade val="45000"/>
                <a:satMod val="135000"/>
              </a:schemeClr>
              <a:prstClr val="white"/>
            </a:duotone>
            <a:alphaModFix amt="25000"/>
          </a:blip>
          <a:srcRect r="3"/>
          <a:stretch/>
        </p:blipFill>
        <p:spPr>
          <a:xfrm>
            <a:off x="20" y="10"/>
            <a:ext cx="12191980" cy="6857990"/>
          </a:xfrm>
          <a:prstGeom prst="rect">
            <a:avLst/>
          </a:prstGeom>
        </p:spPr>
      </p:pic>
      <p:sp>
        <p:nvSpPr>
          <p:cNvPr id="2" name="Title 1">
            <a:extLst>
              <a:ext uri="{FF2B5EF4-FFF2-40B4-BE49-F238E27FC236}">
                <a16:creationId xmlns:a16="http://schemas.microsoft.com/office/drawing/2014/main" id="{876C813B-D442-B248-9B35-51AB28FDDFE3}"/>
              </a:ext>
            </a:extLst>
          </p:cNvPr>
          <p:cNvSpPr>
            <a:spLocks noGrp="1"/>
          </p:cNvSpPr>
          <p:nvPr>
            <p:ph type="ctrTitle"/>
          </p:nvPr>
        </p:nvSpPr>
        <p:spPr/>
        <p:txBody>
          <a:bodyPr vert="horz" lIns="91440" tIns="45720" rIns="91440" bIns="45720" rtlCol="0" anchor="t">
            <a:normAutofit/>
          </a:bodyPr>
          <a:lstStyle/>
          <a:p>
            <a:r>
              <a:rPr lang="en-US" sz="3100" dirty="0"/>
              <a:t>HOW DO ANNUAL MEMBERS AND CASUAL RIDERS USE CYCLISTIC BIKES?</a:t>
            </a:r>
          </a:p>
        </p:txBody>
      </p:sp>
      <p:sp>
        <p:nvSpPr>
          <p:cNvPr id="3" name="Subtitle 2">
            <a:extLst>
              <a:ext uri="{FF2B5EF4-FFF2-40B4-BE49-F238E27FC236}">
                <a16:creationId xmlns:a16="http://schemas.microsoft.com/office/drawing/2014/main" id="{20074FD9-E62A-D241-B4B3-DC59BEE4B281}"/>
              </a:ext>
            </a:extLst>
          </p:cNvPr>
          <p:cNvSpPr>
            <a:spLocks noGrp="1"/>
          </p:cNvSpPr>
          <p:nvPr>
            <p:ph type="subTitle" idx="1"/>
          </p:nvPr>
        </p:nvSpPr>
        <p:spPr/>
        <p:txBody>
          <a:bodyPr vert="horz" lIns="91440" tIns="45720" rIns="91440" bIns="45720" rtlCol="0" anchor="ctr">
            <a:normAutofit/>
          </a:bodyPr>
          <a:lstStyle/>
          <a:p>
            <a:r>
              <a:rPr lang="en-US" b="1" dirty="0"/>
              <a:t>February 2022</a:t>
            </a:r>
          </a:p>
          <a:p>
            <a:r>
              <a:rPr lang="en-US" dirty="0"/>
              <a:t>Derek Jackson</a:t>
            </a:r>
          </a:p>
        </p:txBody>
      </p:sp>
    </p:spTree>
    <p:extLst>
      <p:ext uri="{BB962C8B-B14F-4D97-AF65-F5344CB8AC3E}">
        <p14:creationId xmlns:p14="http://schemas.microsoft.com/office/powerpoint/2010/main" val="474323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01CE2-5C63-DE45-A284-D9BADC0CD2B8}"/>
              </a:ext>
            </a:extLst>
          </p:cNvPr>
          <p:cNvSpPr>
            <a:spLocks noGrp="1"/>
          </p:cNvSpPr>
          <p:nvPr>
            <p:ph type="title"/>
          </p:nvPr>
        </p:nvSpPr>
        <p:spPr/>
        <p:txBody>
          <a:bodyPr/>
          <a:lstStyle/>
          <a:p>
            <a:r>
              <a:rPr lang="en-US" dirty="0"/>
              <a:t>Goals for today</a:t>
            </a:r>
          </a:p>
        </p:txBody>
      </p:sp>
      <p:sp>
        <p:nvSpPr>
          <p:cNvPr id="3" name="Content Placeholder 2">
            <a:extLst>
              <a:ext uri="{FF2B5EF4-FFF2-40B4-BE49-F238E27FC236}">
                <a16:creationId xmlns:a16="http://schemas.microsoft.com/office/drawing/2014/main" id="{EDCF708D-9848-B243-8F66-B4BC6D39E678}"/>
              </a:ext>
            </a:extLst>
          </p:cNvPr>
          <p:cNvSpPr>
            <a:spLocks noGrp="1"/>
          </p:cNvSpPr>
          <p:nvPr>
            <p:ph idx="1"/>
          </p:nvPr>
        </p:nvSpPr>
        <p:spPr/>
        <p:txBody>
          <a:bodyPr/>
          <a:lstStyle/>
          <a:p>
            <a:pPr marL="457200" indent="-457200">
              <a:buFont typeface="+mj-lt"/>
              <a:buAutoNum type="arabicParenR"/>
            </a:pPr>
            <a:r>
              <a:rPr lang="en-US" dirty="0"/>
              <a:t>Share an overview of rideshare data by member type </a:t>
            </a:r>
          </a:p>
          <a:p>
            <a:pPr marL="457200" indent="-457200">
              <a:buFont typeface="+mj-lt"/>
              <a:buAutoNum type="arabicParenR"/>
            </a:pPr>
            <a:r>
              <a:rPr lang="en-US" dirty="0"/>
              <a:t>Examine trends number of and length of ride times</a:t>
            </a:r>
          </a:p>
          <a:p>
            <a:pPr marL="457200" indent="-457200">
              <a:buFont typeface="+mj-lt"/>
              <a:buAutoNum type="arabicParenR"/>
            </a:pPr>
            <a:r>
              <a:rPr lang="en-US" dirty="0"/>
              <a:t>Discuss findings</a:t>
            </a:r>
          </a:p>
        </p:txBody>
      </p:sp>
    </p:spTree>
    <p:extLst>
      <p:ext uri="{BB962C8B-B14F-4D97-AF65-F5344CB8AC3E}">
        <p14:creationId xmlns:p14="http://schemas.microsoft.com/office/powerpoint/2010/main" val="233774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01CE2-5C63-DE45-A284-D9BADC0CD2B8}"/>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EDCF708D-9848-B243-8F66-B4BC6D39E678}"/>
              </a:ext>
            </a:extLst>
          </p:cNvPr>
          <p:cNvSpPr>
            <a:spLocks noGrp="1"/>
          </p:cNvSpPr>
          <p:nvPr>
            <p:ph idx="1"/>
          </p:nvPr>
        </p:nvSpPr>
        <p:spPr/>
        <p:txBody>
          <a:bodyPr/>
          <a:lstStyle/>
          <a:p>
            <a:pPr>
              <a:buFont typeface="Wingdings" pitchFamily="2" charset="2"/>
              <a:buChar char="ü"/>
            </a:pPr>
            <a:r>
              <a:rPr lang="en-US" dirty="0"/>
              <a:t>Divvy trip data for the last 12 months (Feb 2021 – Jan 2022) was obtained from </a:t>
            </a:r>
            <a:r>
              <a:rPr lang="en-US" dirty="0">
                <a:hlinkClick r:id="rId2"/>
              </a:rPr>
              <a:t>https://divvy-tripdata.s3.amazonaws.com/index.html</a:t>
            </a:r>
            <a:r>
              <a:rPr lang="en-US" dirty="0"/>
              <a:t> </a:t>
            </a:r>
          </a:p>
        </p:txBody>
      </p:sp>
    </p:spTree>
    <p:extLst>
      <p:ext uri="{BB962C8B-B14F-4D97-AF65-F5344CB8AC3E}">
        <p14:creationId xmlns:p14="http://schemas.microsoft.com/office/powerpoint/2010/main" val="3642163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01CE2-5C63-DE45-A284-D9BADC0CD2B8}"/>
              </a:ext>
            </a:extLst>
          </p:cNvPr>
          <p:cNvSpPr>
            <a:spLocks noGrp="1"/>
          </p:cNvSpPr>
          <p:nvPr>
            <p:ph type="title"/>
          </p:nvPr>
        </p:nvSpPr>
        <p:spPr/>
        <p:txBody>
          <a:bodyPr/>
          <a:lstStyle/>
          <a:p>
            <a:r>
              <a:rPr lang="en-US" dirty="0"/>
              <a:t>Data Manipulation</a:t>
            </a:r>
          </a:p>
        </p:txBody>
      </p:sp>
      <p:sp>
        <p:nvSpPr>
          <p:cNvPr id="3" name="Content Placeholder 2">
            <a:extLst>
              <a:ext uri="{FF2B5EF4-FFF2-40B4-BE49-F238E27FC236}">
                <a16:creationId xmlns:a16="http://schemas.microsoft.com/office/drawing/2014/main" id="{EDCF708D-9848-B243-8F66-B4BC6D39E678}"/>
              </a:ext>
            </a:extLst>
          </p:cNvPr>
          <p:cNvSpPr>
            <a:spLocks noGrp="1"/>
          </p:cNvSpPr>
          <p:nvPr>
            <p:ph idx="1"/>
          </p:nvPr>
        </p:nvSpPr>
        <p:spPr/>
        <p:txBody>
          <a:bodyPr/>
          <a:lstStyle/>
          <a:p>
            <a:pPr>
              <a:buFont typeface="Wingdings" pitchFamily="2" charset="2"/>
              <a:buChar char="Ø"/>
            </a:pPr>
            <a:r>
              <a:rPr lang="en-US" dirty="0"/>
              <a:t>Cleaned and analyzed data using R</a:t>
            </a:r>
          </a:p>
          <a:p>
            <a:pPr>
              <a:buFont typeface="Wingdings" pitchFamily="2" charset="2"/>
              <a:buChar char="Ø"/>
            </a:pPr>
            <a:r>
              <a:rPr lang="en-US" dirty="0"/>
              <a:t>Added date columns to better break down the data</a:t>
            </a:r>
          </a:p>
          <a:p>
            <a:pPr>
              <a:buFont typeface="Wingdings" pitchFamily="2" charset="2"/>
              <a:buChar char="Ø"/>
            </a:pPr>
            <a:r>
              <a:rPr lang="en-US" dirty="0"/>
              <a:t>Took out location data columns to focus more on how each rider uses </a:t>
            </a:r>
            <a:r>
              <a:rPr lang="en-US" dirty="0" err="1"/>
              <a:t>Cyclistic</a:t>
            </a:r>
            <a:r>
              <a:rPr lang="en-US" dirty="0"/>
              <a:t> bikes</a:t>
            </a:r>
          </a:p>
        </p:txBody>
      </p:sp>
    </p:spTree>
    <p:extLst>
      <p:ext uri="{BB962C8B-B14F-4D97-AF65-F5344CB8AC3E}">
        <p14:creationId xmlns:p14="http://schemas.microsoft.com/office/powerpoint/2010/main" val="3671359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6F8F0C19-13EA-5F49-A65A-3932625850BB}"/>
              </a:ext>
            </a:extLst>
          </p:cNvPr>
          <p:cNvSpPr>
            <a:spLocks noGrp="1"/>
          </p:cNvSpPr>
          <p:nvPr>
            <p:ph type="title"/>
          </p:nvPr>
        </p:nvSpPr>
        <p:spPr/>
        <p:txBody>
          <a:bodyPr/>
          <a:lstStyle/>
          <a:p>
            <a:r>
              <a:rPr lang="en-US" dirty="0"/>
              <a:t>Number of rides</a:t>
            </a:r>
          </a:p>
        </p:txBody>
      </p:sp>
      <p:pic>
        <p:nvPicPr>
          <p:cNvPr id="17" name="Content Placeholder 16" descr="Chart, bar chart&#10;&#10;Description automatically generated">
            <a:extLst>
              <a:ext uri="{FF2B5EF4-FFF2-40B4-BE49-F238E27FC236}">
                <a16:creationId xmlns:a16="http://schemas.microsoft.com/office/drawing/2014/main" id="{5C76C9A1-ECAF-6D4A-8861-AC938DE0C217}"/>
              </a:ext>
            </a:extLst>
          </p:cNvPr>
          <p:cNvPicPr>
            <a:picLocks noGrp="1" noChangeAspect="1"/>
          </p:cNvPicPr>
          <p:nvPr>
            <p:ph sz="half" idx="2"/>
          </p:nvPr>
        </p:nvPicPr>
        <p:blipFill>
          <a:blip r:embed="rId2"/>
          <a:stretch>
            <a:fillRect/>
          </a:stretch>
        </p:blipFill>
        <p:spPr>
          <a:xfrm>
            <a:off x="6252034" y="1864194"/>
            <a:ext cx="5752304" cy="3881864"/>
          </a:xfrm>
        </p:spPr>
      </p:pic>
      <p:sp>
        <p:nvSpPr>
          <p:cNvPr id="15" name="Content Placeholder 14">
            <a:extLst>
              <a:ext uri="{FF2B5EF4-FFF2-40B4-BE49-F238E27FC236}">
                <a16:creationId xmlns:a16="http://schemas.microsoft.com/office/drawing/2014/main" id="{3800CE6F-D829-7A46-A505-382A7D6CEB92}"/>
              </a:ext>
            </a:extLst>
          </p:cNvPr>
          <p:cNvSpPr>
            <a:spLocks noGrp="1"/>
          </p:cNvSpPr>
          <p:nvPr>
            <p:ph sz="half" idx="1"/>
          </p:nvPr>
        </p:nvSpPr>
        <p:spPr/>
        <p:txBody>
          <a:bodyPr/>
          <a:lstStyle/>
          <a:p>
            <a:r>
              <a:rPr lang="en-US" dirty="0"/>
              <a:t>Members take more more rides than casual riders as a whole</a:t>
            </a:r>
          </a:p>
          <a:p>
            <a:r>
              <a:rPr lang="en-US" dirty="0"/>
              <a:t>Members also ride more on weekdays while casual riders take more rides on weekends</a:t>
            </a:r>
          </a:p>
        </p:txBody>
      </p:sp>
    </p:spTree>
    <p:extLst>
      <p:ext uri="{BB962C8B-B14F-4D97-AF65-F5344CB8AC3E}">
        <p14:creationId xmlns:p14="http://schemas.microsoft.com/office/powerpoint/2010/main" val="2558853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6F8F0C19-13EA-5F49-A65A-3932625850BB}"/>
              </a:ext>
            </a:extLst>
          </p:cNvPr>
          <p:cNvSpPr>
            <a:spLocks noGrp="1"/>
          </p:cNvSpPr>
          <p:nvPr>
            <p:ph type="title"/>
          </p:nvPr>
        </p:nvSpPr>
        <p:spPr/>
        <p:txBody>
          <a:bodyPr/>
          <a:lstStyle/>
          <a:p>
            <a:r>
              <a:rPr lang="en-US" dirty="0"/>
              <a:t>Average duration (in secs) of rides</a:t>
            </a:r>
          </a:p>
        </p:txBody>
      </p:sp>
      <p:pic>
        <p:nvPicPr>
          <p:cNvPr id="17" name="Content Placeholder 16">
            <a:extLst>
              <a:ext uri="{FF2B5EF4-FFF2-40B4-BE49-F238E27FC236}">
                <a16:creationId xmlns:a16="http://schemas.microsoft.com/office/drawing/2014/main" id="{5C76C9A1-ECAF-6D4A-8861-AC938DE0C217}"/>
              </a:ext>
            </a:extLst>
          </p:cNvPr>
          <p:cNvPicPr>
            <a:picLocks noGrp="1" noChangeAspect="1"/>
          </p:cNvPicPr>
          <p:nvPr>
            <p:ph sz="half" idx="2"/>
          </p:nvPr>
        </p:nvPicPr>
        <p:blipFill>
          <a:blip r:embed="rId2"/>
          <a:srcRect/>
          <a:stretch/>
        </p:blipFill>
        <p:spPr>
          <a:xfrm>
            <a:off x="6252035" y="1864194"/>
            <a:ext cx="5752302" cy="3881864"/>
          </a:xfrm>
        </p:spPr>
      </p:pic>
      <p:sp>
        <p:nvSpPr>
          <p:cNvPr id="15" name="Content Placeholder 14">
            <a:extLst>
              <a:ext uri="{FF2B5EF4-FFF2-40B4-BE49-F238E27FC236}">
                <a16:creationId xmlns:a16="http://schemas.microsoft.com/office/drawing/2014/main" id="{3800CE6F-D829-7A46-A505-382A7D6CEB92}"/>
              </a:ext>
            </a:extLst>
          </p:cNvPr>
          <p:cNvSpPr>
            <a:spLocks noGrp="1"/>
          </p:cNvSpPr>
          <p:nvPr>
            <p:ph sz="half" idx="1"/>
          </p:nvPr>
        </p:nvSpPr>
        <p:spPr/>
        <p:txBody>
          <a:bodyPr/>
          <a:lstStyle/>
          <a:p>
            <a:r>
              <a:rPr lang="en-US" dirty="0"/>
              <a:t>Casual riders ride for longer amounts of time on everyday of the week and the weekends breed longer ride times for each membership group</a:t>
            </a:r>
          </a:p>
        </p:txBody>
      </p:sp>
    </p:spTree>
    <p:extLst>
      <p:ext uri="{BB962C8B-B14F-4D97-AF65-F5344CB8AC3E}">
        <p14:creationId xmlns:p14="http://schemas.microsoft.com/office/powerpoint/2010/main" val="763179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EB956-511B-7548-AA44-CC8BD4C1C1E7}"/>
              </a:ext>
            </a:extLst>
          </p:cNvPr>
          <p:cNvSpPr>
            <a:spLocks noGrp="1"/>
          </p:cNvSpPr>
          <p:nvPr>
            <p:ph type="title"/>
          </p:nvPr>
        </p:nvSpPr>
        <p:spPr/>
        <p:txBody>
          <a:bodyPr/>
          <a:lstStyle/>
          <a:p>
            <a:r>
              <a:rPr lang="en-US" dirty="0"/>
              <a:t>Solutions</a:t>
            </a:r>
          </a:p>
        </p:txBody>
      </p:sp>
      <p:sp>
        <p:nvSpPr>
          <p:cNvPr id="3" name="Content Placeholder 2">
            <a:extLst>
              <a:ext uri="{FF2B5EF4-FFF2-40B4-BE49-F238E27FC236}">
                <a16:creationId xmlns:a16="http://schemas.microsoft.com/office/drawing/2014/main" id="{D22D0FD1-4713-504D-A887-9E97ABA769E7}"/>
              </a:ext>
            </a:extLst>
          </p:cNvPr>
          <p:cNvSpPr>
            <a:spLocks noGrp="1"/>
          </p:cNvSpPr>
          <p:nvPr>
            <p:ph idx="1"/>
          </p:nvPr>
        </p:nvSpPr>
        <p:spPr/>
        <p:txBody>
          <a:bodyPr/>
          <a:lstStyle/>
          <a:p>
            <a:r>
              <a:rPr lang="en-US" dirty="0"/>
              <a:t>Heavy marketing toward casual riders, especially on weekends, to convert them into annual members</a:t>
            </a:r>
          </a:p>
          <a:p>
            <a:r>
              <a:rPr lang="en-US" dirty="0"/>
              <a:t>Converting more casual riders to annual members will also drive more steady revenue</a:t>
            </a:r>
          </a:p>
          <a:p>
            <a:r>
              <a:rPr lang="en-US" dirty="0"/>
              <a:t>There are far more opportunities to convert riders to annual members in the months leading up to summer, especially June or July months, because there is much more activity and longer rides during those months</a:t>
            </a:r>
          </a:p>
          <a:p>
            <a:r>
              <a:rPr lang="en-US" dirty="0"/>
              <a:t>The marketing should focus more on casual rider conversion </a:t>
            </a:r>
          </a:p>
          <a:p>
            <a:endParaRPr lang="en-US" dirty="0"/>
          </a:p>
        </p:txBody>
      </p:sp>
    </p:spTree>
    <p:extLst>
      <p:ext uri="{BB962C8B-B14F-4D97-AF65-F5344CB8AC3E}">
        <p14:creationId xmlns:p14="http://schemas.microsoft.com/office/powerpoint/2010/main" val="74979040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{70108E50-C08F-A24A-89B4-F78B325FEC88}tf10001119</Template>
  <TotalTime>75</TotalTime>
  <Words>239</Words>
  <Application>Microsoft Macintosh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Gill Sans MT</vt:lpstr>
      <vt:lpstr>Wingdings</vt:lpstr>
      <vt:lpstr>Gallery</vt:lpstr>
      <vt:lpstr>HOW DO ANNUAL MEMBERS AND CASUAL RIDERS USE CYCLISTIC BIKES?</vt:lpstr>
      <vt:lpstr>Goals for today</vt:lpstr>
      <vt:lpstr>Data Sources</vt:lpstr>
      <vt:lpstr>Data Manipulation</vt:lpstr>
      <vt:lpstr>Number of rides</vt:lpstr>
      <vt:lpstr>Average duration (in secs) of rides</vt:lpstr>
      <vt:lpstr>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Derek Jackson</dc:creator>
  <cp:lastModifiedBy>Derek Jackson</cp:lastModifiedBy>
  <cp:revision>6</cp:revision>
  <dcterms:created xsi:type="dcterms:W3CDTF">2022-02-22T20:09:27Z</dcterms:created>
  <dcterms:modified xsi:type="dcterms:W3CDTF">2022-02-22T21:26:08Z</dcterms:modified>
</cp:coreProperties>
</file>