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3"/>
    <p:sldId id="257" r:id="rId24"/>
    <p:sldId id="258" r:id="rId25"/>
    <p:sldId id="259" r:id="rId26"/>
    <p:sldId id="260" r:id="rId27"/>
    <p:sldId id="261" r:id="rId28"/>
    <p:sldId id="262" r:id="rId29"/>
    <p:sldId id="263" r:id="rId30"/>
    <p:sldId id="264" r:id="rId31"/>
    <p:sldId id="265" r:id="rId32"/>
    <p:sldId id="266" r:id="rId33"/>
    <p:sldId id="267" r:id="rId34"/>
    <p:sldId id="268" r:id="rId35"/>
    <p:sldId id="269" r:id="rId36"/>
    <p:sldId id="270" r:id="rId37"/>
    <p:sldId id="271" r:id="rId38"/>
  </p:sldIdLst>
  <p:sldSz cx="18288000" cy="10287000"/>
  <p:notesSz cx="6858000" cy="9144000"/>
  <p:embeddedFontLst>
    <p:embeddedFont>
      <p:font typeface="Trocchi" charset="1" panose="00000500000000000000"/>
      <p:regular r:id="rId6"/>
    </p:embeddedFont>
    <p:embeddedFont>
      <p:font typeface="Arimo" charset="1" panose="020B0604020202020204"/>
      <p:regular r:id="rId7"/>
    </p:embeddedFont>
    <p:embeddedFont>
      <p:font typeface="Arimo Bold" charset="1" panose="020B0704020202020204"/>
      <p:regular r:id="rId8"/>
    </p:embeddedFont>
    <p:embeddedFont>
      <p:font typeface="Arimo Italics" charset="1" panose="020B0604020202090204"/>
      <p:regular r:id="rId9"/>
    </p:embeddedFont>
    <p:embeddedFont>
      <p:font typeface="Arimo Bold Italics" charset="1" panose="020B0704020202090204"/>
      <p:regular r:id="rId10"/>
    </p:embeddedFont>
    <p:embeddedFont>
      <p:font typeface="Klein" charset="1" panose="02000503060000020004"/>
      <p:regular r:id="rId11"/>
    </p:embeddedFont>
    <p:embeddedFont>
      <p:font typeface="Klein Bold" charset="1" panose="02000503060000020004"/>
      <p:regular r:id="rId12"/>
    </p:embeddedFont>
    <p:embeddedFont>
      <p:font typeface="Klein Italics" charset="1" panose="02000503060000020004"/>
      <p:regular r:id="rId13"/>
    </p:embeddedFont>
    <p:embeddedFont>
      <p:font typeface="Klein Bold Italics" charset="1" panose="02000503060000020004"/>
      <p:regular r:id="rId14"/>
    </p:embeddedFont>
    <p:embeddedFont>
      <p:font typeface="Helios" charset="1" panose="020B0504020202020204"/>
      <p:regular r:id="rId15"/>
    </p:embeddedFont>
    <p:embeddedFont>
      <p:font typeface="Helios Bold" charset="1" panose="020B0704020202020204"/>
      <p:regular r:id="rId16"/>
    </p:embeddedFont>
    <p:embeddedFont>
      <p:font typeface="Helios Italics" charset="1" panose="020B0503020202090204"/>
      <p:regular r:id="rId17"/>
    </p:embeddedFont>
    <p:embeddedFont>
      <p:font typeface="Helios Bold Italics" charset="1" panose="020B0703020202090204"/>
      <p:regular r:id="rId18"/>
    </p:embeddedFont>
    <p:embeddedFont>
      <p:font typeface="Canva Sans" charset="1" panose="020B0503030501040103"/>
      <p:regular r:id="rId19"/>
    </p:embeddedFont>
    <p:embeddedFont>
      <p:font typeface="Canva Sans Bold" charset="1" panose="020B0803030501040103"/>
      <p:regular r:id="rId20"/>
    </p:embeddedFont>
    <p:embeddedFont>
      <p:font typeface="Canva Sans Italics" charset="1" panose="020B0503030501040103"/>
      <p:regular r:id="rId21"/>
    </p:embeddedFont>
    <p:embeddedFont>
      <p:font typeface="Canva Sans Bold Italics" charset="1" panose="020B0803030501040103"/>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slides/slide1.xml" Type="http://schemas.openxmlformats.org/officeDocument/2006/relationships/slide"/><Relationship Id="rId24" Target="slides/slide2.xml" Type="http://schemas.openxmlformats.org/officeDocument/2006/relationships/slide"/><Relationship Id="rId25" Target="slides/slide3.xml" Type="http://schemas.openxmlformats.org/officeDocument/2006/relationships/slide"/><Relationship Id="rId26" Target="slides/slide4.xml" Type="http://schemas.openxmlformats.org/officeDocument/2006/relationships/slide"/><Relationship Id="rId27" Target="slides/slide5.xml" Type="http://schemas.openxmlformats.org/officeDocument/2006/relationships/slide"/><Relationship Id="rId28" Target="slides/slide6.xml" Type="http://schemas.openxmlformats.org/officeDocument/2006/relationships/slide"/><Relationship Id="rId29" Target="slides/slide7.xml" Type="http://schemas.openxmlformats.org/officeDocument/2006/relationships/slide"/><Relationship Id="rId3" Target="viewProps.xml" Type="http://schemas.openxmlformats.org/officeDocument/2006/relationships/viewProps"/><Relationship Id="rId30" Target="slides/slide8.xml" Type="http://schemas.openxmlformats.org/officeDocument/2006/relationships/slide"/><Relationship Id="rId31" Target="slides/slide9.xml" Type="http://schemas.openxmlformats.org/officeDocument/2006/relationships/slide"/><Relationship Id="rId32" Target="slides/slide10.xml" Type="http://schemas.openxmlformats.org/officeDocument/2006/relationships/slide"/><Relationship Id="rId33" Target="slides/slide11.xml" Type="http://schemas.openxmlformats.org/officeDocument/2006/relationships/slide"/><Relationship Id="rId34" Target="slides/slide12.xml" Type="http://schemas.openxmlformats.org/officeDocument/2006/relationships/slide"/><Relationship Id="rId35" Target="slides/slide13.xml" Type="http://schemas.openxmlformats.org/officeDocument/2006/relationships/slide"/><Relationship Id="rId36" Target="slides/slide14.xml" Type="http://schemas.openxmlformats.org/officeDocument/2006/relationships/slide"/><Relationship Id="rId37" Target="slides/slide15.xml" Type="http://schemas.openxmlformats.org/officeDocument/2006/relationships/slide"/><Relationship Id="rId38" Target="slides/slide16.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0.svg" Type="http://schemas.openxmlformats.org/officeDocument/2006/relationships/image"/><Relationship Id="rId11" Target="../media/image11.png" Type="http://schemas.openxmlformats.org/officeDocument/2006/relationships/image"/><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 Id="rId7" Target="../media/image7.png" Type="http://schemas.openxmlformats.org/officeDocument/2006/relationships/image"/><Relationship Id="rId8" Target="../media/image8.svg" Type="http://schemas.openxmlformats.org/officeDocument/2006/relationships/image"/><Relationship Id="rId9" Target="../media/image9.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466927" y="-4280359"/>
            <a:ext cx="10812392" cy="10812392"/>
          </a:xfrm>
          <a:custGeom>
            <a:avLst/>
            <a:gdLst/>
            <a:ahLst/>
            <a:cxnLst/>
            <a:rect r="r" b="b" t="t" l="l"/>
            <a:pathLst>
              <a:path h="10812392" w="10812392">
                <a:moveTo>
                  <a:pt x="0" y="0"/>
                </a:moveTo>
                <a:lnTo>
                  <a:pt x="10812393" y="0"/>
                </a:lnTo>
                <a:lnTo>
                  <a:pt x="10812393" y="10812392"/>
                </a:lnTo>
                <a:lnTo>
                  <a:pt x="0" y="108123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407200" y="4432068"/>
            <a:ext cx="5764383" cy="5764383"/>
          </a:xfrm>
          <a:custGeom>
            <a:avLst/>
            <a:gdLst/>
            <a:ahLst/>
            <a:cxnLst/>
            <a:rect r="r" b="b" t="t" l="l"/>
            <a:pathLst>
              <a:path h="5764383" w="5764383">
                <a:moveTo>
                  <a:pt x="0" y="0"/>
                </a:moveTo>
                <a:lnTo>
                  <a:pt x="5764383" y="0"/>
                </a:lnTo>
                <a:lnTo>
                  <a:pt x="5764383" y="5764383"/>
                </a:lnTo>
                <a:lnTo>
                  <a:pt x="0" y="5764383"/>
                </a:lnTo>
                <a:lnTo>
                  <a:pt x="0" y="0"/>
                </a:lnTo>
                <a:close/>
              </a:path>
            </a:pathLst>
          </a:custGeom>
          <a:blipFill>
            <a:blip r:embed="rId2">
              <a:alphaModFix amt="3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7078" y="7902203"/>
            <a:ext cx="5764383" cy="5764383"/>
          </a:xfrm>
          <a:custGeom>
            <a:avLst/>
            <a:gdLst/>
            <a:ahLst/>
            <a:cxnLst/>
            <a:rect r="r" b="b" t="t" l="l"/>
            <a:pathLst>
              <a:path h="5764383" w="5764383">
                <a:moveTo>
                  <a:pt x="0" y="0"/>
                </a:moveTo>
                <a:lnTo>
                  <a:pt x="5764383" y="0"/>
                </a:lnTo>
                <a:lnTo>
                  <a:pt x="5764383" y="5764382"/>
                </a:lnTo>
                <a:lnTo>
                  <a:pt x="0" y="5764382"/>
                </a:lnTo>
                <a:lnTo>
                  <a:pt x="0" y="0"/>
                </a:lnTo>
                <a:close/>
              </a:path>
            </a:pathLst>
          </a:custGeom>
          <a:blipFill>
            <a:blip r:embed="rId2">
              <a:alphaModFix amt="8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57078" y="0"/>
            <a:ext cx="18288000" cy="1723866"/>
          </a:xfrm>
          <a:custGeom>
            <a:avLst/>
            <a:gdLst/>
            <a:ahLst/>
            <a:cxnLst/>
            <a:rect r="r" b="b" t="t" l="l"/>
            <a:pathLst>
              <a:path h="1723866" w="18288000">
                <a:moveTo>
                  <a:pt x="0" y="0"/>
                </a:moveTo>
                <a:lnTo>
                  <a:pt x="18288000" y="0"/>
                </a:lnTo>
                <a:lnTo>
                  <a:pt x="18288000" y="1723866"/>
                </a:lnTo>
                <a:lnTo>
                  <a:pt x="0" y="1723866"/>
                </a:lnTo>
                <a:lnTo>
                  <a:pt x="0" y="0"/>
                </a:lnTo>
                <a:close/>
              </a:path>
            </a:pathLst>
          </a:custGeom>
          <a:blipFill>
            <a:blip r:embed="rId4"/>
            <a:stretch>
              <a:fillRect l="0" t="-2159" r="0" b="-2159"/>
            </a:stretch>
          </a:blipFill>
        </p:spPr>
      </p:sp>
      <p:sp>
        <p:nvSpPr>
          <p:cNvPr name="TextBox 6" id="6"/>
          <p:cNvSpPr txBox="true"/>
          <p:nvPr/>
        </p:nvSpPr>
        <p:spPr>
          <a:xfrm rot="0">
            <a:off x="11081078" y="8087433"/>
            <a:ext cx="6026944" cy="548640"/>
          </a:xfrm>
          <a:prstGeom prst="rect">
            <a:avLst/>
          </a:prstGeom>
        </p:spPr>
        <p:txBody>
          <a:bodyPr anchor="t" rtlCol="false" tIns="0" lIns="0" bIns="0" rIns="0">
            <a:spAutoFit/>
          </a:bodyPr>
          <a:lstStyle/>
          <a:p>
            <a:pPr algn="ctr">
              <a:lnSpc>
                <a:spcPts val="4409"/>
              </a:lnSpc>
            </a:pPr>
            <a:r>
              <a:rPr lang="en-US" sz="3150">
                <a:solidFill>
                  <a:srgbClr val="000000"/>
                </a:solidFill>
                <a:latin typeface="Klein"/>
              </a:rPr>
              <a:t>K.Devi Sankruthya </a:t>
            </a:r>
            <a:r>
              <a:rPr lang="en-US" sz="3150">
                <a:solidFill>
                  <a:srgbClr val="FA643F"/>
                </a:solidFill>
                <a:latin typeface="Klein"/>
              </a:rPr>
              <a:t>207Z1A0571</a:t>
            </a:r>
          </a:p>
        </p:txBody>
      </p:sp>
      <p:sp>
        <p:nvSpPr>
          <p:cNvPr name="TextBox 7" id="7"/>
          <p:cNvSpPr txBox="true"/>
          <p:nvPr/>
        </p:nvSpPr>
        <p:spPr>
          <a:xfrm rot="0">
            <a:off x="11081078" y="8674173"/>
            <a:ext cx="4431030" cy="548640"/>
          </a:xfrm>
          <a:prstGeom prst="rect">
            <a:avLst/>
          </a:prstGeom>
        </p:spPr>
        <p:txBody>
          <a:bodyPr anchor="t" rtlCol="false" tIns="0" lIns="0" bIns="0" rIns="0">
            <a:spAutoFit/>
          </a:bodyPr>
          <a:lstStyle/>
          <a:p>
            <a:pPr algn="ctr">
              <a:lnSpc>
                <a:spcPts val="4409"/>
              </a:lnSpc>
            </a:pPr>
            <a:r>
              <a:rPr lang="en-US" sz="3150">
                <a:solidFill>
                  <a:srgbClr val="000000"/>
                </a:solidFill>
                <a:latin typeface="Klein"/>
              </a:rPr>
              <a:t>K.Jackson </a:t>
            </a:r>
            <a:r>
              <a:rPr lang="en-US" sz="3150">
                <a:solidFill>
                  <a:srgbClr val="FA643F"/>
                </a:solidFill>
                <a:latin typeface="Klein"/>
              </a:rPr>
              <a:t>207Z1A0573</a:t>
            </a:r>
          </a:p>
        </p:txBody>
      </p:sp>
      <p:sp>
        <p:nvSpPr>
          <p:cNvPr name="TextBox 8" id="8"/>
          <p:cNvSpPr txBox="true"/>
          <p:nvPr/>
        </p:nvSpPr>
        <p:spPr>
          <a:xfrm rot="0">
            <a:off x="11081138" y="9210675"/>
            <a:ext cx="4880610" cy="548640"/>
          </a:xfrm>
          <a:prstGeom prst="rect">
            <a:avLst/>
          </a:prstGeom>
        </p:spPr>
        <p:txBody>
          <a:bodyPr anchor="t" rtlCol="false" tIns="0" lIns="0" bIns="0" rIns="0">
            <a:spAutoFit/>
          </a:bodyPr>
          <a:lstStyle/>
          <a:p>
            <a:pPr algn="ctr">
              <a:lnSpc>
                <a:spcPts val="4409"/>
              </a:lnSpc>
            </a:pPr>
            <a:r>
              <a:rPr lang="en-US" sz="3150">
                <a:solidFill>
                  <a:srgbClr val="000000"/>
                </a:solidFill>
                <a:latin typeface="Klein"/>
              </a:rPr>
              <a:t>N.Goutham </a:t>
            </a:r>
            <a:r>
              <a:rPr lang="en-US" sz="3150">
                <a:solidFill>
                  <a:srgbClr val="FA643F"/>
                </a:solidFill>
                <a:latin typeface="Klein"/>
              </a:rPr>
              <a:t>207Z1A05B4</a:t>
            </a:r>
          </a:p>
        </p:txBody>
      </p:sp>
      <p:sp>
        <p:nvSpPr>
          <p:cNvPr name="TextBox 9" id="9"/>
          <p:cNvSpPr txBox="true"/>
          <p:nvPr/>
        </p:nvSpPr>
        <p:spPr>
          <a:xfrm rot="0">
            <a:off x="8467725" y="3882043"/>
            <a:ext cx="8115300" cy="1819275"/>
          </a:xfrm>
          <a:prstGeom prst="rect">
            <a:avLst/>
          </a:prstGeom>
        </p:spPr>
        <p:txBody>
          <a:bodyPr anchor="t" rtlCol="false" tIns="0" lIns="0" bIns="0" rIns="0">
            <a:spAutoFit/>
          </a:bodyPr>
          <a:lstStyle/>
          <a:p>
            <a:pPr>
              <a:lnSpc>
                <a:spcPts val="14399"/>
              </a:lnSpc>
            </a:pPr>
            <a:r>
              <a:rPr lang="en-US" sz="11999">
                <a:solidFill>
                  <a:srgbClr val="2A2E3A"/>
                </a:solidFill>
                <a:latin typeface="Klein Bold"/>
              </a:rPr>
              <a:t>Career</a:t>
            </a:r>
            <a:r>
              <a:rPr lang="en-US" sz="11999">
                <a:solidFill>
                  <a:srgbClr val="FA643F"/>
                </a:solidFill>
                <a:latin typeface="Klein Bold"/>
              </a:rPr>
              <a:t>Up</a:t>
            </a:r>
          </a:p>
        </p:txBody>
      </p:sp>
      <p:sp>
        <p:nvSpPr>
          <p:cNvPr name="TextBox 10" id="10"/>
          <p:cNvSpPr txBox="true"/>
          <p:nvPr/>
        </p:nvSpPr>
        <p:spPr>
          <a:xfrm rot="0">
            <a:off x="8972550" y="5674702"/>
            <a:ext cx="6617117" cy="490855"/>
          </a:xfrm>
          <a:prstGeom prst="rect">
            <a:avLst/>
          </a:prstGeom>
        </p:spPr>
        <p:txBody>
          <a:bodyPr anchor="t" rtlCol="false" tIns="0" lIns="0" bIns="0" rIns="0">
            <a:spAutoFit/>
          </a:bodyPr>
          <a:lstStyle/>
          <a:p>
            <a:pPr>
              <a:lnSpc>
                <a:spcPts val="3919"/>
              </a:lnSpc>
            </a:pPr>
            <a:r>
              <a:rPr lang="en-US" sz="2799">
                <a:solidFill>
                  <a:srgbClr val="2A2E3A"/>
                </a:solidFill>
                <a:latin typeface="Helios"/>
              </a:rPr>
              <a:t>Resume Builder &amp; Learning Companion</a:t>
            </a:r>
          </a:p>
        </p:txBody>
      </p:sp>
      <p:sp>
        <p:nvSpPr>
          <p:cNvPr name="TextBox 11" id="11"/>
          <p:cNvSpPr txBox="true"/>
          <p:nvPr/>
        </p:nvSpPr>
        <p:spPr>
          <a:xfrm rot="0">
            <a:off x="14264127" y="3239106"/>
            <a:ext cx="546411" cy="1819275"/>
          </a:xfrm>
          <a:prstGeom prst="rect">
            <a:avLst/>
          </a:prstGeom>
        </p:spPr>
        <p:txBody>
          <a:bodyPr anchor="t" rtlCol="false" tIns="0" lIns="0" bIns="0" rIns="0">
            <a:spAutoFit/>
          </a:bodyPr>
          <a:lstStyle/>
          <a:p>
            <a:pPr>
              <a:lnSpc>
                <a:spcPts val="14399"/>
              </a:lnSpc>
            </a:pPr>
            <a:r>
              <a:rPr lang="en-US" sz="11999">
                <a:solidFill>
                  <a:srgbClr val="FA643F"/>
                </a:solidFill>
                <a:latin typeface="Klein Bold"/>
              </a:rPr>
              <a:t>I</a:t>
            </a:r>
          </a:p>
        </p:txBody>
      </p:sp>
      <p:sp>
        <p:nvSpPr>
          <p:cNvPr name="TextBox 12" id="12"/>
          <p:cNvSpPr txBox="true"/>
          <p:nvPr/>
        </p:nvSpPr>
        <p:spPr>
          <a:xfrm rot="0">
            <a:off x="10739613" y="7381185"/>
            <a:ext cx="6026944" cy="378143"/>
          </a:xfrm>
          <a:prstGeom prst="rect">
            <a:avLst/>
          </a:prstGeom>
        </p:spPr>
        <p:txBody>
          <a:bodyPr anchor="t" rtlCol="false" tIns="0" lIns="0" bIns="0" rIns="0">
            <a:spAutoFit/>
          </a:bodyPr>
          <a:lstStyle/>
          <a:p>
            <a:pPr algn="ctr">
              <a:lnSpc>
                <a:spcPts val="2677"/>
              </a:lnSpc>
            </a:pPr>
            <a:r>
              <a:rPr lang="en-US" sz="3150">
                <a:solidFill>
                  <a:srgbClr val="000000"/>
                </a:solidFill>
                <a:latin typeface="Klein"/>
              </a:rPr>
              <a:t>Batch 4</a:t>
            </a:r>
          </a:p>
        </p:txBody>
      </p:sp>
      <p:sp>
        <p:nvSpPr>
          <p:cNvPr name="AutoShape 13" id="13"/>
          <p:cNvSpPr/>
          <p:nvPr/>
        </p:nvSpPr>
        <p:spPr>
          <a:xfrm>
            <a:off x="11627702" y="7902203"/>
            <a:ext cx="4955323" cy="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16767966" y="47625"/>
            <a:ext cx="1470803" cy="1159019"/>
          </a:xfrm>
          <a:custGeom>
            <a:avLst/>
            <a:gdLst/>
            <a:ahLst/>
            <a:cxnLst/>
            <a:rect r="r" b="b" t="t" l="l"/>
            <a:pathLst>
              <a:path h="1159019" w="1470803">
                <a:moveTo>
                  <a:pt x="0" y="0"/>
                </a:moveTo>
                <a:lnTo>
                  <a:pt x="1470802" y="0"/>
                </a:lnTo>
                <a:lnTo>
                  <a:pt x="1470802" y="1159019"/>
                </a:lnTo>
                <a:lnTo>
                  <a:pt x="0" y="1159019"/>
                </a:lnTo>
                <a:lnTo>
                  <a:pt x="0" y="0"/>
                </a:lnTo>
                <a:close/>
              </a:path>
            </a:pathLst>
          </a:custGeom>
          <a:blipFill>
            <a:blip r:embed="rId2"/>
            <a:stretch>
              <a:fillRect l="0" t="0" r="0" b="0"/>
            </a:stretch>
          </a:blipFill>
        </p:spPr>
      </p:sp>
      <p:sp>
        <p:nvSpPr>
          <p:cNvPr name="AutoShape 3" id="3"/>
          <p:cNvSpPr/>
          <p:nvPr/>
        </p:nvSpPr>
        <p:spPr>
          <a:xfrm>
            <a:off x="8856316" y="1881973"/>
            <a:ext cx="0" cy="572972"/>
          </a:xfrm>
          <a:prstGeom prst="line">
            <a:avLst/>
          </a:prstGeom>
          <a:ln cap="rnd" w="28575">
            <a:solidFill>
              <a:srgbClr val="FF5757"/>
            </a:solidFill>
            <a:prstDash val="solid"/>
            <a:headEnd type="none" len="sm" w="sm"/>
            <a:tailEnd type="none" len="sm" w="sm"/>
          </a:ln>
        </p:spPr>
      </p:sp>
      <p:grpSp>
        <p:nvGrpSpPr>
          <p:cNvPr name="Group 4" id="4"/>
          <p:cNvGrpSpPr/>
          <p:nvPr/>
        </p:nvGrpSpPr>
        <p:grpSpPr>
          <a:xfrm rot="0">
            <a:off x="7778592" y="2416426"/>
            <a:ext cx="2208893" cy="866634"/>
            <a:chOff x="0" y="0"/>
            <a:chExt cx="784619" cy="307836"/>
          </a:xfrm>
        </p:grpSpPr>
        <p:sp>
          <p:nvSpPr>
            <p:cNvPr name="Freeform 5" id="5"/>
            <p:cNvSpPr/>
            <p:nvPr/>
          </p:nvSpPr>
          <p:spPr>
            <a:xfrm flipH="false" flipV="false" rot="0">
              <a:off x="0" y="0"/>
              <a:ext cx="784619" cy="307836"/>
            </a:xfrm>
            <a:custGeom>
              <a:avLst/>
              <a:gdLst/>
              <a:ahLst/>
              <a:cxnLst/>
              <a:rect r="r" b="b" t="t" l="l"/>
              <a:pathLst>
                <a:path h="307836" w="784619">
                  <a:moveTo>
                    <a:pt x="153918" y="0"/>
                  </a:moveTo>
                  <a:lnTo>
                    <a:pt x="630701" y="0"/>
                  </a:lnTo>
                  <a:cubicBezTo>
                    <a:pt x="715708" y="0"/>
                    <a:pt x="784619" y="68912"/>
                    <a:pt x="784619" y="153918"/>
                  </a:cubicBezTo>
                  <a:lnTo>
                    <a:pt x="784619" y="153918"/>
                  </a:lnTo>
                  <a:cubicBezTo>
                    <a:pt x="784619" y="238925"/>
                    <a:pt x="715708" y="307836"/>
                    <a:pt x="630701" y="307836"/>
                  </a:cubicBezTo>
                  <a:lnTo>
                    <a:pt x="153918" y="307836"/>
                  </a:lnTo>
                  <a:cubicBezTo>
                    <a:pt x="68912" y="307836"/>
                    <a:pt x="0" y="238925"/>
                    <a:pt x="0" y="153918"/>
                  </a:cubicBezTo>
                  <a:lnTo>
                    <a:pt x="0" y="153918"/>
                  </a:lnTo>
                  <a:cubicBezTo>
                    <a:pt x="0" y="68912"/>
                    <a:pt x="68912" y="0"/>
                    <a:pt x="153918" y="0"/>
                  </a:cubicBezTo>
                  <a:close/>
                </a:path>
              </a:pathLst>
            </a:custGeom>
            <a:solidFill>
              <a:srgbClr val="FF9E86"/>
            </a:solidFill>
            <a:ln>
              <a:noFill/>
            </a:ln>
          </p:spPr>
        </p:sp>
        <p:sp>
          <p:nvSpPr>
            <p:cNvPr name="TextBox 6" id="6"/>
            <p:cNvSpPr txBox="true"/>
            <p:nvPr/>
          </p:nvSpPr>
          <p:spPr>
            <a:xfrm>
              <a:off x="0" y="-47625"/>
              <a:ext cx="812800" cy="860425"/>
            </a:xfrm>
            <a:prstGeom prst="rect">
              <a:avLst/>
            </a:prstGeom>
          </p:spPr>
          <p:txBody>
            <a:bodyPr anchor="ctr" rtlCol="false" tIns="50007" lIns="50007" bIns="50007" rIns="50007"/>
            <a:lstStyle/>
            <a:p>
              <a:pPr algn="ctr">
                <a:lnSpc>
                  <a:spcPts val="2840"/>
                </a:lnSpc>
              </a:pPr>
              <a:r>
                <a:rPr lang="en-US" sz="2000" spc="100">
                  <a:solidFill>
                    <a:srgbClr val="FFFFFF"/>
                  </a:solidFill>
                  <a:latin typeface="Canva Sans Bold"/>
                </a:rPr>
                <a:t>Login</a:t>
              </a:r>
            </a:p>
          </p:txBody>
        </p:sp>
      </p:grpSp>
      <p:grpSp>
        <p:nvGrpSpPr>
          <p:cNvPr name="Group 7" id="7"/>
          <p:cNvGrpSpPr/>
          <p:nvPr/>
        </p:nvGrpSpPr>
        <p:grpSpPr>
          <a:xfrm rot="0">
            <a:off x="7778592" y="3856032"/>
            <a:ext cx="2208893" cy="866634"/>
            <a:chOff x="0" y="0"/>
            <a:chExt cx="784619" cy="307836"/>
          </a:xfrm>
        </p:grpSpPr>
        <p:sp>
          <p:nvSpPr>
            <p:cNvPr name="Freeform 8" id="8"/>
            <p:cNvSpPr/>
            <p:nvPr/>
          </p:nvSpPr>
          <p:spPr>
            <a:xfrm flipH="false" flipV="false" rot="0">
              <a:off x="0" y="0"/>
              <a:ext cx="784619" cy="307836"/>
            </a:xfrm>
            <a:custGeom>
              <a:avLst/>
              <a:gdLst/>
              <a:ahLst/>
              <a:cxnLst/>
              <a:rect r="r" b="b" t="t" l="l"/>
              <a:pathLst>
                <a:path h="307836" w="784619">
                  <a:moveTo>
                    <a:pt x="153918" y="0"/>
                  </a:moveTo>
                  <a:lnTo>
                    <a:pt x="630701" y="0"/>
                  </a:lnTo>
                  <a:cubicBezTo>
                    <a:pt x="715708" y="0"/>
                    <a:pt x="784619" y="68912"/>
                    <a:pt x="784619" y="153918"/>
                  </a:cubicBezTo>
                  <a:lnTo>
                    <a:pt x="784619" y="153918"/>
                  </a:lnTo>
                  <a:cubicBezTo>
                    <a:pt x="784619" y="238925"/>
                    <a:pt x="715708" y="307836"/>
                    <a:pt x="630701" y="307836"/>
                  </a:cubicBezTo>
                  <a:lnTo>
                    <a:pt x="153918" y="307836"/>
                  </a:lnTo>
                  <a:cubicBezTo>
                    <a:pt x="68912" y="307836"/>
                    <a:pt x="0" y="238925"/>
                    <a:pt x="0" y="153918"/>
                  </a:cubicBezTo>
                  <a:lnTo>
                    <a:pt x="0" y="153918"/>
                  </a:lnTo>
                  <a:cubicBezTo>
                    <a:pt x="0" y="68912"/>
                    <a:pt x="68912" y="0"/>
                    <a:pt x="153918" y="0"/>
                  </a:cubicBezTo>
                  <a:close/>
                </a:path>
              </a:pathLst>
            </a:custGeom>
            <a:solidFill>
              <a:srgbClr val="FA643F"/>
            </a:solidFill>
            <a:ln>
              <a:noFill/>
            </a:ln>
          </p:spPr>
        </p:sp>
        <p:sp>
          <p:nvSpPr>
            <p:cNvPr name="TextBox 9" id="9"/>
            <p:cNvSpPr txBox="true"/>
            <p:nvPr/>
          </p:nvSpPr>
          <p:spPr>
            <a:xfrm>
              <a:off x="0" y="-47625"/>
              <a:ext cx="812800" cy="860425"/>
            </a:xfrm>
            <a:prstGeom prst="rect">
              <a:avLst/>
            </a:prstGeom>
          </p:spPr>
          <p:txBody>
            <a:bodyPr anchor="ctr" rtlCol="false" tIns="50007" lIns="50007" bIns="50007" rIns="50007"/>
            <a:lstStyle/>
            <a:p>
              <a:pPr algn="ctr">
                <a:lnSpc>
                  <a:spcPts val="2840"/>
                </a:lnSpc>
              </a:pPr>
              <a:r>
                <a:rPr lang="en-US" sz="2000" spc="100">
                  <a:solidFill>
                    <a:srgbClr val="FFFFFF"/>
                  </a:solidFill>
                  <a:latin typeface="Canva Sans Bold"/>
                </a:rPr>
                <a:t>Road Maps</a:t>
              </a:r>
            </a:p>
          </p:txBody>
        </p:sp>
      </p:grpSp>
      <p:sp>
        <p:nvSpPr>
          <p:cNvPr name="AutoShape 10" id="10"/>
          <p:cNvSpPr/>
          <p:nvPr/>
        </p:nvSpPr>
        <p:spPr>
          <a:xfrm>
            <a:off x="8883039" y="3283060"/>
            <a:ext cx="0" cy="572972"/>
          </a:xfrm>
          <a:prstGeom prst="line">
            <a:avLst/>
          </a:prstGeom>
          <a:ln cap="rnd" w="28575">
            <a:solidFill>
              <a:srgbClr val="FF5757"/>
            </a:solidFill>
            <a:prstDash val="solid"/>
            <a:headEnd type="none" len="sm" w="sm"/>
            <a:tailEnd type="none" len="sm" w="sm"/>
          </a:ln>
        </p:spPr>
      </p:sp>
      <p:sp>
        <p:nvSpPr>
          <p:cNvPr name="AutoShape 11" id="11"/>
          <p:cNvSpPr/>
          <p:nvPr/>
        </p:nvSpPr>
        <p:spPr>
          <a:xfrm>
            <a:off x="13265284" y="4319073"/>
            <a:ext cx="1068906" cy="0"/>
          </a:xfrm>
          <a:prstGeom prst="line">
            <a:avLst/>
          </a:prstGeom>
          <a:ln cap="rnd" w="28575">
            <a:solidFill>
              <a:srgbClr val="FF5757"/>
            </a:solidFill>
            <a:prstDash val="solid"/>
            <a:headEnd type="none" len="sm" w="sm"/>
            <a:tailEnd type="none" len="sm" w="sm"/>
          </a:ln>
        </p:spPr>
      </p:sp>
      <p:grpSp>
        <p:nvGrpSpPr>
          <p:cNvPr name="Group 12" id="12"/>
          <p:cNvGrpSpPr/>
          <p:nvPr/>
        </p:nvGrpSpPr>
        <p:grpSpPr>
          <a:xfrm rot="0">
            <a:off x="10954966" y="3847371"/>
            <a:ext cx="2676298" cy="866634"/>
            <a:chOff x="0" y="0"/>
            <a:chExt cx="950646" cy="307836"/>
          </a:xfrm>
        </p:grpSpPr>
        <p:sp>
          <p:nvSpPr>
            <p:cNvPr name="Freeform 13" id="13"/>
            <p:cNvSpPr/>
            <p:nvPr/>
          </p:nvSpPr>
          <p:spPr>
            <a:xfrm flipH="false" flipV="false" rot="0">
              <a:off x="0" y="0"/>
              <a:ext cx="950646" cy="307836"/>
            </a:xfrm>
            <a:custGeom>
              <a:avLst/>
              <a:gdLst/>
              <a:ahLst/>
              <a:cxnLst/>
              <a:rect r="r" b="b" t="t" l="l"/>
              <a:pathLst>
                <a:path h="307836" w="950646">
                  <a:moveTo>
                    <a:pt x="153918" y="0"/>
                  </a:moveTo>
                  <a:lnTo>
                    <a:pt x="796728" y="0"/>
                  </a:lnTo>
                  <a:cubicBezTo>
                    <a:pt x="881734" y="0"/>
                    <a:pt x="950646" y="68912"/>
                    <a:pt x="950646" y="153918"/>
                  </a:cubicBezTo>
                  <a:lnTo>
                    <a:pt x="950646" y="153918"/>
                  </a:lnTo>
                  <a:cubicBezTo>
                    <a:pt x="950646" y="238925"/>
                    <a:pt x="881734" y="307836"/>
                    <a:pt x="796728" y="307836"/>
                  </a:cubicBezTo>
                  <a:lnTo>
                    <a:pt x="153918" y="307836"/>
                  </a:lnTo>
                  <a:cubicBezTo>
                    <a:pt x="68912" y="307836"/>
                    <a:pt x="0" y="238925"/>
                    <a:pt x="0" y="153918"/>
                  </a:cubicBezTo>
                  <a:lnTo>
                    <a:pt x="0" y="153918"/>
                  </a:lnTo>
                  <a:cubicBezTo>
                    <a:pt x="0" y="68912"/>
                    <a:pt x="68912" y="0"/>
                    <a:pt x="153918" y="0"/>
                  </a:cubicBezTo>
                  <a:close/>
                </a:path>
              </a:pathLst>
            </a:custGeom>
            <a:solidFill>
              <a:srgbClr val="FA643F"/>
            </a:solidFill>
            <a:ln>
              <a:noFill/>
            </a:ln>
          </p:spPr>
        </p:sp>
        <p:sp>
          <p:nvSpPr>
            <p:cNvPr name="TextBox 14" id="14"/>
            <p:cNvSpPr txBox="true"/>
            <p:nvPr/>
          </p:nvSpPr>
          <p:spPr>
            <a:xfrm>
              <a:off x="0" y="-47625"/>
              <a:ext cx="812800" cy="860425"/>
            </a:xfrm>
            <a:prstGeom prst="rect">
              <a:avLst/>
            </a:prstGeom>
          </p:spPr>
          <p:txBody>
            <a:bodyPr anchor="ctr" rtlCol="false" tIns="50007" lIns="50007" bIns="50007" rIns="50007"/>
            <a:lstStyle/>
            <a:p>
              <a:pPr algn="ctr">
                <a:lnSpc>
                  <a:spcPts val="2840"/>
                </a:lnSpc>
              </a:pPr>
              <a:r>
                <a:rPr lang="en-US" sz="2000" spc="100">
                  <a:solidFill>
                    <a:srgbClr val="FFFFFF"/>
                  </a:solidFill>
                  <a:latin typeface="Canva Sans Bold"/>
                </a:rPr>
                <a:t>Skill Performance Test</a:t>
              </a:r>
            </a:p>
          </p:txBody>
        </p:sp>
      </p:grpSp>
      <p:sp>
        <p:nvSpPr>
          <p:cNvPr name="AutoShape 15" id="15"/>
          <p:cNvSpPr/>
          <p:nvPr/>
        </p:nvSpPr>
        <p:spPr>
          <a:xfrm flipV="true">
            <a:off x="9987485" y="4280688"/>
            <a:ext cx="967481" cy="8661"/>
          </a:xfrm>
          <a:prstGeom prst="line">
            <a:avLst/>
          </a:prstGeom>
          <a:ln cap="rnd" w="28575">
            <a:solidFill>
              <a:srgbClr val="FF5757"/>
            </a:solidFill>
            <a:prstDash val="solid"/>
            <a:headEnd type="none" len="sm" w="sm"/>
            <a:tailEnd type="none" len="sm" w="sm"/>
          </a:ln>
        </p:spPr>
      </p:sp>
      <p:sp>
        <p:nvSpPr>
          <p:cNvPr name="AutoShape 16" id="16"/>
          <p:cNvSpPr/>
          <p:nvPr/>
        </p:nvSpPr>
        <p:spPr>
          <a:xfrm flipH="true">
            <a:off x="3458645" y="4304062"/>
            <a:ext cx="1068906" cy="0"/>
          </a:xfrm>
          <a:prstGeom prst="line">
            <a:avLst/>
          </a:prstGeom>
          <a:ln cap="rnd" w="28575">
            <a:solidFill>
              <a:srgbClr val="FF5757"/>
            </a:solidFill>
            <a:prstDash val="solid"/>
            <a:headEnd type="none" len="sm" w="sm"/>
            <a:tailEnd type="none" len="sm" w="sm"/>
          </a:ln>
        </p:spPr>
      </p:sp>
      <p:grpSp>
        <p:nvGrpSpPr>
          <p:cNvPr name="Group 17" id="17"/>
          <p:cNvGrpSpPr/>
          <p:nvPr/>
        </p:nvGrpSpPr>
        <p:grpSpPr>
          <a:xfrm rot="0">
            <a:off x="4500793" y="3856032"/>
            <a:ext cx="2208893" cy="866634"/>
            <a:chOff x="0" y="0"/>
            <a:chExt cx="784619" cy="307836"/>
          </a:xfrm>
        </p:grpSpPr>
        <p:sp>
          <p:nvSpPr>
            <p:cNvPr name="Freeform 18" id="18"/>
            <p:cNvSpPr/>
            <p:nvPr/>
          </p:nvSpPr>
          <p:spPr>
            <a:xfrm flipH="false" flipV="false" rot="0">
              <a:off x="0" y="0"/>
              <a:ext cx="784619" cy="307836"/>
            </a:xfrm>
            <a:custGeom>
              <a:avLst/>
              <a:gdLst/>
              <a:ahLst/>
              <a:cxnLst/>
              <a:rect r="r" b="b" t="t" l="l"/>
              <a:pathLst>
                <a:path h="307836" w="784619">
                  <a:moveTo>
                    <a:pt x="153918" y="0"/>
                  </a:moveTo>
                  <a:lnTo>
                    <a:pt x="630701" y="0"/>
                  </a:lnTo>
                  <a:cubicBezTo>
                    <a:pt x="715708" y="0"/>
                    <a:pt x="784619" y="68912"/>
                    <a:pt x="784619" y="153918"/>
                  </a:cubicBezTo>
                  <a:lnTo>
                    <a:pt x="784619" y="153918"/>
                  </a:lnTo>
                  <a:cubicBezTo>
                    <a:pt x="784619" y="238925"/>
                    <a:pt x="715708" y="307836"/>
                    <a:pt x="630701" y="307836"/>
                  </a:cubicBezTo>
                  <a:lnTo>
                    <a:pt x="153918" y="307836"/>
                  </a:lnTo>
                  <a:cubicBezTo>
                    <a:pt x="68912" y="307836"/>
                    <a:pt x="0" y="238925"/>
                    <a:pt x="0" y="153918"/>
                  </a:cubicBezTo>
                  <a:lnTo>
                    <a:pt x="0" y="153918"/>
                  </a:lnTo>
                  <a:cubicBezTo>
                    <a:pt x="0" y="68912"/>
                    <a:pt x="68912" y="0"/>
                    <a:pt x="153918" y="0"/>
                  </a:cubicBezTo>
                  <a:close/>
                </a:path>
              </a:pathLst>
            </a:custGeom>
            <a:solidFill>
              <a:srgbClr val="FA643F"/>
            </a:solidFill>
            <a:ln>
              <a:noFill/>
            </a:ln>
          </p:spPr>
        </p:sp>
        <p:sp>
          <p:nvSpPr>
            <p:cNvPr name="TextBox 19" id="19"/>
            <p:cNvSpPr txBox="true"/>
            <p:nvPr/>
          </p:nvSpPr>
          <p:spPr>
            <a:xfrm>
              <a:off x="0" y="-47625"/>
              <a:ext cx="812800" cy="860425"/>
            </a:xfrm>
            <a:prstGeom prst="rect">
              <a:avLst/>
            </a:prstGeom>
          </p:spPr>
          <p:txBody>
            <a:bodyPr anchor="ctr" rtlCol="false" tIns="50007" lIns="50007" bIns="50007" rIns="50007"/>
            <a:lstStyle/>
            <a:p>
              <a:pPr algn="ctr">
                <a:lnSpc>
                  <a:spcPts val="2840"/>
                </a:lnSpc>
              </a:pPr>
              <a:r>
                <a:rPr lang="en-US" sz="2000" spc="100">
                  <a:solidFill>
                    <a:srgbClr val="FFFFFF"/>
                  </a:solidFill>
                  <a:latin typeface="Canva Sans"/>
                </a:rPr>
                <a:t>Resume Builder</a:t>
              </a:r>
            </a:p>
          </p:txBody>
        </p:sp>
      </p:grpSp>
      <p:sp>
        <p:nvSpPr>
          <p:cNvPr name="AutoShape 20" id="20"/>
          <p:cNvSpPr/>
          <p:nvPr/>
        </p:nvSpPr>
        <p:spPr>
          <a:xfrm flipH="true">
            <a:off x="6709686" y="4289349"/>
            <a:ext cx="1068906" cy="0"/>
          </a:xfrm>
          <a:prstGeom prst="line">
            <a:avLst/>
          </a:prstGeom>
          <a:ln cap="rnd" w="28575">
            <a:solidFill>
              <a:srgbClr val="FF5757"/>
            </a:solidFill>
            <a:prstDash val="solid"/>
            <a:headEnd type="none" len="sm" w="sm"/>
            <a:tailEnd type="none" len="sm" w="sm"/>
          </a:ln>
        </p:spPr>
      </p:sp>
      <p:grpSp>
        <p:nvGrpSpPr>
          <p:cNvPr name="Group 21" id="21"/>
          <p:cNvGrpSpPr/>
          <p:nvPr/>
        </p:nvGrpSpPr>
        <p:grpSpPr>
          <a:xfrm rot="0">
            <a:off x="7530904" y="5295638"/>
            <a:ext cx="2704269" cy="866634"/>
            <a:chOff x="0" y="0"/>
            <a:chExt cx="960582" cy="307836"/>
          </a:xfrm>
        </p:grpSpPr>
        <p:sp>
          <p:nvSpPr>
            <p:cNvPr name="Freeform 22" id="22"/>
            <p:cNvSpPr/>
            <p:nvPr/>
          </p:nvSpPr>
          <p:spPr>
            <a:xfrm flipH="false" flipV="false" rot="0">
              <a:off x="0" y="0"/>
              <a:ext cx="960581" cy="307836"/>
            </a:xfrm>
            <a:custGeom>
              <a:avLst/>
              <a:gdLst/>
              <a:ahLst/>
              <a:cxnLst/>
              <a:rect r="r" b="b" t="t" l="l"/>
              <a:pathLst>
                <a:path h="307836" w="960581">
                  <a:moveTo>
                    <a:pt x="153918" y="0"/>
                  </a:moveTo>
                  <a:lnTo>
                    <a:pt x="806663" y="0"/>
                  </a:lnTo>
                  <a:cubicBezTo>
                    <a:pt x="891670" y="0"/>
                    <a:pt x="960581" y="68912"/>
                    <a:pt x="960581" y="153918"/>
                  </a:cubicBezTo>
                  <a:lnTo>
                    <a:pt x="960581" y="153918"/>
                  </a:lnTo>
                  <a:cubicBezTo>
                    <a:pt x="960581" y="238925"/>
                    <a:pt x="891670" y="307836"/>
                    <a:pt x="806663" y="307836"/>
                  </a:cubicBezTo>
                  <a:lnTo>
                    <a:pt x="153918" y="307836"/>
                  </a:lnTo>
                  <a:cubicBezTo>
                    <a:pt x="68912" y="307836"/>
                    <a:pt x="0" y="238925"/>
                    <a:pt x="0" y="153918"/>
                  </a:cubicBezTo>
                  <a:lnTo>
                    <a:pt x="0" y="153918"/>
                  </a:lnTo>
                  <a:cubicBezTo>
                    <a:pt x="0" y="68912"/>
                    <a:pt x="68912" y="0"/>
                    <a:pt x="153918" y="0"/>
                  </a:cubicBezTo>
                  <a:close/>
                </a:path>
              </a:pathLst>
            </a:custGeom>
            <a:solidFill>
              <a:srgbClr val="FF9E86"/>
            </a:solidFill>
            <a:ln>
              <a:noFill/>
            </a:ln>
          </p:spPr>
        </p:sp>
        <p:sp>
          <p:nvSpPr>
            <p:cNvPr name="TextBox 23" id="23"/>
            <p:cNvSpPr txBox="true"/>
            <p:nvPr/>
          </p:nvSpPr>
          <p:spPr>
            <a:xfrm>
              <a:off x="0" y="-47625"/>
              <a:ext cx="812800" cy="860425"/>
            </a:xfrm>
            <a:prstGeom prst="rect">
              <a:avLst/>
            </a:prstGeom>
          </p:spPr>
          <p:txBody>
            <a:bodyPr anchor="ctr" rtlCol="false" tIns="50007" lIns="50007" bIns="50007" rIns="50007"/>
            <a:lstStyle/>
            <a:p>
              <a:pPr algn="ctr">
                <a:lnSpc>
                  <a:spcPts val="2840"/>
                </a:lnSpc>
              </a:pPr>
              <a:r>
                <a:rPr lang="en-US" sz="2000" spc="100">
                  <a:solidFill>
                    <a:srgbClr val="FFFFFF"/>
                  </a:solidFill>
                  <a:latin typeface="Canva Sans Bold"/>
                </a:rPr>
                <a:t>Track Progress </a:t>
              </a:r>
            </a:p>
          </p:txBody>
        </p:sp>
      </p:grpSp>
      <p:sp>
        <p:nvSpPr>
          <p:cNvPr name="AutoShape 24" id="24"/>
          <p:cNvSpPr/>
          <p:nvPr/>
        </p:nvSpPr>
        <p:spPr>
          <a:xfrm flipH="true">
            <a:off x="8883039" y="4722666"/>
            <a:ext cx="0" cy="572972"/>
          </a:xfrm>
          <a:prstGeom prst="line">
            <a:avLst/>
          </a:prstGeom>
          <a:ln cap="rnd" w="28575">
            <a:solidFill>
              <a:srgbClr val="FF5757"/>
            </a:solidFill>
            <a:prstDash val="solid"/>
            <a:headEnd type="none" len="sm" w="sm"/>
            <a:tailEnd type="none" len="sm" w="sm"/>
          </a:ln>
        </p:spPr>
      </p:sp>
      <p:grpSp>
        <p:nvGrpSpPr>
          <p:cNvPr name="Group 25" id="25"/>
          <p:cNvGrpSpPr/>
          <p:nvPr/>
        </p:nvGrpSpPr>
        <p:grpSpPr>
          <a:xfrm rot="0">
            <a:off x="10954966" y="5295638"/>
            <a:ext cx="2676298" cy="866634"/>
            <a:chOff x="0" y="0"/>
            <a:chExt cx="950646" cy="307836"/>
          </a:xfrm>
        </p:grpSpPr>
        <p:sp>
          <p:nvSpPr>
            <p:cNvPr name="Freeform 26" id="26"/>
            <p:cNvSpPr/>
            <p:nvPr/>
          </p:nvSpPr>
          <p:spPr>
            <a:xfrm flipH="false" flipV="false" rot="0">
              <a:off x="0" y="0"/>
              <a:ext cx="950646" cy="307836"/>
            </a:xfrm>
            <a:custGeom>
              <a:avLst/>
              <a:gdLst/>
              <a:ahLst/>
              <a:cxnLst/>
              <a:rect r="r" b="b" t="t" l="l"/>
              <a:pathLst>
                <a:path h="307836" w="950646">
                  <a:moveTo>
                    <a:pt x="153918" y="0"/>
                  </a:moveTo>
                  <a:lnTo>
                    <a:pt x="796728" y="0"/>
                  </a:lnTo>
                  <a:cubicBezTo>
                    <a:pt x="881734" y="0"/>
                    <a:pt x="950646" y="68912"/>
                    <a:pt x="950646" y="153918"/>
                  </a:cubicBezTo>
                  <a:lnTo>
                    <a:pt x="950646" y="153918"/>
                  </a:lnTo>
                  <a:cubicBezTo>
                    <a:pt x="950646" y="238925"/>
                    <a:pt x="881734" y="307836"/>
                    <a:pt x="796728" y="307836"/>
                  </a:cubicBezTo>
                  <a:lnTo>
                    <a:pt x="153918" y="307836"/>
                  </a:lnTo>
                  <a:cubicBezTo>
                    <a:pt x="68912" y="307836"/>
                    <a:pt x="0" y="238925"/>
                    <a:pt x="0" y="153918"/>
                  </a:cubicBezTo>
                  <a:lnTo>
                    <a:pt x="0" y="153918"/>
                  </a:lnTo>
                  <a:cubicBezTo>
                    <a:pt x="0" y="68912"/>
                    <a:pt x="68912" y="0"/>
                    <a:pt x="153918" y="0"/>
                  </a:cubicBezTo>
                  <a:close/>
                </a:path>
              </a:pathLst>
            </a:custGeom>
            <a:solidFill>
              <a:srgbClr val="FF9E86"/>
            </a:solidFill>
            <a:ln>
              <a:noFill/>
            </a:ln>
          </p:spPr>
        </p:sp>
        <p:sp>
          <p:nvSpPr>
            <p:cNvPr name="TextBox 27" id="27"/>
            <p:cNvSpPr txBox="true"/>
            <p:nvPr/>
          </p:nvSpPr>
          <p:spPr>
            <a:xfrm>
              <a:off x="0" y="-47625"/>
              <a:ext cx="812800" cy="860425"/>
            </a:xfrm>
            <a:prstGeom prst="rect">
              <a:avLst/>
            </a:prstGeom>
          </p:spPr>
          <p:txBody>
            <a:bodyPr anchor="ctr" rtlCol="false" tIns="50007" lIns="50007" bIns="50007" rIns="50007"/>
            <a:lstStyle/>
            <a:p>
              <a:pPr algn="ctr">
                <a:lnSpc>
                  <a:spcPts val="2840"/>
                </a:lnSpc>
              </a:pPr>
              <a:r>
                <a:rPr lang="en-US" sz="2000" spc="100">
                  <a:solidFill>
                    <a:srgbClr val="FFFFFF"/>
                  </a:solidFill>
                  <a:latin typeface="Canva Sans"/>
                </a:rPr>
                <a:t>Result</a:t>
              </a:r>
            </a:p>
          </p:txBody>
        </p:sp>
      </p:grpSp>
      <p:sp>
        <p:nvSpPr>
          <p:cNvPr name="AutoShape 28" id="28"/>
          <p:cNvSpPr/>
          <p:nvPr/>
        </p:nvSpPr>
        <p:spPr>
          <a:xfrm>
            <a:off x="12293115" y="4714005"/>
            <a:ext cx="0" cy="581634"/>
          </a:xfrm>
          <a:prstGeom prst="line">
            <a:avLst/>
          </a:prstGeom>
          <a:ln cap="rnd" w="28575">
            <a:solidFill>
              <a:srgbClr val="FF5757"/>
            </a:solidFill>
            <a:prstDash val="solid"/>
            <a:headEnd type="none" len="sm" w="sm"/>
            <a:tailEnd type="none" len="sm" w="sm"/>
          </a:ln>
        </p:spPr>
      </p:sp>
      <p:grpSp>
        <p:nvGrpSpPr>
          <p:cNvPr name="Group 29" id="29"/>
          <p:cNvGrpSpPr/>
          <p:nvPr/>
        </p:nvGrpSpPr>
        <p:grpSpPr>
          <a:xfrm rot="0">
            <a:off x="4203262" y="5295249"/>
            <a:ext cx="1931074" cy="866634"/>
            <a:chOff x="0" y="0"/>
            <a:chExt cx="685936" cy="307836"/>
          </a:xfrm>
        </p:grpSpPr>
        <p:sp>
          <p:nvSpPr>
            <p:cNvPr name="Freeform 30" id="30"/>
            <p:cNvSpPr/>
            <p:nvPr/>
          </p:nvSpPr>
          <p:spPr>
            <a:xfrm flipH="false" flipV="false" rot="0">
              <a:off x="0" y="0"/>
              <a:ext cx="685936" cy="307836"/>
            </a:xfrm>
            <a:custGeom>
              <a:avLst/>
              <a:gdLst/>
              <a:ahLst/>
              <a:cxnLst/>
              <a:rect r="r" b="b" t="t" l="l"/>
              <a:pathLst>
                <a:path h="307836" w="685936">
                  <a:moveTo>
                    <a:pt x="153918" y="0"/>
                  </a:moveTo>
                  <a:lnTo>
                    <a:pt x="532017" y="0"/>
                  </a:lnTo>
                  <a:cubicBezTo>
                    <a:pt x="617024" y="0"/>
                    <a:pt x="685936" y="68912"/>
                    <a:pt x="685936" y="153918"/>
                  </a:cubicBezTo>
                  <a:lnTo>
                    <a:pt x="685936" y="153918"/>
                  </a:lnTo>
                  <a:cubicBezTo>
                    <a:pt x="685936" y="238925"/>
                    <a:pt x="617024" y="307836"/>
                    <a:pt x="532017" y="307836"/>
                  </a:cubicBezTo>
                  <a:lnTo>
                    <a:pt x="153918" y="307836"/>
                  </a:lnTo>
                  <a:cubicBezTo>
                    <a:pt x="68912" y="307836"/>
                    <a:pt x="0" y="238925"/>
                    <a:pt x="0" y="153918"/>
                  </a:cubicBezTo>
                  <a:lnTo>
                    <a:pt x="0" y="153918"/>
                  </a:lnTo>
                  <a:cubicBezTo>
                    <a:pt x="0" y="68912"/>
                    <a:pt x="68912" y="0"/>
                    <a:pt x="153918" y="0"/>
                  </a:cubicBezTo>
                  <a:close/>
                </a:path>
              </a:pathLst>
            </a:custGeom>
            <a:solidFill>
              <a:srgbClr val="FF9E86"/>
            </a:solidFill>
            <a:ln>
              <a:noFill/>
            </a:ln>
          </p:spPr>
        </p:sp>
        <p:sp>
          <p:nvSpPr>
            <p:cNvPr name="TextBox 31" id="31"/>
            <p:cNvSpPr txBox="true"/>
            <p:nvPr/>
          </p:nvSpPr>
          <p:spPr>
            <a:xfrm>
              <a:off x="0" y="-47625"/>
              <a:ext cx="812800" cy="860425"/>
            </a:xfrm>
            <a:prstGeom prst="rect">
              <a:avLst/>
            </a:prstGeom>
          </p:spPr>
          <p:txBody>
            <a:bodyPr anchor="ctr" rtlCol="false" tIns="50007" lIns="50007" bIns="50007" rIns="50007"/>
            <a:lstStyle/>
            <a:p>
              <a:pPr algn="ctr">
                <a:lnSpc>
                  <a:spcPts val="2840"/>
                </a:lnSpc>
              </a:pPr>
              <a:r>
                <a:rPr lang="en-US" sz="2000" spc="100">
                  <a:solidFill>
                    <a:srgbClr val="FFFFFF"/>
                  </a:solidFill>
                  <a:latin typeface="Canva Sans Bold"/>
                </a:rPr>
                <a:t>Manual</a:t>
              </a:r>
            </a:p>
          </p:txBody>
        </p:sp>
      </p:grpSp>
      <p:sp>
        <p:nvSpPr>
          <p:cNvPr name="AutoShape 32" id="32"/>
          <p:cNvSpPr/>
          <p:nvPr/>
        </p:nvSpPr>
        <p:spPr>
          <a:xfrm flipH="true">
            <a:off x="5168800" y="4722666"/>
            <a:ext cx="436440" cy="572583"/>
          </a:xfrm>
          <a:prstGeom prst="line">
            <a:avLst/>
          </a:prstGeom>
          <a:ln cap="rnd" w="28575">
            <a:solidFill>
              <a:srgbClr val="FF5757"/>
            </a:solidFill>
            <a:prstDash val="solid"/>
            <a:headEnd type="none" len="sm" w="sm"/>
            <a:tailEnd type="none" len="sm" w="sm"/>
          </a:ln>
        </p:spPr>
      </p:sp>
      <p:grpSp>
        <p:nvGrpSpPr>
          <p:cNvPr name="Group 33" id="33"/>
          <p:cNvGrpSpPr/>
          <p:nvPr/>
        </p:nvGrpSpPr>
        <p:grpSpPr>
          <a:xfrm rot="0">
            <a:off x="5811896" y="7318176"/>
            <a:ext cx="6178041" cy="866634"/>
            <a:chOff x="0" y="0"/>
            <a:chExt cx="2194497" cy="307836"/>
          </a:xfrm>
        </p:grpSpPr>
        <p:sp>
          <p:nvSpPr>
            <p:cNvPr name="Freeform 34" id="34"/>
            <p:cNvSpPr/>
            <p:nvPr/>
          </p:nvSpPr>
          <p:spPr>
            <a:xfrm flipH="false" flipV="false" rot="0">
              <a:off x="0" y="0"/>
              <a:ext cx="2194497" cy="307836"/>
            </a:xfrm>
            <a:custGeom>
              <a:avLst/>
              <a:gdLst/>
              <a:ahLst/>
              <a:cxnLst/>
              <a:rect r="r" b="b" t="t" l="l"/>
              <a:pathLst>
                <a:path h="307836" w="2194497">
                  <a:moveTo>
                    <a:pt x="125314" y="0"/>
                  </a:moveTo>
                  <a:lnTo>
                    <a:pt x="2069184" y="0"/>
                  </a:lnTo>
                  <a:cubicBezTo>
                    <a:pt x="2138393" y="0"/>
                    <a:pt x="2194497" y="56105"/>
                    <a:pt x="2194497" y="125314"/>
                  </a:cubicBezTo>
                  <a:lnTo>
                    <a:pt x="2194497" y="182523"/>
                  </a:lnTo>
                  <a:cubicBezTo>
                    <a:pt x="2194497" y="215758"/>
                    <a:pt x="2181295" y="247632"/>
                    <a:pt x="2157794" y="271133"/>
                  </a:cubicBezTo>
                  <a:cubicBezTo>
                    <a:pt x="2134293" y="294634"/>
                    <a:pt x="2102419" y="307836"/>
                    <a:pt x="2069184" y="307836"/>
                  </a:cubicBezTo>
                  <a:lnTo>
                    <a:pt x="125314" y="307836"/>
                  </a:lnTo>
                  <a:cubicBezTo>
                    <a:pt x="92078" y="307836"/>
                    <a:pt x="60204" y="294634"/>
                    <a:pt x="36703" y="271133"/>
                  </a:cubicBezTo>
                  <a:cubicBezTo>
                    <a:pt x="13203" y="247632"/>
                    <a:pt x="0" y="215758"/>
                    <a:pt x="0" y="182523"/>
                  </a:cubicBezTo>
                  <a:lnTo>
                    <a:pt x="0" y="125314"/>
                  </a:lnTo>
                  <a:cubicBezTo>
                    <a:pt x="0" y="92078"/>
                    <a:pt x="13203" y="60204"/>
                    <a:pt x="36703" y="36703"/>
                  </a:cubicBezTo>
                  <a:cubicBezTo>
                    <a:pt x="60204" y="13203"/>
                    <a:pt x="92078" y="0"/>
                    <a:pt x="125314" y="0"/>
                  </a:cubicBezTo>
                  <a:close/>
                </a:path>
              </a:pathLst>
            </a:custGeom>
            <a:solidFill>
              <a:srgbClr val="FA643F"/>
            </a:solidFill>
            <a:ln>
              <a:noFill/>
            </a:ln>
          </p:spPr>
        </p:sp>
        <p:sp>
          <p:nvSpPr>
            <p:cNvPr name="TextBox 35" id="35"/>
            <p:cNvSpPr txBox="true"/>
            <p:nvPr/>
          </p:nvSpPr>
          <p:spPr>
            <a:xfrm>
              <a:off x="0" y="-47625"/>
              <a:ext cx="812800" cy="860425"/>
            </a:xfrm>
            <a:prstGeom prst="rect">
              <a:avLst/>
            </a:prstGeom>
          </p:spPr>
          <p:txBody>
            <a:bodyPr anchor="ctr" rtlCol="false" tIns="50007" lIns="50007" bIns="50007" rIns="50007"/>
            <a:lstStyle/>
            <a:p>
              <a:pPr algn="ctr">
                <a:lnSpc>
                  <a:spcPts val="2840"/>
                </a:lnSpc>
              </a:pPr>
              <a:r>
                <a:rPr lang="en-US" sz="2000" spc="100">
                  <a:solidFill>
                    <a:srgbClr val="FFFFFF"/>
                  </a:solidFill>
                  <a:latin typeface="Canva Sans Bold"/>
                </a:rPr>
                <a:t>Automated</a:t>
              </a:r>
            </a:p>
          </p:txBody>
        </p:sp>
      </p:grpSp>
      <p:sp>
        <p:nvSpPr>
          <p:cNvPr name="AutoShape 36" id="36"/>
          <p:cNvSpPr/>
          <p:nvPr/>
        </p:nvSpPr>
        <p:spPr>
          <a:xfrm>
            <a:off x="5616932" y="4707654"/>
            <a:ext cx="3283985" cy="2610522"/>
          </a:xfrm>
          <a:prstGeom prst="line">
            <a:avLst/>
          </a:prstGeom>
          <a:ln cap="rnd" w="28575">
            <a:solidFill>
              <a:srgbClr val="FF5757"/>
            </a:solidFill>
            <a:prstDash val="solid"/>
            <a:headEnd type="none" len="sm" w="sm"/>
            <a:tailEnd type="none" len="sm" w="sm"/>
          </a:ln>
        </p:spPr>
      </p:sp>
      <p:sp>
        <p:nvSpPr>
          <p:cNvPr name="AutoShape 37" id="37"/>
          <p:cNvSpPr/>
          <p:nvPr/>
        </p:nvSpPr>
        <p:spPr>
          <a:xfrm>
            <a:off x="8883039" y="6162272"/>
            <a:ext cx="17878" cy="1155904"/>
          </a:xfrm>
          <a:prstGeom prst="line">
            <a:avLst/>
          </a:prstGeom>
          <a:ln cap="rnd" w="28575">
            <a:solidFill>
              <a:srgbClr val="FF5757"/>
            </a:solidFill>
            <a:prstDash val="solid"/>
            <a:headEnd type="none" len="sm" w="sm"/>
            <a:tailEnd type="none" len="sm" w="sm"/>
          </a:ln>
        </p:spPr>
      </p:sp>
      <p:sp>
        <p:nvSpPr>
          <p:cNvPr name="AutoShape 38" id="38"/>
          <p:cNvSpPr/>
          <p:nvPr/>
        </p:nvSpPr>
        <p:spPr>
          <a:xfrm flipH="true">
            <a:off x="8900917" y="6162272"/>
            <a:ext cx="3392199" cy="1155904"/>
          </a:xfrm>
          <a:prstGeom prst="line">
            <a:avLst/>
          </a:prstGeom>
          <a:ln cap="rnd" w="28575">
            <a:solidFill>
              <a:srgbClr val="FF5757"/>
            </a:solidFill>
            <a:prstDash val="solid"/>
            <a:headEnd type="none" len="sm" w="sm"/>
            <a:tailEnd type="none" len="sm" w="sm"/>
          </a:ln>
        </p:spPr>
      </p:sp>
      <p:grpSp>
        <p:nvGrpSpPr>
          <p:cNvPr name="Group 39" id="39"/>
          <p:cNvGrpSpPr/>
          <p:nvPr/>
        </p:nvGrpSpPr>
        <p:grpSpPr>
          <a:xfrm rot="0">
            <a:off x="7765231" y="1028700"/>
            <a:ext cx="2208893" cy="866634"/>
            <a:chOff x="0" y="0"/>
            <a:chExt cx="784619" cy="307836"/>
          </a:xfrm>
        </p:grpSpPr>
        <p:sp>
          <p:nvSpPr>
            <p:cNvPr name="Freeform 40" id="40"/>
            <p:cNvSpPr/>
            <p:nvPr/>
          </p:nvSpPr>
          <p:spPr>
            <a:xfrm flipH="false" flipV="false" rot="0">
              <a:off x="0" y="0"/>
              <a:ext cx="784619" cy="307836"/>
            </a:xfrm>
            <a:custGeom>
              <a:avLst/>
              <a:gdLst/>
              <a:ahLst/>
              <a:cxnLst/>
              <a:rect r="r" b="b" t="t" l="l"/>
              <a:pathLst>
                <a:path h="307836" w="784619">
                  <a:moveTo>
                    <a:pt x="153918" y="0"/>
                  </a:moveTo>
                  <a:lnTo>
                    <a:pt x="630701" y="0"/>
                  </a:lnTo>
                  <a:cubicBezTo>
                    <a:pt x="715708" y="0"/>
                    <a:pt x="784619" y="68912"/>
                    <a:pt x="784619" y="153918"/>
                  </a:cubicBezTo>
                  <a:lnTo>
                    <a:pt x="784619" y="153918"/>
                  </a:lnTo>
                  <a:cubicBezTo>
                    <a:pt x="784619" y="238925"/>
                    <a:pt x="715708" y="307836"/>
                    <a:pt x="630701" y="307836"/>
                  </a:cubicBezTo>
                  <a:lnTo>
                    <a:pt x="153918" y="307836"/>
                  </a:lnTo>
                  <a:cubicBezTo>
                    <a:pt x="68912" y="307836"/>
                    <a:pt x="0" y="238925"/>
                    <a:pt x="0" y="153918"/>
                  </a:cubicBezTo>
                  <a:lnTo>
                    <a:pt x="0" y="153918"/>
                  </a:lnTo>
                  <a:cubicBezTo>
                    <a:pt x="0" y="68912"/>
                    <a:pt x="68912" y="0"/>
                    <a:pt x="153918" y="0"/>
                  </a:cubicBezTo>
                  <a:close/>
                </a:path>
              </a:pathLst>
            </a:custGeom>
            <a:solidFill>
              <a:srgbClr val="FA643F"/>
            </a:solidFill>
            <a:ln>
              <a:noFill/>
            </a:ln>
          </p:spPr>
        </p:sp>
        <p:sp>
          <p:nvSpPr>
            <p:cNvPr name="TextBox 41" id="41"/>
            <p:cNvSpPr txBox="true"/>
            <p:nvPr/>
          </p:nvSpPr>
          <p:spPr>
            <a:xfrm>
              <a:off x="0" y="-47625"/>
              <a:ext cx="812800" cy="860425"/>
            </a:xfrm>
            <a:prstGeom prst="rect">
              <a:avLst/>
            </a:prstGeom>
          </p:spPr>
          <p:txBody>
            <a:bodyPr anchor="ctr" rtlCol="false" tIns="50007" lIns="50007" bIns="50007" rIns="50007"/>
            <a:lstStyle/>
            <a:p>
              <a:pPr algn="ctr">
                <a:lnSpc>
                  <a:spcPts val="2840"/>
                </a:lnSpc>
              </a:pPr>
              <a:r>
                <a:rPr lang="en-US" sz="2000" spc="100">
                  <a:solidFill>
                    <a:srgbClr val="FFFFFF"/>
                  </a:solidFill>
                  <a:latin typeface="Canva Sans Bold"/>
                </a:rPr>
                <a:t>Registration</a:t>
              </a:r>
            </a:p>
          </p:txBody>
        </p:sp>
      </p:grpSp>
      <p:grpSp>
        <p:nvGrpSpPr>
          <p:cNvPr name="Group 42" id="42"/>
          <p:cNvGrpSpPr/>
          <p:nvPr/>
        </p:nvGrpSpPr>
        <p:grpSpPr>
          <a:xfrm rot="0">
            <a:off x="14319328" y="3870894"/>
            <a:ext cx="2208893" cy="866634"/>
            <a:chOff x="0" y="0"/>
            <a:chExt cx="784619" cy="307836"/>
          </a:xfrm>
        </p:grpSpPr>
        <p:sp>
          <p:nvSpPr>
            <p:cNvPr name="Freeform 43" id="43"/>
            <p:cNvSpPr/>
            <p:nvPr/>
          </p:nvSpPr>
          <p:spPr>
            <a:xfrm flipH="false" flipV="false" rot="0">
              <a:off x="0" y="0"/>
              <a:ext cx="784619" cy="307836"/>
            </a:xfrm>
            <a:custGeom>
              <a:avLst/>
              <a:gdLst/>
              <a:ahLst/>
              <a:cxnLst/>
              <a:rect r="r" b="b" t="t" l="l"/>
              <a:pathLst>
                <a:path h="307836" w="784619">
                  <a:moveTo>
                    <a:pt x="153918" y="0"/>
                  </a:moveTo>
                  <a:lnTo>
                    <a:pt x="630701" y="0"/>
                  </a:lnTo>
                  <a:cubicBezTo>
                    <a:pt x="715708" y="0"/>
                    <a:pt x="784619" y="68912"/>
                    <a:pt x="784619" y="153918"/>
                  </a:cubicBezTo>
                  <a:lnTo>
                    <a:pt x="784619" y="153918"/>
                  </a:lnTo>
                  <a:cubicBezTo>
                    <a:pt x="784619" y="238925"/>
                    <a:pt x="715708" y="307836"/>
                    <a:pt x="630701" y="307836"/>
                  </a:cubicBezTo>
                  <a:lnTo>
                    <a:pt x="153918" y="307836"/>
                  </a:lnTo>
                  <a:cubicBezTo>
                    <a:pt x="68912" y="307836"/>
                    <a:pt x="0" y="238925"/>
                    <a:pt x="0" y="153918"/>
                  </a:cubicBezTo>
                  <a:lnTo>
                    <a:pt x="0" y="153918"/>
                  </a:lnTo>
                  <a:cubicBezTo>
                    <a:pt x="0" y="68912"/>
                    <a:pt x="68912" y="0"/>
                    <a:pt x="153918" y="0"/>
                  </a:cubicBezTo>
                  <a:close/>
                </a:path>
              </a:pathLst>
            </a:custGeom>
            <a:solidFill>
              <a:srgbClr val="FA643F"/>
            </a:solidFill>
            <a:ln>
              <a:noFill/>
            </a:ln>
          </p:spPr>
        </p:sp>
        <p:sp>
          <p:nvSpPr>
            <p:cNvPr name="TextBox 44" id="44"/>
            <p:cNvSpPr txBox="true"/>
            <p:nvPr/>
          </p:nvSpPr>
          <p:spPr>
            <a:xfrm>
              <a:off x="0" y="-47625"/>
              <a:ext cx="812800" cy="860425"/>
            </a:xfrm>
            <a:prstGeom prst="rect">
              <a:avLst/>
            </a:prstGeom>
          </p:spPr>
          <p:txBody>
            <a:bodyPr anchor="ctr" rtlCol="false" tIns="50007" lIns="50007" bIns="50007" rIns="50007"/>
            <a:lstStyle/>
            <a:p>
              <a:pPr algn="ctr">
                <a:lnSpc>
                  <a:spcPts val="2840"/>
                </a:lnSpc>
              </a:pPr>
              <a:r>
                <a:rPr lang="en-US" sz="2000" spc="100">
                  <a:solidFill>
                    <a:srgbClr val="FFFFFF"/>
                  </a:solidFill>
                  <a:latin typeface="Canva Sans Bold"/>
                </a:rPr>
                <a:t>College Search</a:t>
              </a:r>
            </a:p>
          </p:txBody>
        </p:sp>
      </p:grpSp>
      <p:grpSp>
        <p:nvGrpSpPr>
          <p:cNvPr name="Group 45" id="45"/>
          <p:cNvGrpSpPr/>
          <p:nvPr/>
        </p:nvGrpSpPr>
        <p:grpSpPr>
          <a:xfrm rot="0">
            <a:off x="1346156" y="3841020"/>
            <a:ext cx="2208893" cy="866634"/>
            <a:chOff x="0" y="0"/>
            <a:chExt cx="784619" cy="307836"/>
          </a:xfrm>
        </p:grpSpPr>
        <p:sp>
          <p:nvSpPr>
            <p:cNvPr name="Freeform 46" id="46"/>
            <p:cNvSpPr/>
            <p:nvPr/>
          </p:nvSpPr>
          <p:spPr>
            <a:xfrm flipH="false" flipV="false" rot="0">
              <a:off x="0" y="0"/>
              <a:ext cx="784619" cy="307836"/>
            </a:xfrm>
            <a:custGeom>
              <a:avLst/>
              <a:gdLst/>
              <a:ahLst/>
              <a:cxnLst/>
              <a:rect r="r" b="b" t="t" l="l"/>
              <a:pathLst>
                <a:path h="307836" w="784619">
                  <a:moveTo>
                    <a:pt x="153918" y="0"/>
                  </a:moveTo>
                  <a:lnTo>
                    <a:pt x="630701" y="0"/>
                  </a:lnTo>
                  <a:cubicBezTo>
                    <a:pt x="715708" y="0"/>
                    <a:pt x="784619" y="68912"/>
                    <a:pt x="784619" y="153918"/>
                  </a:cubicBezTo>
                  <a:lnTo>
                    <a:pt x="784619" y="153918"/>
                  </a:lnTo>
                  <a:cubicBezTo>
                    <a:pt x="784619" y="238925"/>
                    <a:pt x="715708" y="307836"/>
                    <a:pt x="630701" y="307836"/>
                  </a:cubicBezTo>
                  <a:lnTo>
                    <a:pt x="153918" y="307836"/>
                  </a:lnTo>
                  <a:cubicBezTo>
                    <a:pt x="68912" y="307836"/>
                    <a:pt x="0" y="238925"/>
                    <a:pt x="0" y="153918"/>
                  </a:cubicBezTo>
                  <a:lnTo>
                    <a:pt x="0" y="153918"/>
                  </a:lnTo>
                  <a:cubicBezTo>
                    <a:pt x="0" y="68912"/>
                    <a:pt x="68912" y="0"/>
                    <a:pt x="153918" y="0"/>
                  </a:cubicBezTo>
                  <a:close/>
                </a:path>
              </a:pathLst>
            </a:custGeom>
            <a:solidFill>
              <a:srgbClr val="FA643F"/>
            </a:solidFill>
            <a:ln>
              <a:noFill/>
            </a:ln>
          </p:spPr>
        </p:sp>
        <p:sp>
          <p:nvSpPr>
            <p:cNvPr name="TextBox 47" id="47"/>
            <p:cNvSpPr txBox="true"/>
            <p:nvPr/>
          </p:nvSpPr>
          <p:spPr>
            <a:xfrm>
              <a:off x="0" y="-47625"/>
              <a:ext cx="812800" cy="860425"/>
            </a:xfrm>
            <a:prstGeom prst="rect">
              <a:avLst/>
            </a:prstGeom>
          </p:spPr>
          <p:txBody>
            <a:bodyPr anchor="ctr" rtlCol="false" tIns="50007" lIns="50007" bIns="50007" rIns="50007"/>
            <a:lstStyle/>
            <a:p>
              <a:pPr algn="ctr">
                <a:lnSpc>
                  <a:spcPts val="2840"/>
                </a:lnSpc>
              </a:pPr>
              <a:r>
                <a:rPr lang="en-US" sz="2000" spc="100">
                  <a:solidFill>
                    <a:srgbClr val="FFFFFF"/>
                  </a:solidFill>
                  <a:latin typeface="Canva Sans"/>
                </a:rPr>
                <a:t>Coding Contest information</a:t>
              </a:r>
            </a:p>
          </p:txBody>
        </p:sp>
      </p:grpSp>
      <p:sp>
        <p:nvSpPr>
          <p:cNvPr name="AutoShape 48" id="48"/>
          <p:cNvSpPr/>
          <p:nvPr/>
        </p:nvSpPr>
        <p:spPr>
          <a:xfrm flipH="true">
            <a:off x="2017603" y="4104966"/>
            <a:ext cx="16833" cy="1553258"/>
          </a:xfrm>
          <a:prstGeom prst="line">
            <a:avLst/>
          </a:prstGeom>
          <a:ln cap="rnd" w="19050">
            <a:solidFill>
              <a:srgbClr val="FF5757"/>
            </a:solidFill>
            <a:prstDash val="solid"/>
            <a:headEnd type="none" len="sm" w="sm"/>
            <a:tailEnd type="none" len="sm" w="sm"/>
          </a:ln>
        </p:spPr>
      </p:sp>
      <p:grpSp>
        <p:nvGrpSpPr>
          <p:cNvPr name="Group 49" id="49"/>
          <p:cNvGrpSpPr/>
          <p:nvPr/>
        </p:nvGrpSpPr>
        <p:grpSpPr>
          <a:xfrm rot="0">
            <a:off x="1175495" y="5280627"/>
            <a:ext cx="2666435" cy="866634"/>
            <a:chOff x="0" y="0"/>
            <a:chExt cx="947142" cy="307836"/>
          </a:xfrm>
        </p:grpSpPr>
        <p:sp>
          <p:nvSpPr>
            <p:cNvPr name="Freeform 50" id="50"/>
            <p:cNvSpPr/>
            <p:nvPr/>
          </p:nvSpPr>
          <p:spPr>
            <a:xfrm flipH="false" flipV="false" rot="0">
              <a:off x="0" y="0"/>
              <a:ext cx="947142" cy="307836"/>
            </a:xfrm>
            <a:custGeom>
              <a:avLst/>
              <a:gdLst/>
              <a:ahLst/>
              <a:cxnLst/>
              <a:rect r="r" b="b" t="t" l="l"/>
              <a:pathLst>
                <a:path h="307836" w="947142">
                  <a:moveTo>
                    <a:pt x="153918" y="0"/>
                  </a:moveTo>
                  <a:lnTo>
                    <a:pt x="793224" y="0"/>
                  </a:lnTo>
                  <a:cubicBezTo>
                    <a:pt x="878231" y="0"/>
                    <a:pt x="947142" y="68912"/>
                    <a:pt x="947142" y="153918"/>
                  </a:cubicBezTo>
                  <a:lnTo>
                    <a:pt x="947142" y="153918"/>
                  </a:lnTo>
                  <a:cubicBezTo>
                    <a:pt x="947142" y="238925"/>
                    <a:pt x="878231" y="307836"/>
                    <a:pt x="793224" y="307836"/>
                  </a:cubicBezTo>
                  <a:lnTo>
                    <a:pt x="153918" y="307836"/>
                  </a:lnTo>
                  <a:cubicBezTo>
                    <a:pt x="68912" y="307836"/>
                    <a:pt x="0" y="238925"/>
                    <a:pt x="0" y="153918"/>
                  </a:cubicBezTo>
                  <a:lnTo>
                    <a:pt x="0" y="153918"/>
                  </a:lnTo>
                  <a:cubicBezTo>
                    <a:pt x="0" y="68912"/>
                    <a:pt x="68912" y="0"/>
                    <a:pt x="153918" y="0"/>
                  </a:cubicBezTo>
                  <a:close/>
                </a:path>
              </a:pathLst>
            </a:custGeom>
            <a:solidFill>
              <a:srgbClr val="FF9E86"/>
            </a:solidFill>
            <a:ln>
              <a:noFill/>
            </a:ln>
          </p:spPr>
        </p:sp>
        <p:sp>
          <p:nvSpPr>
            <p:cNvPr name="TextBox 51" id="51"/>
            <p:cNvSpPr txBox="true"/>
            <p:nvPr/>
          </p:nvSpPr>
          <p:spPr>
            <a:xfrm>
              <a:off x="0" y="-47625"/>
              <a:ext cx="812800" cy="860425"/>
            </a:xfrm>
            <a:prstGeom prst="rect">
              <a:avLst/>
            </a:prstGeom>
          </p:spPr>
          <p:txBody>
            <a:bodyPr anchor="ctr" rtlCol="false" tIns="50007" lIns="50007" bIns="50007" rIns="50007"/>
            <a:lstStyle/>
            <a:p>
              <a:pPr algn="ctr">
                <a:lnSpc>
                  <a:spcPts val="2840"/>
                </a:lnSpc>
              </a:pPr>
              <a:r>
                <a:rPr lang="en-US" sz="2000" spc="100">
                  <a:solidFill>
                    <a:srgbClr val="FFFFFF"/>
                  </a:solidFill>
                  <a:latin typeface="Canva Sans Bold"/>
                </a:rPr>
                <a:t>Result</a:t>
              </a:r>
            </a:p>
          </p:txBody>
        </p:sp>
      </p:grpSp>
      <p:sp>
        <p:nvSpPr>
          <p:cNvPr name="AutoShape 52" id="52"/>
          <p:cNvSpPr/>
          <p:nvPr/>
        </p:nvSpPr>
        <p:spPr>
          <a:xfrm flipH="true">
            <a:off x="15425716" y="4722277"/>
            <a:ext cx="0" cy="572972"/>
          </a:xfrm>
          <a:prstGeom prst="line">
            <a:avLst/>
          </a:prstGeom>
          <a:ln cap="rnd" w="28575">
            <a:solidFill>
              <a:srgbClr val="FF5757"/>
            </a:solidFill>
            <a:prstDash val="solid"/>
            <a:headEnd type="none" len="sm" w="sm"/>
            <a:tailEnd type="none" len="sm" w="sm"/>
          </a:ln>
        </p:spPr>
      </p:sp>
      <p:grpSp>
        <p:nvGrpSpPr>
          <p:cNvPr name="Group 53" id="53"/>
          <p:cNvGrpSpPr/>
          <p:nvPr/>
        </p:nvGrpSpPr>
        <p:grpSpPr>
          <a:xfrm rot="0">
            <a:off x="14120581" y="5295249"/>
            <a:ext cx="2666435" cy="866634"/>
            <a:chOff x="0" y="0"/>
            <a:chExt cx="947142" cy="307836"/>
          </a:xfrm>
        </p:grpSpPr>
        <p:sp>
          <p:nvSpPr>
            <p:cNvPr name="Freeform 54" id="54"/>
            <p:cNvSpPr/>
            <p:nvPr/>
          </p:nvSpPr>
          <p:spPr>
            <a:xfrm flipH="false" flipV="false" rot="0">
              <a:off x="0" y="0"/>
              <a:ext cx="947142" cy="307836"/>
            </a:xfrm>
            <a:custGeom>
              <a:avLst/>
              <a:gdLst/>
              <a:ahLst/>
              <a:cxnLst/>
              <a:rect r="r" b="b" t="t" l="l"/>
              <a:pathLst>
                <a:path h="307836" w="947142">
                  <a:moveTo>
                    <a:pt x="153918" y="0"/>
                  </a:moveTo>
                  <a:lnTo>
                    <a:pt x="793224" y="0"/>
                  </a:lnTo>
                  <a:cubicBezTo>
                    <a:pt x="878231" y="0"/>
                    <a:pt x="947142" y="68912"/>
                    <a:pt x="947142" y="153918"/>
                  </a:cubicBezTo>
                  <a:lnTo>
                    <a:pt x="947142" y="153918"/>
                  </a:lnTo>
                  <a:cubicBezTo>
                    <a:pt x="947142" y="238925"/>
                    <a:pt x="878231" y="307836"/>
                    <a:pt x="793224" y="307836"/>
                  </a:cubicBezTo>
                  <a:lnTo>
                    <a:pt x="153918" y="307836"/>
                  </a:lnTo>
                  <a:cubicBezTo>
                    <a:pt x="68912" y="307836"/>
                    <a:pt x="0" y="238925"/>
                    <a:pt x="0" y="153918"/>
                  </a:cubicBezTo>
                  <a:lnTo>
                    <a:pt x="0" y="153918"/>
                  </a:lnTo>
                  <a:cubicBezTo>
                    <a:pt x="0" y="68912"/>
                    <a:pt x="68912" y="0"/>
                    <a:pt x="153918" y="0"/>
                  </a:cubicBezTo>
                  <a:close/>
                </a:path>
              </a:pathLst>
            </a:custGeom>
            <a:solidFill>
              <a:srgbClr val="FF9E86"/>
            </a:solidFill>
            <a:ln>
              <a:noFill/>
            </a:ln>
          </p:spPr>
        </p:sp>
        <p:sp>
          <p:nvSpPr>
            <p:cNvPr name="TextBox 55" id="55"/>
            <p:cNvSpPr txBox="true"/>
            <p:nvPr/>
          </p:nvSpPr>
          <p:spPr>
            <a:xfrm>
              <a:off x="0" y="-47625"/>
              <a:ext cx="812800" cy="860425"/>
            </a:xfrm>
            <a:prstGeom prst="rect">
              <a:avLst/>
            </a:prstGeom>
          </p:spPr>
          <p:txBody>
            <a:bodyPr anchor="ctr" rtlCol="false" tIns="50007" lIns="50007" bIns="50007" rIns="50007"/>
            <a:lstStyle/>
            <a:p>
              <a:pPr algn="ctr">
                <a:lnSpc>
                  <a:spcPts val="2840"/>
                </a:lnSpc>
              </a:pPr>
              <a:r>
                <a:rPr lang="en-US" sz="2000" spc="100">
                  <a:solidFill>
                    <a:srgbClr val="FFFFFF"/>
                  </a:solidFill>
                  <a:latin typeface="Canva Sans Bold"/>
                </a:rPr>
                <a:t>Result</a:t>
              </a:r>
            </a:p>
          </p:txBody>
        </p:sp>
      </p:grpSp>
      <p:grpSp>
        <p:nvGrpSpPr>
          <p:cNvPr name="Group 56" id="56"/>
          <p:cNvGrpSpPr/>
          <p:nvPr/>
        </p:nvGrpSpPr>
        <p:grpSpPr>
          <a:xfrm rot="0">
            <a:off x="2358420" y="9176292"/>
            <a:ext cx="13067296" cy="866634"/>
            <a:chOff x="0" y="0"/>
            <a:chExt cx="4641625" cy="307836"/>
          </a:xfrm>
        </p:grpSpPr>
        <p:sp>
          <p:nvSpPr>
            <p:cNvPr name="Freeform 57" id="57"/>
            <p:cNvSpPr/>
            <p:nvPr/>
          </p:nvSpPr>
          <p:spPr>
            <a:xfrm flipH="false" flipV="false" rot="0">
              <a:off x="0" y="0"/>
              <a:ext cx="4641624" cy="307836"/>
            </a:xfrm>
            <a:custGeom>
              <a:avLst/>
              <a:gdLst/>
              <a:ahLst/>
              <a:cxnLst/>
              <a:rect r="r" b="b" t="t" l="l"/>
              <a:pathLst>
                <a:path h="307836" w="4641624">
                  <a:moveTo>
                    <a:pt x="59247" y="0"/>
                  </a:moveTo>
                  <a:lnTo>
                    <a:pt x="4582378" y="0"/>
                  </a:lnTo>
                  <a:cubicBezTo>
                    <a:pt x="4598091" y="0"/>
                    <a:pt x="4613161" y="6242"/>
                    <a:pt x="4624272" y="17353"/>
                  </a:cubicBezTo>
                  <a:cubicBezTo>
                    <a:pt x="4635383" y="28464"/>
                    <a:pt x="4641624" y="43533"/>
                    <a:pt x="4641624" y="59247"/>
                  </a:cubicBezTo>
                  <a:lnTo>
                    <a:pt x="4641624" y="248590"/>
                  </a:lnTo>
                  <a:cubicBezTo>
                    <a:pt x="4641624" y="264303"/>
                    <a:pt x="4635383" y="279373"/>
                    <a:pt x="4624272" y="290483"/>
                  </a:cubicBezTo>
                  <a:cubicBezTo>
                    <a:pt x="4613161" y="301594"/>
                    <a:pt x="4598091" y="307836"/>
                    <a:pt x="4582378" y="307836"/>
                  </a:cubicBezTo>
                  <a:lnTo>
                    <a:pt x="59247" y="307836"/>
                  </a:lnTo>
                  <a:cubicBezTo>
                    <a:pt x="43533" y="307836"/>
                    <a:pt x="28464" y="301594"/>
                    <a:pt x="17353" y="290483"/>
                  </a:cubicBezTo>
                  <a:cubicBezTo>
                    <a:pt x="6242" y="279373"/>
                    <a:pt x="0" y="264303"/>
                    <a:pt x="0" y="248590"/>
                  </a:cubicBezTo>
                  <a:lnTo>
                    <a:pt x="0" y="59247"/>
                  </a:lnTo>
                  <a:cubicBezTo>
                    <a:pt x="0" y="43533"/>
                    <a:pt x="6242" y="28464"/>
                    <a:pt x="17353" y="17353"/>
                  </a:cubicBezTo>
                  <a:cubicBezTo>
                    <a:pt x="28464" y="6242"/>
                    <a:pt x="43533" y="0"/>
                    <a:pt x="59247" y="0"/>
                  </a:cubicBezTo>
                  <a:close/>
                </a:path>
              </a:pathLst>
            </a:custGeom>
            <a:solidFill>
              <a:srgbClr val="FF9E86"/>
            </a:solidFill>
            <a:ln>
              <a:noFill/>
            </a:ln>
          </p:spPr>
        </p:sp>
        <p:sp>
          <p:nvSpPr>
            <p:cNvPr name="TextBox 58" id="58"/>
            <p:cNvSpPr txBox="true"/>
            <p:nvPr/>
          </p:nvSpPr>
          <p:spPr>
            <a:xfrm>
              <a:off x="0" y="-47625"/>
              <a:ext cx="812800" cy="860425"/>
            </a:xfrm>
            <a:prstGeom prst="rect">
              <a:avLst/>
            </a:prstGeom>
          </p:spPr>
          <p:txBody>
            <a:bodyPr anchor="ctr" rtlCol="false" tIns="50007" lIns="50007" bIns="50007" rIns="50007"/>
            <a:lstStyle/>
            <a:p>
              <a:pPr algn="ctr">
                <a:lnSpc>
                  <a:spcPts val="2840"/>
                </a:lnSpc>
              </a:pPr>
              <a:r>
                <a:rPr lang="en-US" sz="2000" spc="100">
                  <a:solidFill>
                    <a:srgbClr val="FFFFFF"/>
                  </a:solidFill>
                  <a:latin typeface="Canva Sans Bold"/>
                </a:rPr>
                <a:t>Exit or Download</a:t>
              </a:r>
            </a:p>
          </p:txBody>
        </p:sp>
      </p:grpSp>
      <p:sp>
        <p:nvSpPr>
          <p:cNvPr name="AutoShape 59" id="59"/>
          <p:cNvSpPr/>
          <p:nvPr/>
        </p:nvSpPr>
        <p:spPr>
          <a:xfrm flipH="true">
            <a:off x="12283711" y="6162272"/>
            <a:ext cx="9404" cy="2442562"/>
          </a:xfrm>
          <a:prstGeom prst="line">
            <a:avLst/>
          </a:prstGeom>
          <a:ln cap="rnd" w="28575">
            <a:solidFill>
              <a:srgbClr val="FF5757"/>
            </a:solidFill>
            <a:prstDash val="solid"/>
            <a:headEnd type="none" len="sm" w="sm"/>
            <a:tailEnd type="none" len="sm" w="sm"/>
          </a:ln>
        </p:spPr>
      </p:sp>
      <p:sp>
        <p:nvSpPr>
          <p:cNvPr name="AutoShape 60" id="60"/>
          <p:cNvSpPr/>
          <p:nvPr/>
        </p:nvSpPr>
        <p:spPr>
          <a:xfrm flipH="true">
            <a:off x="5156861" y="6161883"/>
            <a:ext cx="11939" cy="2428877"/>
          </a:xfrm>
          <a:prstGeom prst="line">
            <a:avLst/>
          </a:prstGeom>
          <a:ln cap="rnd" w="28575">
            <a:solidFill>
              <a:srgbClr val="FF5757"/>
            </a:solidFill>
            <a:prstDash val="solid"/>
            <a:headEnd type="none" len="sm" w="sm"/>
            <a:tailEnd type="none" len="sm" w="sm"/>
          </a:ln>
        </p:spPr>
      </p:sp>
      <p:sp>
        <p:nvSpPr>
          <p:cNvPr name="AutoShape 61" id="61"/>
          <p:cNvSpPr/>
          <p:nvPr/>
        </p:nvSpPr>
        <p:spPr>
          <a:xfrm flipH="true">
            <a:off x="5168800" y="8575823"/>
            <a:ext cx="7050700" cy="0"/>
          </a:xfrm>
          <a:prstGeom prst="line">
            <a:avLst/>
          </a:prstGeom>
          <a:ln cap="rnd" w="28575">
            <a:solidFill>
              <a:srgbClr val="FF5757"/>
            </a:solidFill>
            <a:prstDash val="solid"/>
            <a:headEnd type="none" len="sm" w="sm"/>
            <a:tailEnd type="none" len="sm" w="sm"/>
          </a:ln>
        </p:spPr>
      </p:sp>
      <p:sp>
        <p:nvSpPr>
          <p:cNvPr name="AutoShape 62" id="62"/>
          <p:cNvSpPr/>
          <p:nvPr/>
        </p:nvSpPr>
        <p:spPr>
          <a:xfrm flipV="true">
            <a:off x="8892068" y="8184810"/>
            <a:ext cx="8848" cy="991482"/>
          </a:xfrm>
          <a:prstGeom prst="line">
            <a:avLst/>
          </a:prstGeom>
          <a:ln cap="rnd" w="28575">
            <a:solidFill>
              <a:srgbClr val="FF5757"/>
            </a:solidFill>
            <a:prstDash val="solid"/>
            <a:headEnd type="none" len="sm" w="sm"/>
            <a:tailEnd type="none" len="sm" w="sm"/>
          </a:ln>
        </p:spPr>
      </p:sp>
      <p:sp>
        <p:nvSpPr>
          <p:cNvPr name="AutoShape 63" id="63"/>
          <p:cNvSpPr/>
          <p:nvPr/>
        </p:nvSpPr>
        <p:spPr>
          <a:xfrm flipH="true">
            <a:off x="2508713" y="8575823"/>
            <a:ext cx="2696069" cy="0"/>
          </a:xfrm>
          <a:prstGeom prst="line">
            <a:avLst/>
          </a:prstGeom>
          <a:ln cap="rnd" w="28575">
            <a:solidFill>
              <a:srgbClr val="FF5757"/>
            </a:solidFill>
            <a:prstDash val="solid"/>
            <a:headEnd type="none" len="sm" w="sm"/>
            <a:tailEnd type="none" len="sm" w="sm"/>
          </a:ln>
        </p:spPr>
      </p:sp>
      <p:sp>
        <p:nvSpPr>
          <p:cNvPr name="AutoShape 64" id="64"/>
          <p:cNvSpPr/>
          <p:nvPr/>
        </p:nvSpPr>
        <p:spPr>
          <a:xfrm flipH="true">
            <a:off x="15453798" y="6161883"/>
            <a:ext cx="0" cy="2398830"/>
          </a:xfrm>
          <a:prstGeom prst="line">
            <a:avLst/>
          </a:prstGeom>
          <a:ln cap="rnd" w="28575">
            <a:solidFill>
              <a:srgbClr val="FF5757"/>
            </a:solidFill>
            <a:prstDash val="solid"/>
            <a:headEnd type="none" len="sm" w="sm"/>
            <a:tailEnd type="none" len="sm" w="sm"/>
          </a:ln>
        </p:spPr>
      </p:sp>
      <p:sp>
        <p:nvSpPr>
          <p:cNvPr name="AutoShape 65" id="65"/>
          <p:cNvSpPr/>
          <p:nvPr/>
        </p:nvSpPr>
        <p:spPr>
          <a:xfrm flipH="true" flipV="true">
            <a:off x="11989937" y="8569889"/>
            <a:ext cx="3478873" cy="20685"/>
          </a:xfrm>
          <a:prstGeom prst="line">
            <a:avLst/>
          </a:prstGeom>
          <a:ln cap="rnd" w="28575">
            <a:solidFill>
              <a:srgbClr val="FF5757"/>
            </a:solidFill>
            <a:prstDash val="solid"/>
            <a:headEnd type="none" len="sm" w="sm"/>
            <a:tailEnd type="none" len="sm" w="sm"/>
          </a:ln>
        </p:spPr>
      </p:sp>
      <p:sp>
        <p:nvSpPr>
          <p:cNvPr name="AutoShape 66" id="66"/>
          <p:cNvSpPr/>
          <p:nvPr/>
        </p:nvSpPr>
        <p:spPr>
          <a:xfrm flipH="true">
            <a:off x="2508713" y="6147261"/>
            <a:ext cx="0" cy="2414274"/>
          </a:xfrm>
          <a:prstGeom prst="line">
            <a:avLst/>
          </a:prstGeom>
          <a:ln cap="rnd" w="28575">
            <a:solidFill>
              <a:srgbClr val="FF5757"/>
            </a:solidFill>
            <a:prstDash val="solid"/>
            <a:headEnd type="none" len="sm" w="sm"/>
            <a:tailEnd type="none" len="sm" w="sm"/>
          </a:ln>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73972" y="1176598"/>
            <a:ext cx="12891279" cy="3086725"/>
            <a:chOff x="0" y="0"/>
            <a:chExt cx="17188372" cy="4115633"/>
          </a:xfrm>
        </p:grpSpPr>
        <p:sp>
          <p:nvSpPr>
            <p:cNvPr name="TextBox 3" id="3"/>
            <p:cNvSpPr txBox="true"/>
            <p:nvPr/>
          </p:nvSpPr>
          <p:spPr>
            <a:xfrm rot="0">
              <a:off x="0" y="-47625"/>
              <a:ext cx="8776069" cy="758789"/>
            </a:xfrm>
            <a:prstGeom prst="rect">
              <a:avLst/>
            </a:prstGeom>
          </p:spPr>
          <p:txBody>
            <a:bodyPr anchor="t" rtlCol="false" tIns="0" lIns="0" bIns="0" rIns="0">
              <a:spAutoFit/>
            </a:bodyPr>
            <a:lstStyle/>
            <a:p>
              <a:pPr>
                <a:lnSpc>
                  <a:spcPts val="4563"/>
                </a:lnSpc>
              </a:pPr>
              <a:r>
                <a:rPr lang="en-US" sz="3510">
                  <a:solidFill>
                    <a:srgbClr val="2A2E3A"/>
                  </a:solidFill>
                  <a:latin typeface="Klein Bold"/>
                </a:rPr>
                <a:t>User Management Module</a:t>
              </a:r>
            </a:p>
          </p:txBody>
        </p:sp>
        <p:sp>
          <p:nvSpPr>
            <p:cNvPr name="Freeform 4" id="4"/>
            <p:cNvSpPr/>
            <p:nvPr/>
          </p:nvSpPr>
          <p:spPr>
            <a:xfrm flipH="false" flipV="false" rot="0">
              <a:off x="2897654" y="1443070"/>
              <a:ext cx="351760" cy="351760"/>
            </a:xfrm>
            <a:custGeom>
              <a:avLst/>
              <a:gdLst/>
              <a:ahLst/>
              <a:cxnLst/>
              <a:rect r="r" b="b" t="t" l="l"/>
              <a:pathLst>
                <a:path h="351760" w="351760">
                  <a:moveTo>
                    <a:pt x="0" y="0"/>
                  </a:moveTo>
                  <a:lnTo>
                    <a:pt x="351760" y="0"/>
                  </a:lnTo>
                  <a:lnTo>
                    <a:pt x="351760" y="351760"/>
                  </a:lnTo>
                  <a:lnTo>
                    <a:pt x="0" y="3517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3592261" y="1239309"/>
              <a:ext cx="13596111" cy="1381341"/>
            </a:xfrm>
            <a:prstGeom prst="rect">
              <a:avLst/>
            </a:prstGeom>
          </p:spPr>
          <p:txBody>
            <a:bodyPr anchor="t" rtlCol="false" tIns="0" lIns="0" bIns="0" rIns="0">
              <a:spAutoFit/>
            </a:bodyPr>
            <a:lstStyle/>
            <a:p>
              <a:pPr>
                <a:lnSpc>
                  <a:spcPts val="4247"/>
                </a:lnSpc>
              </a:pPr>
              <a:r>
                <a:rPr lang="en-US" sz="3033">
                  <a:solidFill>
                    <a:srgbClr val="2A2E3A"/>
                  </a:solidFill>
                  <a:latin typeface="Helios"/>
                </a:rPr>
                <a:t>Responsible for user registration, login, and authentication</a:t>
              </a:r>
            </a:p>
            <a:p>
              <a:pPr>
                <a:lnSpc>
                  <a:spcPts val="4247"/>
                </a:lnSpc>
                <a:spcBef>
                  <a:spcPct val="0"/>
                </a:spcBef>
              </a:pPr>
            </a:p>
          </p:txBody>
        </p:sp>
        <p:sp>
          <p:nvSpPr>
            <p:cNvPr name="Freeform 6" id="6"/>
            <p:cNvSpPr/>
            <p:nvPr/>
          </p:nvSpPr>
          <p:spPr>
            <a:xfrm flipH="false" flipV="false" rot="0">
              <a:off x="2897654" y="2529149"/>
              <a:ext cx="351760" cy="351760"/>
            </a:xfrm>
            <a:custGeom>
              <a:avLst/>
              <a:gdLst/>
              <a:ahLst/>
              <a:cxnLst/>
              <a:rect r="r" b="b" t="t" l="l"/>
              <a:pathLst>
                <a:path h="351760" w="351760">
                  <a:moveTo>
                    <a:pt x="0" y="0"/>
                  </a:moveTo>
                  <a:lnTo>
                    <a:pt x="351760" y="0"/>
                  </a:lnTo>
                  <a:lnTo>
                    <a:pt x="351760" y="351760"/>
                  </a:lnTo>
                  <a:lnTo>
                    <a:pt x="0" y="3517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3592261" y="2325387"/>
              <a:ext cx="13596111" cy="1381341"/>
            </a:xfrm>
            <a:prstGeom prst="rect">
              <a:avLst/>
            </a:prstGeom>
          </p:spPr>
          <p:txBody>
            <a:bodyPr anchor="t" rtlCol="false" tIns="0" lIns="0" bIns="0" rIns="0">
              <a:spAutoFit/>
            </a:bodyPr>
            <a:lstStyle/>
            <a:p>
              <a:pPr>
                <a:lnSpc>
                  <a:spcPts val="4247"/>
                </a:lnSpc>
              </a:pPr>
              <a:r>
                <a:rPr lang="en-US" sz="3033">
                  <a:solidFill>
                    <a:srgbClr val="2A2E3A"/>
                  </a:solidFill>
                  <a:latin typeface="Helios"/>
                </a:rPr>
                <a:t>Manages user profiles and preferences.</a:t>
              </a:r>
            </a:p>
            <a:p>
              <a:pPr>
                <a:lnSpc>
                  <a:spcPts val="4247"/>
                </a:lnSpc>
                <a:spcBef>
                  <a:spcPct val="0"/>
                </a:spcBef>
              </a:pPr>
            </a:p>
          </p:txBody>
        </p:sp>
        <p:sp>
          <p:nvSpPr>
            <p:cNvPr name="Freeform 8" id="8"/>
            <p:cNvSpPr/>
            <p:nvPr/>
          </p:nvSpPr>
          <p:spPr>
            <a:xfrm flipH="false" flipV="false" rot="0">
              <a:off x="2897654" y="3646759"/>
              <a:ext cx="351760" cy="351760"/>
            </a:xfrm>
            <a:custGeom>
              <a:avLst/>
              <a:gdLst/>
              <a:ahLst/>
              <a:cxnLst/>
              <a:rect r="r" b="b" t="t" l="l"/>
              <a:pathLst>
                <a:path h="351760" w="351760">
                  <a:moveTo>
                    <a:pt x="0" y="0"/>
                  </a:moveTo>
                  <a:lnTo>
                    <a:pt x="351760" y="0"/>
                  </a:lnTo>
                  <a:lnTo>
                    <a:pt x="351760" y="351759"/>
                  </a:lnTo>
                  <a:lnTo>
                    <a:pt x="0" y="35175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3592261" y="3442997"/>
              <a:ext cx="13596111" cy="672636"/>
            </a:xfrm>
            <a:prstGeom prst="rect">
              <a:avLst/>
            </a:prstGeom>
          </p:spPr>
          <p:txBody>
            <a:bodyPr anchor="t" rtlCol="false" tIns="0" lIns="0" bIns="0" rIns="0">
              <a:spAutoFit/>
            </a:bodyPr>
            <a:lstStyle/>
            <a:p>
              <a:pPr>
                <a:lnSpc>
                  <a:spcPts val="4247"/>
                </a:lnSpc>
                <a:spcBef>
                  <a:spcPct val="0"/>
                </a:spcBef>
              </a:pPr>
              <a:r>
                <a:rPr lang="en-US" sz="3033">
                  <a:solidFill>
                    <a:srgbClr val="2A2E3A"/>
                  </a:solidFill>
                  <a:latin typeface="Helios"/>
                </a:rPr>
                <a:t>Handles account settings and password management</a:t>
              </a:r>
            </a:p>
          </p:txBody>
        </p:sp>
      </p:grpSp>
      <p:sp>
        <p:nvSpPr>
          <p:cNvPr name="TextBox 10" id="10"/>
          <p:cNvSpPr txBox="true"/>
          <p:nvPr/>
        </p:nvSpPr>
        <p:spPr>
          <a:xfrm rot="0">
            <a:off x="673972" y="5099102"/>
            <a:ext cx="6582052" cy="574545"/>
          </a:xfrm>
          <a:prstGeom prst="rect">
            <a:avLst/>
          </a:prstGeom>
        </p:spPr>
        <p:txBody>
          <a:bodyPr anchor="t" rtlCol="false" tIns="0" lIns="0" bIns="0" rIns="0">
            <a:spAutoFit/>
          </a:bodyPr>
          <a:lstStyle/>
          <a:p>
            <a:pPr algn="just">
              <a:lnSpc>
                <a:spcPts val="4563"/>
              </a:lnSpc>
            </a:pPr>
            <a:r>
              <a:rPr lang="en-US" sz="3510">
                <a:solidFill>
                  <a:srgbClr val="2A2E3A"/>
                </a:solidFill>
                <a:latin typeface="Klein Bold"/>
              </a:rPr>
              <a:t>Resume Builder Module</a:t>
            </a:r>
          </a:p>
        </p:txBody>
      </p:sp>
      <p:sp>
        <p:nvSpPr>
          <p:cNvPr name="Freeform 11" id="11"/>
          <p:cNvSpPr/>
          <p:nvPr/>
        </p:nvSpPr>
        <p:spPr>
          <a:xfrm flipH="false" flipV="false" rot="0">
            <a:off x="2847213" y="6225803"/>
            <a:ext cx="263820" cy="263820"/>
          </a:xfrm>
          <a:custGeom>
            <a:avLst/>
            <a:gdLst/>
            <a:ahLst/>
            <a:cxnLst/>
            <a:rect r="r" b="b" t="t" l="l"/>
            <a:pathLst>
              <a:path h="263820" w="263820">
                <a:moveTo>
                  <a:pt x="0" y="0"/>
                </a:moveTo>
                <a:lnTo>
                  <a:pt x="263820" y="0"/>
                </a:lnTo>
                <a:lnTo>
                  <a:pt x="263820" y="263820"/>
                </a:lnTo>
                <a:lnTo>
                  <a:pt x="0" y="2638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2" id="12"/>
          <p:cNvSpPr txBox="true"/>
          <p:nvPr/>
        </p:nvSpPr>
        <p:spPr>
          <a:xfrm rot="0">
            <a:off x="3368168" y="6056313"/>
            <a:ext cx="10197083" cy="1056417"/>
          </a:xfrm>
          <a:prstGeom prst="rect">
            <a:avLst/>
          </a:prstGeom>
        </p:spPr>
        <p:txBody>
          <a:bodyPr anchor="t" rtlCol="false" tIns="0" lIns="0" bIns="0" rIns="0">
            <a:spAutoFit/>
          </a:bodyPr>
          <a:lstStyle/>
          <a:p>
            <a:pPr algn="just">
              <a:lnSpc>
                <a:spcPts val="4247"/>
              </a:lnSpc>
            </a:pPr>
            <a:r>
              <a:rPr lang="en-US" sz="3033">
                <a:solidFill>
                  <a:srgbClr val="2A2E3A"/>
                </a:solidFill>
                <a:latin typeface="Helios"/>
              </a:rPr>
              <a:t>Provides functionality for creating and editing resumes.</a:t>
            </a:r>
          </a:p>
          <a:p>
            <a:pPr algn="just">
              <a:lnSpc>
                <a:spcPts val="4247"/>
              </a:lnSpc>
              <a:spcBef>
                <a:spcPct val="0"/>
              </a:spcBef>
            </a:pPr>
          </a:p>
        </p:txBody>
      </p:sp>
      <p:sp>
        <p:nvSpPr>
          <p:cNvPr name="Freeform 13" id="13"/>
          <p:cNvSpPr/>
          <p:nvPr/>
        </p:nvSpPr>
        <p:spPr>
          <a:xfrm flipH="false" flipV="false" rot="0">
            <a:off x="2847213" y="7040362"/>
            <a:ext cx="263820" cy="263820"/>
          </a:xfrm>
          <a:custGeom>
            <a:avLst/>
            <a:gdLst/>
            <a:ahLst/>
            <a:cxnLst/>
            <a:rect r="r" b="b" t="t" l="l"/>
            <a:pathLst>
              <a:path h="263820" w="263820">
                <a:moveTo>
                  <a:pt x="0" y="0"/>
                </a:moveTo>
                <a:lnTo>
                  <a:pt x="263820" y="0"/>
                </a:lnTo>
                <a:lnTo>
                  <a:pt x="263820" y="263819"/>
                </a:lnTo>
                <a:lnTo>
                  <a:pt x="0" y="26381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4" id="14"/>
          <p:cNvSpPr txBox="true"/>
          <p:nvPr/>
        </p:nvSpPr>
        <p:spPr>
          <a:xfrm rot="0">
            <a:off x="3368168" y="6870872"/>
            <a:ext cx="11072079" cy="1056417"/>
          </a:xfrm>
          <a:prstGeom prst="rect">
            <a:avLst/>
          </a:prstGeom>
        </p:spPr>
        <p:txBody>
          <a:bodyPr anchor="t" rtlCol="false" tIns="0" lIns="0" bIns="0" rIns="0">
            <a:spAutoFit/>
          </a:bodyPr>
          <a:lstStyle/>
          <a:p>
            <a:pPr algn="just">
              <a:lnSpc>
                <a:spcPts val="4247"/>
              </a:lnSpc>
            </a:pPr>
            <a:r>
              <a:rPr lang="en-US" sz="3033">
                <a:solidFill>
                  <a:srgbClr val="2A2E3A"/>
                </a:solidFill>
                <a:latin typeface="Helios"/>
              </a:rPr>
              <a:t>Offers pre-designed resume templates for easy customization.</a:t>
            </a:r>
          </a:p>
          <a:p>
            <a:pPr algn="just">
              <a:lnSpc>
                <a:spcPts val="4247"/>
              </a:lnSpc>
              <a:spcBef>
                <a:spcPct val="0"/>
              </a:spcBef>
            </a:pPr>
          </a:p>
        </p:txBody>
      </p:sp>
      <p:sp>
        <p:nvSpPr>
          <p:cNvPr name="Freeform 15" id="15"/>
          <p:cNvSpPr/>
          <p:nvPr/>
        </p:nvSpPr>
        <p:spPr>
          <a:xfrm flipH="false" flipV="false" rot="0">
            <a:off x="2847213" y="7878569"/>
            <a:ext cx="263820" cy="263820"/>
          </a:xfrm>
          <a:custGeom>
            <a:avLst/>
            <a:gdLst/>
            <a:ahLst/>
            <a:cxnLst/>
            <a:rect r="r" b="b" t="t" l="l"/>
            <a:pathLst>
              <a:path h="263820" w="263820">
                <a:moveTo>
                  <a:pt x="0" y="0"/>
                </a:moveTo>
                <a:lnTo>
                  <a:pt x="263820" y="0"/>
                </a:lnTo>
                <a:lnTo>
                  <a:pt x="263820" y="263820"/>
                </a:lnTo>
                <a:lnTo>
                  <a:pt x="0" y="2638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6" id="16"/>
          <p:cNvSpPr txBox="true"/>
          <p:nvPr/>
        </p:nvSpPr>
        <p:spPr>
          <a:xfrm rot="0">
            <a:off x="3368168" y="7604304"/>
            <a:ext cx="12751124" cy="1959791"/>
          </a:xfrm>
          <a:prstGeom prst="rect">
            <a:avLst/>
          </a:prstGeom>
        </p:spPr>
        <p:txBody>
          <a:bodyPr anchor="t" rtlCol="false" tIns="0" lIns="0" bIns="0" rIns="0">
            <a:spAutoFit/>
          </a:bodyPr>
          <a:lstStyle/>
          <a:p>
            <a:pPr algn="just">
              <a:lnSpc>
                <a:spcPts val="5309"/>
              </a:lnSpc>
            </a:pPr>
            <a:r>
              <a:rPr lang="en-US" sz="3033">
                <a:solidFill>
                  <a:srgbClr val="2A2E3A"/>
                </a:solidFill>
                <a:latin typeface="Helios"/>
              </a:rPr>
              <a:t>Includes features such as adding sections, inputting information, and previewing the resume.</a:t>
            </a:r>
          </a:p>
          <a:p>
            <a:pPr algn="just">
              <a:lnSpc>
                <a:spcPts val="5309"/>
              </a:lnSpc>
            </a:pPr>
          </a:p>
        </p:txBody>
      </p:sp>
      <p:sp>
        <p:nvSpPr>
          <p:cNvPr name="Freeform 17" id="17"/>
          <p:cNvSpPr/>
          <p:nvPr/>
        </p:nvSpPr>
        <p:spPr>
          <a:xfrm flipH="false" flipV="false" rot="0">
            <a:off x="16767966" y="47625"/>
            <a:ext cx="1470803" cy="1159019"/>
          </a:xfrm>
          <a:custGeom>
            <a:avLst/>
            <a:gdLst/>
            <a:ahLst/>
            <a:cxnLst/>
            <a:rect r="r" b="b" t="t" l="l"/>
            <a:pathLst>
              <a:path h="1159019" w="1470803">
                <a:moveTo>
                  <a:pt x="0" y="0"/>
                </a:moveTo>
                <a:lnTo>
                  <a:pt x="1470802" y="0"/>
                </a:lnTo>
                <a:lnTo>
                  <a:pt x="1470802" y="1159019"/>
                </a:lnTo>
                <a:lnTo>
                  <a:pt x="0" y="1159019"/>
                </a:lnTo>
                <a:lnTo>
                  <a:pt x="0" y="0"/>
                </a:lnTo>
                <a:close/>
              </a:path>
            </a:pathLst>
          </a:custGeom>
          <a:blipFill>
            <a:blip r:embed="rId4"/>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847213" y="4306877"/>
            <a:ext cx="263820" cy="263820"/>
          </a:xfrm>
          <a:custGeom>
            <a:avLst/>
            <a:gdLst/>
            <a:ahLst/>
            <a:cxnLst/>
            <a:rect r="r" b="b" t="t" l="l"/>
            <a:pathLst>
              <a:path h="263820" w="263820">
                <a:moveTo>
                  <a:pt x="0" y="0"/>
                </a:moveTo>
                <a:lnTo>
                  <a:pt x="263820" y="0"/>
                </a:lnTo>
                <a:lnTo>
                  <a:pt x="263820" y="263820"/>
                </a:lnTo>
                <a:lnTo>
                  <a:pt x="0" y="2638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673972" y="1176598"/>
            <a:ext cx="16982475" cy="4544992"/>
            <a:chOff x="0" y="0"/>
            <a:chExt cx="22643300" cy="6059989"/>
          </a:xfrm>
        </p:grpSpPr>
        <p:sp>
          <p:nvSpPr>
            <p:cNvPr name="TextBox 4" id="4"/>
            <p:cNvSpPr txBox="true"/>
            <p:nvPr/>
          </p:nvSpPr>
          <p:spPr>
            <a:xfrm rot="0">
              <a:off x="0" y="-47625"/>
              <a:ext cx="8776069" cy="758789"/>
            </a:xfrm>
            <a:prstGeom prst="rect">
              <a:avLst/>
            </a:prstGeom>
          </p:spPr>
          <p:txBody>
            <a:bodyPr anchor="t" rtlCol="false" tIns="0" lIns="0" bIns="0" rIns="0">
              <a:spAutoFit/>
            </a:bodyPr>
            <a:lstStyle/>
            <a:p>
              <a:pPr>
                <a:lnSpc>
                  <a:spcPts val="4563"/>
                </a:lnSpc>
              </a:pPr>
              <a:r>
                <a:rPr lang="en-US" sz="3510">
                  <a:solidFill>
                    <a:srgbClr val="2A2E3A"/>
                  </a:solidFill>
                  <a:latin typeface="Klein Bold"/>
                </a:rPr>
                <a:t>College Search Module</a:t>
              </a:r>
            </a:p>
          </p:txBody>
        </p:sp>
        <p:sp>
          <p:nvSpPr>
            <p:cNvPr name="Freeform 5" id="5"/>
            <p:cNvSpPr/>
            <p:nvPr/>
          </p:nvSpPr>
          <p:spPr>
            <a:xfrm flipH="false" flipV="false" rot="0">
              <a:off x="2897654" y="1443070"/>
              <a:ext cx="351760" cy="351760"/>
            </a:xfrm>
            <a:custGeom>
              <a:avLst/>
              <a:gdLst/>
              <a:ahLst/>
              <a:cxnLst/>
              <a:rect r="r" b="b" t="t" l="l"/>
              <a:pathLst>
                <a:path h="351760" w="351760">
                  <a:moveTo>
                    <a:pt x="0" y="0"/>
                  </a:moveTo>
                  <a:lnTo>
                    <a:pt x="351760" y="0"/>
                  </a:lnTo>
                  <a:lnTo>
                    <a:pt x="351760" y="351760"/>
                  </a:lnTo>
                  <a:lnTo>
                    <a:pt x="0" y="3517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3592261" y="1239309"/>
              <a:ext cx="18521509" cy="2090046"/>
            </a:xfrm>
            <a:prstGeom prst="rect">
              <a:avLst/>
            </a:prstGeom>
          </p:spPr>
          <p:txBody>
            <a:bodyPr anchor="t" rtlCol="false" tIns="0" lIns="0" bIns="0" rIns="0">
              <a:spAutoFit/>
            </a:bodyPr>
            <a:lstStyle/>
            <a:p>
              <a:pPr>
                <a:lnSpc>
                  <a:spcPts val="4247"/>
                </a:lnSpc>
              </a:pPr>
              <a:r>
                <a:rPr lang="en-US" sz="3033">
                  <a:solidFill>
                    <a:srgbClr val="2A2E3A"/>
                  </a:solidFill>
                  <a:latin typeface="Helios"/>
                </a:rPr>
                <a:t>Allows users to search for colleges based on criteria such as rank, location, and program offerings.</a:t>
              </a:r>
            </a:p>
            <a:p>
              <a:pPr>
                <a:lnSpc>
                  <a:spcPts val="4247"/>
                </a:lnSpc>
                <a:spcBef>
                  <a:spcPct val="0"/>
                </a:spcBef>
              </a:pPr>
            </a:p>
          </p:txBody>
        </p:sp>
        <p:sp>
          <p:nvSpPr>
            <p:cNvPr name="Freeform 7" id="7"/>
            <p:cNvSpPr/>
            <p:nvPr/>
          </p:nvSpPr>
          <p:spPr>
            <a:xfrm flipH="false" flipV="false" rot="0">
              <a:off x="2897654" y="3015695"/>
              <a:ext cx="351760" cy="351760"/>
            </a:xfrm>
            <a:custGeom>
              <a:avLst/>
              <a:gdLst/>
              <a:ahLst/>
              <a:cxnLst/>
              <a:rect r="r" b="b" t="t" l="l"/>
              <a:pathLst>
                <a:path h="351760" w="351760">
                  <a:moveTo>
                    <a:pt x="0" y="0"/>
                  </a:moveTo>
                  <a:lnTo>
                    <a:pt x="351760" y="0"/>
                  </a:lnTo>
                  <a:lnTo>
                    <a:pt x="351760" y="351760"/>
                  </a:lnTo>
                  <a:lnTo>
                    <a:pt x="0" y="3517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8" id="8"/>
            <p:cNvSpPr txBox="true"/>
            <p:nvPr/>
          </p:nvSpPr>
          <p:spPr>
            <a:xfrm rot="0">
              <a:off x="3592261" y="2852334"/>
              <a:ext cx="13596111" cy="1381341"/>
            </a:xfrm>
            <a:prstGeom prst="rect">
              <a:avLst/>
            </a:prstGeom>
          </p:spPr>
          <p:txBody>
            <a:bodyPr anchor="t" rtlCol="false" tIns="0" lIns="0" bIns="0" rIns="0">
              <a:spAutoFit/>
            </a:bodyPr>
            <a:lstStyle/>
            <a:p>
              <a:pPr>
                <a:lnSpc>
                  <a:spcPts val="4247"/>
                </a:lnSpc>
              </a:pPr>
              <a:r>
                <a:rPr lang="en-US" sz="3033">
                  <a:solidFill>
                    <a:srgbClr val="2A2E3A"/>
                  </a:solidFill>
                  <a:latin typeface="Helios"/>
                </a:rPr>
                <a:t>Retrieves college data from a database or external API.</a:t>
              </a:r>
            </a:p>
            <a:p>
              <a:pPr>
                <a:lnSpc>
                  <a:spcPts val="4247"/>
                </a:lnSpc>
                <a:spcBef>
                  <a:spcPct val="0"/>
                </a:spcBef>
              </a:pPr>
            </a:p>
          </p:txBody>
        </p:sp>
        <p:sp>
          <p:nvSpPr>
            <p:cNvPr name="TextBox 9" id="9"/>
            <p:cNvSpPr txBox="true"/>
            <p:nvPr/>
          </p:nvSpPr>
          <p:spPr>
            <a:xfrm rot="0">
              <a:off x="3592261" y="3969943"/>
              <a:ext cx="19051038" cy="2090046"/>
            </a:xfrm>
            <a:prstGeom prst="rect">
              <a:avLst/>
            </a:prstGeom>
          </p:spPr>
          <p:txBody>
            <a:bodyPr anchor="t" rtlCol="false" tIns="0" lIns="0" bIns="0" rIns="0">
              <a:spAutoFit/>
            </a:bodyPr>
            <a:lstStyle/>
            <a:p>
              <a:pPr>
                <a:lnSpc>
                  <a:spcPts val="4247"/>
                </a:lnSpc>
              </a:pPr>
              <a:r>
                <a:rPr lang="en-US" sz="3033">
                  <a:solidFill>
                    <a:srgbClr val="2A2E3A"/>
                  </a:solidFill>
                  <a:latin typeface="Helios"/>
                </a:rPr>
                <a:t>Provides detailed information about colleges, including admission requirements, campus facilities, and contact details.</a:t>
              </a:r>
            </a:p>
            <a:p>
              <a:pPr>
                <a:lnSpc>
                  <a:spcPts val="4247"/>
                </a:lnSpc>
                <a:spcBef>
                  <a:spcPct val="0"/>
                </a:spcBef>
              </a:pPr>
            </a:p>
          </p:txBody>
        </p:sp>
      </p:grpSp>
      <p:sp>
        <p:nvSpPr>
          <p:cNvPr name="TextBox 10" id="10"/>
          <p:cNvSpPr txBox="true"/>
          <p:nvPr/>
        </p:nvSpPr>
        <p:spPr>
          <a:xfrm rot="0">
            <a:off x="673972" y="5750165"/>
            <a:ext cx="10105683" cy="574545"/>
          </a:xfrm>
          <a:prstGeom prst="rect">
            <a:avLst/>
          </a:prstGeom>
        </p:spPr>
        <p:txBody>
          <a:bodyPr anchor="t" rtlCol="false" tIns="0" lIns="0" bIns="0" rIns="0">
            <a:spAutoFit/>
          </a:bodyPr>
          <a:lstStyle/>
          <a:p>
            <a:pPr algn="just">
              <a:lnSpc>
                <a:spcPts val="4563"/>
              </a:lnSpc>
            </a:pPr>
            <a:r>
              <a:rPr lang="en-US" sz="3510">
                <a:solidFill>
                  <a:srgbClr val="2A2E3A"/>
                </a:solidFill>
                <a:latin typeface="Klein Bold"/>
              </a:rPr>
              <a:t>Coding Contest Information Module</a:t>
            </a:r>
          </a:p>
        </p:txBody>
      </p:sp>
      <p:sp>
        <p:nvSpPr>
          <p:cNvPr name="Freeform 11" id="11"/>
          <p:cNvSpPr/>
          <p:nvPr/>
        </p:nvSpPr>
        <p:spPr>
          <a:xfrm flipH="false" flipV="false" rot="0">
            <a:off x="2847213" y="6876866"/>
            <a:ext cx="263820" cy="263820"/>
          </a:xfrm>
          <a:custGeom>
            <a:avLst/>
            <a:gdLst/>
            <a:ahLst/>
            <a:cxnLst/>
            <a:rect r="r" b="b" t="t" l="l"/>
            <a:pathLst>
              <a:path h="263820" w="263820">
                <a:moveTo>
                  <a:pt x="0" y="0"/>
                </a:moveTo>
                <a:lnTo>
                  <a:pt x="263820" y="0"/>
                </a:lnTo>
                <a:lnTo>
                  <a:pt x="263820" y="263820"/>
                </a:lnTo>
                <a:lnTo>
                  <a:pt x="0" y="2638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2" id="12"/>
          <p:cNvSpPr txBox="true"/>
          <p:nvPr/>
        </p:nvSpPr>
        <p:spPr>
          <a:xfrm rot="0">
            <a:off x="3368168" y="6707377"/>
            <a:ext cx="16889617" cy="1056417"/>
          </a:xfrm>
          <a:prstGeom prst="rect">
            <a:avLst/>
          </a:prstGeom>
        </p:spPr>
        <p:txBody>
          <a:bodyPr anchor="t" rtlCol="false" tIns="0" lIns="0" bIns="0" rIns="0">
            <a:spAutoFit/>
          </a:bodyPr>
          <a:lstStyle/>
          <a:p>
            <a:pPr algn="just">
              <a:lnSpc>
                <a:spcPts val="4247"/>
              </a:lnSpc>
            </a:pPr>
            <a:r>
              <a:rPr lang="en-US" sz="3033">
                <a:solidFill>
                  <a:srgbClr val="2A2E3A"/>
                </a:solidFill>
                <a:latin typeface="Helios"/>
              </a:rPr>
              <a:t>Integrates with external APIs or databases to fetch information about coding contests.</a:t>
            </a:r>
          </a:p>
          <a:p>
            <a:pPr algn="just">
              <a:lnSpc>
                <a:spcPts val="4247"/>
              </a:lnSpc>
              <a:spcBef>
                <a:spcPct val="0"/>
              </a:spcBef>
            </a:pPr>
          </a:p>
        </p:txBody>
      </p:sp>
      <p:sp>
        <p:nvSpPr>
          <p:cNvPr name="Freeform 13" id="13"/>
          <p:cNvSpPr/>
          <p:nvPr/>
        </p:nvSpPr>
        <p:spPr>
          <a:xfrm flipH="false" flipV="false" rot="0">
            <a:off x="2847213" y="7691425"/>
            <a:ext cx="263820" cy="263820"/>
          </a:xfrm>
          <a:custGeom>
            <a:avLst/>
            <a:gdLst/>
            <a:ahLst/>
            <a:cxnLst/>
            <a:rect r="r" b="b" t="t" l="l"/>
            <a:pathLst>
              <a:path h="263820" w="263820">
                <a:moveTo>
                  <a:pt x="0" y="0"/>
                </a:moveTo>
                <a:lnTo>
                  <a:pt x="263820" y="0"/>
                </a:lnTo>
                <a:lnTo>
                  <a:pt x="263820" y="263820"/>
                </a:lnTo>
                <a:lnTo>
                  <a:pt x="0" y="2638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4" id="14"/>
          <p:cNvSpPr txBox="true"/>
          <p:nvPr/>
        </p:nvSpPr>
        <p:spPr>
          <a:xfrm rot="0">
            <a:off x="3368168" y="7521935"/>
            <a:ext cx="13129501" cy="1056417"/>
          </a:xfrm>
          <a:prstGeom prst="rect">
            <a:avLst/>
          </a:prstGeom>
        </p:spPr>
        <p:txBody>
          <a:bodyPr anchor="t" rtlCol="false" tIns="0" lIns="0" bIns="0" rIns="0">
            <a:spAutoFit/>
          </a:bodyPr>
          <a:lstStyle/>
          <a:p>
            <a:pPr algn="just">
              <a:lnSpc>
                <a:spcPts val="4247"/>
              </a:lnSpc>
            </a:pPr>
            <a:r>
              <a:rPr lang="en-US" sz="3033">
                <a:solidFill>
                  <a:srgbClr val="2A2E3A"/>
                </a:solidFill>
                <a:latin typeface="Helios"/>
              </a:rPr>
              <a:t>Displays upcoming contests, deadlines, rules, and registration details.</a:t>
            </a:r>
          </a:p>
          <a:p>
            <a:pPr algn="just">
              <a:lnSpc>
                <a:spcPts val="4247"/>
              </a:lnSpc>
              <a:spcBef>
                <a:spcPct val="0"/>
              </a:spcBef>
            </a:pPr>
          </a:p>
        </p:txBody>
      </p:sp>
      <p:sp>
        <p:nvSpPr>
          <p:cNvPr name="Freeform 15" id="15"/>
          <p:cNvSpPr/>
          <p:nvPr/>
        </p:nvSpPr>
        <p:spPr>
          <a:xfrm flipH="false" flipV="false" rot="0">
            <a:off x="2847213" y="8529633"/>
            <a:ext cx="263820" cy="263820"/>
          </a:xfrm>
          <a:custGeom>
            <a:avLst/>
            <a:gdLst/>
            <a:ahLst/>
            <a:cxnLst/>
            <a:rect r="r" b="b" t="t" l="l"/>
            <a:pathLst>
              <a:path h="263820" w="263820">
                <a:moveTo>
                  <a:pt x="0" y="0"/>
                </a:moveTo>
                <a:lnTo>
                  <a:pt x="263820" y="0"/>
                </a:lnTo>
                <a:lnTo>
                  <a:pt x="263820" y="263819"/>
                </a:lnTo>
                <a:lnTo>
                  <a:pt x="0" y="26381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6" id="16"/>
          <p:cNvSpPr txBox="true"/>
          <p:nvPr/>
        </p:nvSpPr>
        <p:spPr>
          <a:xfrm rot="0">
            <a:off x="3368168" y="8255368"/>
            <a:ext cx="14075442" cy="626291"/>
          </a:xfrm>
          <a:prstGeom prst="rect">
            <a:avLst/>
          </a:prstGeom>
        </p:spPr>
        <p:txBody>
          <a:bodyPr anchor="t" rtlCol="false" tIns="0" lIns="0" bIns="0" rIns="0">
            <a:spAutoFit/>
          </a:bodyPr>
          <a:lstStyle/>
          <a:p>
            <a:pPr algn="just">
              <a:lnSpc>
                <a:spcPts val="5309"/>
              </a:lnSpc>
            </a:pPr>
            <a:r>
              <a:rPr lang="en-US" sz="3033">
                <a:solidFill>
                  <a:srgbClr val="2A2E3A"/>
                </a:solidFill>
                <a:latin typeface="Helios"/>
              </a:rPr>
              <a:t>Provides users with the ability to search, filter, and bookmark contests of interest.</a:t>
            </a:r>
          </a:p>
        </p:txBody>
      </p:sp>
      <p:sp>
        <p:nvSpPr>
          <p:cNvPr name="Freeform 17" id="17"/>
          <p:cNvSpPr/>
          <p:nvPr/>
        </p:nvSpPr>
        <p:spPr>
          <a:xfrm flipH="false" flipV="false" rot="0">
            <a:off x="16767966" y="47625"/>
            <a:ext cx="1470803" cy="1159019"/>
          </a:xfrm>
          <a:custGeom>
            <a:avLst/>
            <a:gdLst/>
            <a:ahLst/>
            <a:cxnLst/>
            <a:rect r="r" b="b" t="t" l="l"/>
            <a:pathLst>
              <a:path h="1159019" w="1470803">
                <a:moveTo>
                  <a:pt x="0" y="0"/>
                </a:moveTo>
                <a:lnTo>
                  <a:pt x="1470802" y="0"/>
                </a:lnTo>
                <a:lnTo>
                  <a:pt x="1470802" y="1159019"/>
                </a:lnTo>
                <a:lnTo>
                  <a:pt x="0" y="1159019"/>
                </a:lnTo>
                <a:lnTo>
                  <a:pt x="0" y="0"/>
                </a:lnTo>
                <a:close/>
              </a:path>
            </a:pathLst>
          </a:custGeom>
          <a:blipFill>
            <a:blip r:embed="rId4"/>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847213" y="4306877"/>
            <a:ext cx="263820" cy="263820"/>
          </a:xfrm>
          <a:custGeom>
            <a:avLst/>
            <a:gdLst/>
            <a:ahLst/>
            <a:cxnLst/>
            <a:rect r="r" b="b" t="t" l="l"/>
            <a:pathLst>
              <a:path h="263820" w="263820">
                <a:moveTo>
                  <a:pt x="0" y="0"/>
                </a:moveTo>
                <a:lnTo>
                  <a:pt x="263820" y="0"/>
                </a:lnTo>
                <a:lnTo>
                  <a:pt x="263820" y="263820"/>
                </a:lnTo>
                <a:lnTo>
                  <a:pt x="0" y="2638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673972" y="1132200"/>
            <a:ext cx="6582052" cy="574545"/>
          </a:xfrm>
          <a:prstGeom prst="rect">
            <a:avLst/>
          </a:prstGeom>
        </p:spPr>
        <p:txBody>
          <a:bodyPr anchor="t" rtlCol="false" tIns="0" lIns="0" bIns="0" rIns="0">
            <a:spAutoFit/>
          </a:bodyPr>
          <a:lstStyle/>
          <a:p>
            <a:pPr algn="just">
              <a:lnSpc>
                <a:spcPts val="4563"/>
              </a:lnSpc>
            </a:pPr>
            <a:r>
              <a:rPr lang="en-US" sz="3510">
                <a:solidFill>
                  <a:srgbClr val="2A2E3A"/>
                </a:solidFill>
                <a:latin typeface="Klein Bold"/>
              </a:rPr>
              <a:t>Learning Roadmap Module</a:t>
            </a:r>
          </a:p>
        </p:txBody>
      </p:sp>
      <p:sp>
        <p:nvSpPr>
          <p:cNvPr name="Freeform 4" id="4"/>
          <p:cNvSpPr/>
          <p:nvPr/>
        </p:nvSpPr>
        <p:spPr>
          <a:xfrm flipH="false" flipV="false" rot="0">
            <a:off x="2847213" y="2258901"/>
            <a:ext cx="263820" cy="263820"/>
          </a:xfrm>
          <a:custGeom>
            <a:avLst/>
            <a:gdLst/>
            <a:ahLst/>
            <a:cxnLst/>
            <a:rect r="r" b="b" t="t" l="l"/>
            <a:pathLst>
              <a:path h="263820" w="263820">
                <a:moveTo>
                  <a:pt x="0" y="0"/>
                </a:moveTo>
                <a:lnTo>
                  <a:pt x="263820" y="0"/>
                </a:lnTo>
                <a:lnTo>
                  <a:pt x="263820" y="263820"/>
                </a:lnTo>
                <a:lnTo>
                  <a:pt x="0" y="2638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3368168" y="2089411"/>
            <a:ext cx="13891132" cy="1056417"/>
          </a:xfrm>
          <a:prstGeom prst="rect">
            <a:avLst/>
          </a:prstGeom>
        </p:spPr>
        <p:txBody>
          <a:bodyPr anchor="t" rtlCol="false" tIns="0" lIns="0" bIns="0" rIns="0">
            <a:spAutoFit/>
          </a:bodyPr>
          <a:lstStyle/>
          <a:p>
            <a:pPr algn="just">
              <a:lnSpc>
                <a:spcPts val="4247"/>
              </a:lnSpc>
              <a:spcBef>
                <a:spcPct val="0"/>
              </a:spcBef>
            </a:pPr>
            <a:r>
              <a:rPr lang="en-US" sz="3033">
                <a:solidFill>
                  <a:srgbClr val="2A2E3A"/>
                </a:solidFill>
                <a:latin typeface="Helios"/>
              </a:rPr>
              <a:t>Presents a curated list of learning resources for different programming languages and tools.</a:t>
            </a:r>
          </a:p>
        </p:txBody>
      </p:sp>
      <p:sp>
        <p:nvSpPr>
          <p:cNvPr name="Freeform 6" id="6"/>
          <p:cNvSpPr/>
          <p:nvPr/>
        </p:nvSpPr>
        <p:spPr>
          <a:xfrm flipH="false" flipV="false" rot="0">
            <a:off x="2847213" y="3438370"/>
            <a:ext cx="263820" cy="263820"/>
          </a:xfrm>
          <a:custGeom>
            <a:avLst/>
            <a:gdLst/>
            <a:ahLst/>
            <a:cxnLst/>
            <a:rect r="r" b="b" t="t" l="l"/>
            <a:pathLst>
              <a:path h="263820" w="263820">
                <a:moveTo>
                  <a:pt x="0" y="0"/>
                </a:moveTo>
                <a:lnTo>
                  <a:pt x="263820" y="0"/>
                </a:lnTo>
                <a:lnTo>
                  <a:pt x="263820" y="263820"/>
                </a:lnTo>
                <a:lnTo>
                  <a:pt x="0" y="2638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3368168" y="3299180"/>
            <a:ext cx="12774773" cy="1056417"/>
          </a:xfrm>
          <a:prstGeom prst="rect">
            <a:avLst/>
          </a:prstGeom>
        </p:spPr>
        <p:txBody>
          <a:bodyPr anchor="t" rtlCol="false" tIns="0" lIns="0" bIns="0" rIns="0">
            <a:spAutoFit/>
          </a:bodyPr>
          <a:lstStyle/>
          <a:p>
            <a:pPr algn="just">
              <a:lnSpc>
                <a:spcPts val="4247"/>
              </a:lnSpc>
            </a:pPr>
            <a:r>
              <a:rPr lang="en-US" sz="3033">
                <a:solidFill>
                  <a:srgbClr val="2A2E3A"/>
                </a:solidFill>
                <a:latin typeface="Helios"/>
              </a:rPr>
              <a:t>Allows users to track their progress and mark completed resources.</a:t>
            </a:r>
          </a:p>
          <a:p>
            <a:pPr algn="just">
              <a:lnSpc>
                <a:spcPts val="4247"/>
              </a:lnSpc>
              <a:spcBef>
                <a:spcPct val="0"/>
              </a:spcBef>
            </a:pPr>
          </a:p>
        </p:txBody>
      </p:sp>
      <p:sp>
        <p:nvSpPr>
          <p:cNvPr name="TextBox 8" id="8"/>
          <p:cNvSpPr txBox="true"/>
          <p:nvPr/>
        </p:nvSpPr>
        <p:spPr>
          <a:xfrm rot="0">
            <a:off x="3368168" y="4137387"/>
            <a:ext cx="14288279" cy="1056417"/>
          </a:xfrm>
          <a:prstGeom prst="rect">
            <a:avLst/>
          </a:prstGeom>
        </p:spPr>
        <p:txBody>
          <a:bodyPr anchor="t" rtlCol="false" tIns="0" lIns="0" bIns="0" rIns="0">
            <a:spAutoFit/>
          </a:bodyPr>
          <a:lstStyle/>
          <a:p>
            <a:pPr algn="just">
              <a:lnSpc>
                <a:spcPts val="4247"/>
              </a:lnSpc>
            </a:pPr>
            <a:r>
              <a:rPr lang="en-US" sz="3033">
                <a:solidFill>
                  <a:srgbClr val="2A2E3A"/>
                </a:solidFill>
                <a:latin typeface="Helios"/>
              </a:rPr>
              <a:t>Suggests personalized learning paths based on user preferences and skill levels.</a:t>
            </a:r>
          </a:p>
          <a:p>
            <a:pPr algn="just">
              <a:lnSpc>
                <a:spcPts val="4247"/>
              </a:lnSpc>
              <a:spcBef>
                <a:spcPct val="0"/>
              </a:spcBef>
            </a:pPr>
          </a:p>
        </p:txBody>
      </p:sp>
      <p:sp>
        <p:nvSpPr>
          <p:cNvPr name="TextBox 9" id="9"/>
          <p:cNvSpPr txBox="true"/>
          <p:nvPr/>
        </p:nvSpPr>
        <p:spPr>
          <a:xfrm rot="0">
            <a:off x="673972" y="5750165"/>
            <a:ext cx="10105683" cy="574545"/>
          </a:xfrm>
          <a:prstGeom prst="rect">
            <a:avLst/>
          </a:prstGeom>
        </p:spPr>
        <p:txBody>
          <a:bodyPr anchor="t" rtlCol="false" tIns="0" lIns="0" bIns="0" rIns="0">
            <a:spAutoFit/>
          </a:bodyPr>
          <a:lstStyle/>
          <a:p>
            <a:pPr algn="just">
              <a:lnSpc>
                <a:spcPts val="4563"/>
              </a:lnSpc>
            </a:pPr>
            <a:r>
              <a:rPr lang="en-US" sz="3510">
                <a:solidFill>
                  <a:srgbClr val="2A2E3A"/>
                </a:solidFill>
                <a:latin typeface="Klein Bold"/>
              </a:rPr>
              <a:t>Skill Performance Analysis Module</a:t>
            </a:r>
          </a:p>
        </p:txBody>
      </p:sp>
      <p:sp>
        <p:nvSpPr>
          <p:cNvPr name="Freeform 10" id="10"/>
          <p:cNvSpPr/>
          <p:nvPr/>
        </p:nvSpPr>
        <p:spPr>
          <a:xfrm flipH="false" flipV="false" rot="0">
            <a:off x="2847213" y="6876866"/>
            <a:ext cx="263820" cy="263820"/>
          </a:xfrm>
          <a:custGeom>
            <a:avLst/>
            <a:gdLst/>
            <a:ahLst/>
            <a:cxnLst/>
            <a:rect r="r" b="b" t="t" l="l"/>
            <a:pathLst>
              <a:path h="263820" w="263820">
                <a:moveTo>
                  <a:pt x="0" y="0"/>
                </a:moveTo>
                <a:lnTo>
                  <a:pt x="263820" y="0"/>
                </a:lnTo>
                <a:lnTo>
                  <a:pt x="263820" y="263820"/>
                </a:lnTo>
                <a:lnTo>
                  <a:pt x="0" y="2638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1" id="11"/>
          <p:cNvSpPr txBox="true"/>
          <p:nvPr/>
        </p:nvSpPr>
        <p:spPr>
          <a:xfrm rot="0">
            <a:off x="3368168" y="6707377"/>
            <a:ext cx="16889617" cy="1056417"/>
          </a:xfrm>
          <a:prstGeom prst="rect">
            <a:avLst/>
          </a:prstGeom>
        </p:spPr>
        <p:txBody>
          <a:bodyPr anchor="t" rtlCol="false" tIns="0" lIns="0" bIns="0" rIns="0">
            <a:spAutoFit/>
          </a:bodyPr>
          <a:lstStyle/>
          <a:p>
            <a:pPr algn="just">
              <a:lnSpc>
                <a:spcPts val="4247"/>
              </a:lnSpc>
            </a:pPr>
            <a:r>
              <a:rPr lang="en-US" sz="3033">
                <a:solidFill>
                  <a:srgbClr val="2A2E3A"/>
                </a:solidFill>
                <a:latin typeface="Helios"/>
              </a:rPr>
              <a:t>Evaluates users' skills in various programming languages and tools.</a:t>
            </a:r>
          </a:p>
          <a:p>
            <a:pPr algn="just">
              <a:lnSpc>
                <a:spcPts val="4247"/>
              </a:lnSpc>
              <a:spcBef>
                <a:spcPct val="0"/>
              </a:spcBef>
            </a:pPr>
          </a:p>
        </p:txBody>
      </p:sp>
      <p:sp>
        <p:nvSpPr>
          <p:cNvPr name="Freeform 12" id="12"/>
          <p:cNvSpPr/>
          <p:nvPr/>
        </p:nvSpPr>
        <p:spPr>
          <a:xfrm flipH="false" flipV="false" rot="0">
            <a:off x="2847213" y="7691425"/>
            <a:ext cx="263820" cy="263820"/>
          </a:xfrm>
          <a:custGeom>
            <a:avLst/>
            <a:gdLst/>
            <a:ahLst/>
            <a:cxnLst/>
            <a:rect r="r" b="b" t="t" l="l"/>
            <a:pathLst>
              <a:path h="263820" w="263820">
                <a:moveTo>
                  <a:pt x="0" y="0"/>
                </a:moveTo>
                <a:lnTo>
                  <a:pt x="263820" y="0"/>
                </a:lnTo>
                <a:lnTo>
                  <a:pt x="263820" y="263820"/>
                </a:lnTo>
                <a:lnTo>
                  <a:pt x="0" y="2638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3" id="13"/>
          <p:cNvSpPr txBox="true"/>
          <p:nvPr/>
        </p:nvSpPr>
        <p:spPr>
          <a:xfrm rot="0">
            <a:off x="3368168" y="7521935"/>
            <a:ext cx="13129501" cy="1056417"/>
          </a:xfrm>
          <a:prstGeom prst="rect">
            <a:avLst/>
          </a:prstGeom>
        </p:spPr>
        <p:txBody>
          <a:bodyPr anchor="t" rtlCol="false" tIns="0" lIns="0" bIns="0" rIns="0">
            <a:spAutoFit/>
          </a:bodyPr>
          <a:lstStyle/>
          <a:p>
            <a:pPr algn="just">
              <a:lnSpc>
                <a:spcPts val="4247"/>
              </a:lnSpc>
            </a:pPr>
            <a:r>
              <a:rPr lang="en-US" sz="3033">
                <a:solidFill>
                  <a:srgbClr val="2A2E3A"/>
                </a:solidFill>
                <a:latin typeface="Helios"/>
              </a:rPr>
              <a:t>Provides personalized feedback and recommendations for improvement.</a:t>
            </a:r>
          </a:p>
          <a:p>
            <a:pPr algn="just">
              <a:lnSpc>
                <a:spcPts val="4247"/>
              </a:lnSpc>
              <a:spcBef>
                <a:spcPct val="0"/>
              </a:spcBef>
            </a:pPr>
          </a:p>
        </p:txBody>
      </p:sp>
      <p:sp>
        <p:nvSpPr>
          <p:cNvPr name="Freeform 14" id="14"/>
          <p:cNvSpPr/>
          <p:nvPr/>
        </p:nvSpPr>
        <p:spPr>
          <a:xfrm flipH="false" flipV="false" rot="0">
            <a:off x="2847213" y="8529633"/>
            <a:ext cx="263820" cy="263820"/>
          </a:xfrm>
          <a:custGeom>
            <a:avLst/>
            <a:gdLst/>
            <a:ahLst/>
            <a:cxnLst/>
            <a:rect r="r" b="b" t="t" l="l"/>
            <a:pathLst>
              <a:path h="263820" w="263820">
                <a:moveTo>
                  <a:pt x="0" y="0"/>
                </a:moveTo>
                <a:lnTo>
                  <a:pt x="263820" y="0"/>
                </a:lnTo>
                <a:lnTo>
                  <a:pt x="263820" y="263819"/>
                </a:lnTo>
                <a:lnTo>
                  <a:pt x="0" y="26381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5" id="15"/>
          <p:cNvSpPr txBox="true"/>
          <p:nvPr/>
        </p:nvSpPr>
        <p:spPr>
          <a:xfrm rot="0">
            <a:off x="3368168" y="8255368"/>
            <a:ext cx="14075442" cy="1959791"/>
          </a:xfrm>
          <a:prstGeom prst="rect">
            <a:avLst/>
          </a:prstGeom>
        </p:spPr>
        <p:txBody>
          <a:bodyPr anchor="t" rtlCol="false" tIns="0" lIns="0" bIns="0" rIns="0">
            <a:spAutoFit/>
          </a:bodyPr>
          <a:lstStyle/>
          <a:p>
            <a:pPr algn="just">
              <a:lnSpc>
                <a:spcPts val="5309"/>
              </a:lnSpc>
            </a:pPr>
            <a:r>
              <a:rPr lang="en-US" sz="3033">
                <a:solidFill>
                  <a:srgbClr val="2A2E3A"/>
                </a:solidFill>
                <a:latin typeface="Helios"/>
              </a:rPr>
              <a:t>Tracks skill development over time and allows users to set goals and monitor progress.</a:t>
            </a:r>
          </a:p>
          <a:p>
            <a:pPr algn="just">
              <a:lnSpc>
                <a:spcPts val="5309"/>
              </a:lnSpc>
            </a:pPr>
          </a:p>
        </p:txBody>
      </p:sp>
      <p:sp>
        <p:nvSpPr>
          <p:cNvPr name="Freeform 16" id="16"/>
          <p:cNvSpPr/>
          <p:nvPr/>
        </p:nvSpPr>
        <p:spPr>
          <a:xfrm flipH="false" flipV="false" rot="0">
            <a:off x="16767966" y="47625"/>
            <a:ext cx="1470803" cy="1159019"/>
          </a:xfrm>
          <a:custGeom>
            <a:avLst/>
            <a:gdLst/>
            <a:ahLst/>
            <a:cxnLst/>
            <a:rect r="r" b="b" t="t" l="l"/>
            <a:pathLst>
              <a:path h="1159019" w="1470803">
                <a:moveTo>
                  <a:pt x="0" y="0"/>
                </a:moveTo>
                <a:lnTo>
                  <a:pt x="1470802" y="0"/>
                </a:lnTo>
                <a:lnTo>
                  <a:pt x="1470802" y="1159019"/>
                </a:lnTo>
                <a:lnTo>
                  <a:pt x="0" y="1159019"/>
                </a:lnTo>
                <a:lnTo>
                  <a:pt x="0" y="0"/>
                </a:lnTo>
                <a:close/>
              </a:path>
            </a:pathLst>
          </a:custGeom>
          <a:blipFill>
            <a:blip r:embed="rId4"/>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673972" y="2913375"/>
            <a:ext cx="6582052" cy="574545"/>
          </a:xfrm>
          <a:prstGeom prst="rect">
            <a:avLst/>
          </a:prstGeom>
        </p:spPr>
        <p:txBody>
          <a:bodyPr anchor="t" rtlCol="false" tIns="0" lIns="0" bIns="0" rIns="0">
            <a:spAutoFit/>
          </a:bodyPr>
          <a:lstStyle/>
          <a:p>
            <a:pPr algn="just">
              <a:lnSpc>
                <a:spcPts val="4563"/>
              </a:lnSpc>
            </a:pPr>
            <a:r>
              <a:rPr lang="en-US" sz="3510">
                <a:solidFill>
                  <a:srgbClr val="2A2E3A"/>
                </a:solidFill>
                <a:latin typeface="Klein Bold"/>
              </a:rPr>
              <a:t> Admin Module</a:t>
            </a:r>
          </a:p>
        </p:txBody>
      </p:sp>
      <p:sp>
        <p:nvSpPr>
          <p:cNvPr name="Freeform 3" id="3"/>
          <p:cNvSpPr/>
          <p:nvPr/>
        </p:nvSpPr>
        <p:spPr>
          <a:xfrm flipH="false" flipV="false" rot="0">
            <a:off x="2847213" y="4040076"/>
            <a:ext cx="263820" cy="263820"/>
          </a:xfrm>
          <a:custGeom>
            <a:avLst/>
            <a:gdLst/>
            <a:ahLst/>
            <a:cxnLst/>
            <a:rect r="r" b="b" t="t" l="l"/>
            <a:pathLst>
              <a:path h="263820" w="263820">
                <a:moveTo>
                  <a:pt x="0" y="0"/>
                </a:moveTo>
                <a:lnTo>
                  <a:pt x="263820" y="0"/>
                </a:lnTo>
                <a:lnTo>
                  <a:pt x="263820" y="263820"/>
                </a:lnTo>
                <a:lnTo>
                  <a:pt x="0" y="2638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3368168" y="3870586"/>
            <a:ext cx="13891132" cy="1589817"/>
          </a:xfrm>
          <a:prstGeom prst="rect">
            <a:avLst/>
          </a:prstGeom>
        </p:spPr>
        <p:txBody>
          <a:bodyPr anchor="t" rtlCol="false" tIns="0" lIns="0" bIns="0" rIns="0">
            <a:spAutoFit/>
          </a:bodyPr>
          <a:lstStyle/>
          <a:p>
            <a:pPr algn="just">
              <a:lnSpc>
                <a:spcPts val="4247"/>
              </a:lnSpc>
              <a:spcBef>
                <a:spcPct val="0"/>
              </a:spcBef>
            </a:pPr>
            <a:r>
              <a:rPr lang="en-US" sz="3033">
                <a:solidFill>
                  <a:srgbClr val="2A2E3A"/>
                </a:solidFill>
                <a:latin typeface="Helios"/>
              </a:rPr>
              <a:t>Enables administrators to manage user accounts, access control, and system settings.</a:t>
            </a:r>
          </a:p>
          <a:p>
            <a:pPr algn="just">
              <a:lnSpc>
                <a:spcPts val="4247"/>
              </a:lnSpc>
              <a:spcBef>
                <a:spcPct val="0"/>
              </a:spcBef>
            </a:pPr>
          </a:p>
        </p:txBody>
      </p:sp>
      <p:sp>
        <p:nvSpPr>
          <p:cNvPr name="Freeform 5" id="5"/>
          <p:cNvSpPr/>
          <p:nvPr/>
        </p:nvSpPr>
        <p:spPr>
          <a:xfrm flipH="false" flipV="false" rot="0">
            <a:off x="2847213" y="5219545"/>
            <a:ext cx="263820" cy="263820"/>
          </a:xfrm>
          <a:custGeom>
            <a:avLst/>
            <a:gdLst/>
            <a:ahLst/>
            <a:cxnLst/>
            <a:rect r="r" b="b" t="t" l="l"/>
            <a:pathLst>
              <a:path h="263820" w="263820">
                <a:moveTo>
                  <a:pt x="0" y="0"/>
                </a:moveTo>
                <a:lnTo>
                  <a:pt x="263820" y="0"/>
                </a:lnTo>
                <a:lnTo>
                  <a:pt x="263820" y="263820"/>
                </a:lnTo>
                <a:lnTo>
                  <a:pt x="0" y="2638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3368168" y="5080355"/>
            <a:ext cx="12774773" cy="1056417"/>
          </a:xfrm>
          <a:prstGeom prst="rect">
            <a:avLst/>
          </a:prstGeom>
        </p:spPr>
        <p:txBody>
          <a:bodyPr anchor="t" rtlCol="false" tIns="0" lIns="0" bIns="0" rIns="0">
            <a:spAutoFit/>
          </a:bodyPr>
          <a:lstStyle/>
          <a:p>
            <a:pPr algn="just">
              <a:lnSpc>
                <a:spcPts val="4247"/>
              </a:lnSpc>
            </a:pPr>
            <a:r>
              <a:rPr lang="en-US" sz="3033">
                <a:solidFill>
                  <a:srgbClr val="2A2E3A"/>
                </a:solidFill>
                <a:latin typeface="Helios"/>
              </a:rPr>
              <a:t>Allows administrators to view and analyze user data.</a:t>
            </a:r>
          </a:p>
          <a:p>
            <a:pPr algn="just">
              <a:lnSpc>
                <a:spcPts val="4247"/>
              </a:lnSpc>
              <a:spcBef>
                <a:spcPct val="0"/>
              </a:spcBef>
            </a:pPr>
          </a:p>
        </p:txBody>
      </p:sp>
      <p:sp>
        <p:nvSpPr>
          <p:cNvPr name="Freeform 7" id="7"/>
          <p:cNvSpPr/>
          <p:nvPr/>
        </p:nvSpPr>
        <p:spPr>
          <a:xfrm flipH="false" flipV="false" rot="0">
            <a:off x="16767966" y="47625"/>
            <a:ext cx="1470803" cy="1159019"/>
          </a:xfrm>
          <a:custGeom>
            <a:avLst/>
            <a:gdLst/>
            <a:ahLst/>
            <a:cxnLst/>
            <a:rect r="r" b="b" t="t" l="l"/>
            <a:pathLst>
              <a:path h="1159019" w="1470803">
                <a:moveTo>
                  <a:pt x="0" y="0"/>
                </a:moveTo>
                <a:lnTo>
                  <a:pt x="1470802" y="0"/>
                </a:lnTo>
                <a:lnTo>
                  <a:pt x="1470802" y="1159019"/>
                </a:lnTo>
                <a:lnTo>
                  <a:pt x="0" y="1159019"/>
                </a:lnTo>
                <a:lnTo>
                  <a:pt x="0" y="0"/>
                </a:lnTo>
                <a:close/>
              </a:path>
            </a:pathLst>
          </a:custGeom>
          <a:blipFill>
            <a:blip r:embed="rId4"/>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989740" y="-1836715"/>
            <a:ext cx="13960430" cy="13960430"/>
          </a:xfrm>
          <a:custGeom>
            <a:avLst/>
            <a:gdLst/>
            <a:ahLst/>
            <a:cxnLst/>
            <a:rect r="r" b="b" t="t" l="l"/>
            <a:pathLst>
              <a:path h="13960430" w="13960430">
                <a:moveTo>
                  <a:pt x="0" y="0"/>
                </a:moveTo>
                <a:lnTo>
                  <a:pt x="13960430" y="0"/>
                </a:lnTo>
                <a:lnTo>
                  <a:pt x="13960430" y="13960430"/>
                </a:lnTo>
                <a:lnTo>
                  <a:pt x="0" y="139604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19175" y="4636018"/>
            <a:ext cx="5164362" cy="1816712"/>
            <a:chOff x="0" y="0"/>
            <a:chExt cx="6885816" cy="2422282"/>
          </a:xfrm>
        </p:grpSpPr>
        <p:sp>
          <p:nvSpPr>
            <p:cNvPr name="TextBox 4" id="4"/>
            <p:cNvSpPr txBox="true"/>
            <p:nvPr/>
          </p:nvSpPr>
          <p:spPr>
            <a:xfrm rot="0">
              <a:off x="0" y="-76200"/>
              <a:ext cx="6885816" cy="1494367"/>
            </a:xfrm>
            <a:prstGeom prst="rect">
              <a:avLst/>
            </a:prstGeom>
          </p:spPr>
          <p:txBody>
            <a:bodyPr anchor="t" rtlCol="false" tIns="0" lIns="0" bIns="0" rIns="0">
              <a:spAutoFit/>
            </a:bodyPr>
            <a:lstStyle/>
            <a:p>
              <a:pPr>
                <a:lnSpc>
                  <a:spcPts val="9099"/>
                </a:lnSpc>
              </a:pPr>
              <a:r>
                <a:rPr lang="en-US" sz="6999">
                  <a:solidFill>
                    <a:srgbClr val="2A2E3A"/>
                  </a:solidFill>
                  <a:latin typeface="Klein Bold"/>
                </a:rPr>
                <a:t>Conclusion</a:t>
              </a:r>
            </a:p>
          </p:txBody>
        </p:sp>
        <p:sp>
          <p:nvSpPr>
            <p:cNvPr name="TextBox 5" id="5"/>
            <p:cNvSpPr txBox="true"/>
            <p:nvPr/>
          </p:nvSpPr>
          <p:spPr>
            <a:xfrm rot="0">
              <a:off x="0" y="1714680"/>
              <a:ext cx="6555389" cy="707602"/>
            </a:xfrm>
            <a:prstGeom prst="rect">
              <a:avLst/>
            </a:prstGeom>
          </p:spPr>
          <p:txBody>
            <a:bodyPr anchor="t" rtlCol="false" tIns="0" lIns="0" bIns="0" rIns="0">
              <a:spAutoFit/>
            </a:bodyPr>
            <a:lstStyle/>
            <a:p>
              <a:pPr>
                <a:lnSpc>
                  <a:spcPts val="4479"/>
                </a:lnSpc>
              </a:pPr>
            </a:p>
          </p:txBody>
        </p:sp>
      </p:grpSp>
      <p:sp>
        <p:nvSpPr>
          <p:cNvPr name="Freeform 6" id="6"/>
          <p:cNvSpPr/>
          <p:nvPr/>
        </p:nvSpPr>
        <p:spPr>
          <a:xfrm flipH="false" flipV="false" rot="0">
            <a:off x="16767966" y="47625"/>
            <a:ext cx="1470803" cy="1159019"/>
          </a:xfrm>
          <a:custGeom>
            <a:avLst/>
            <a:gdLst/>
            <a:ahLst/>
            <a:cxnLst/>
            <a:rect r="r" b="b" t="t" l="l"/>
            <a:pathLst>
              <a:path h="1159019" w="1470803">
                <a:moveTo>
                  <a:pt x="0" y="0"/>
                </a:moveTo>
                <a:lnTo>
                  <a:pt x="1470802" y="0"/>
                </a:lnTo>
                <a:lnTo>
                  <a:pt x="1470802" y="1159019"/>
                </a:lnTo>
                <a:lnTo>
                  <a:pt x="0" y="1159019"/>
                </a:lnTo>
                <a:lnTo>
                  <a:pt x="0" y="0"/>
                </a:lnTo>
                <a:close/>
              </a:path>
            </a:pathLst>
          </a:custGeom>
          <a:blipFill>
            <a:blip r:embed="rId4"/>
            <a:stretch>
              <a:fillRect l="0" t="0" r="0" b="0"/>
            </a:stretch>
          </a:blipFill>
        </p:spPr>
      </p:sp>
      <p:sp>
        <p:nvSpPr>
          <p:cNvPr name="Freeform 7" id="7"/>
          <p:cNvSpPr/>
          <p:nvPr/>
        </p:nvSpPr>
        <p:spPr>
          <a:xfrm flipH="false" flipV="false" rot="0">
            <a:off x="6942115" y="2933517"/>
            <a:ext cx="238379" cy="238379"/>
          </a:xfrm>
          <a:custGeom>
            <a:avLst/>
            <a:gdLst/>
            <a:ahLst/>
            <a:cxnLst/>
            <a:rect r="r" b="b" t="t" l="l"/>
            <a:pathLst>
              <a:path h="238379" w="238379">
                <a:moveTo>
                  <a:pt x="0" y="0"/>
                </a:moveTo>
                <a:lnTo>
                  <a:pt x="238380" y="0"/>
                </a:lnTo>
                <a:lnTo>
                  <a:pt x="238380" y="238380"/>
                </a:lnTo>
                <a:lnTo>
                  <a:pt x="0" y="2383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8" id="8"/>
          <p:cNvSpPr txBox="true"/>
          <p:nvPr/>
        </p:nvSpPr>
        <p:spPr>
          <a:xfrm rot="0">
            <a:off x="7670567" y="2790452"/>
            <a:ext cx="6554236" cy="457835"/>
          </a:xfrm>
          <a:prstGeom prst="rect">
            <a:avLst/>
          </a:prstGeom>
        </p:spPr>
        <p:txBody>
          <a:bodyPr anchor="t" rtlCol="false" tIns="0" lIns="0" bIns="0" rIns="0">
            <a:spAutoFit/>
          </a:bodyPr>
          <a:lstStyle/>
          <a:p>
            <a:pPr marL="0" indent="0" lvl="0">
              <a:lnSpc>
                <a:spcPts val="3639"/>
              </a:lnSpc>
              <a:spcBef>
                <a:spcPct val="0"/>
              </a:spcBef>
            </a:pPr>
          </a:p>
        </p:txBody>
      </p:sp>
      <p:sp>
        <p:nvSpPr>
          <p:cNvPr name="TextBox 9" id="9"/>
          <p:cNvSpPr txBox="true"/>
          <p:nvPr/>
        </p:nvSpPr>
        <p:spPr>
          <a:xfrm rot="0">
            <a:off x="7298944" y="2797058"/>
            <a:ext cx="10530479" cy="4948651"/>
          </a:xfrm>
          <a:prstGeom prst="rect">
            <a:avLst/>
          </a:prstGeom>
        </p:spPr>
        <p:txBody>
          <a:bodyPr anchor="t" rtlCol="false" tIns="0" lIns="0" bIns="0" rIns="0">
            <a:spAutoFit/>
          </a:bodyPr>
          <a:lstStyle/>
          <a:p>
            <a:pPr algn="just">
              <a:lnSpc>
                <a:spcPts val="3914"/>
              </a:lnSpc>
            </a:pPr>
            <a:r>
              <a:rPr lang="en-US" sz="2796">
                <a:solidFill>
                  <a:srgbClr val="2A2E3A"/>
                </a:solidFill>
                <a:latin typeface="Klein"/>
              </a:rPr>
              <a:t>In conclusion, the proposed web application is a valuable tool for individuals seeking to develop their careers and educational goals. Its features, including resume building, college searching, coding contest information, learning roadmaps, and skill performance analysis, provide personalized guidance and easy access to learning resources. </a:t>
            </a:r>
          </a:p>
          <a:p>
            <a:pPr algn="just">
              <a:lnSpc>
                <a:spcPts val="3914"/>
              </a:lnSpc>
            </a:pPr>
            <a:r>
              <a:rPr lang="en-US" sz="2796">
                <a:solidFill>
                  <a:srgbClr val="2A2E3A"/>
                </a:solidFill>
                <a:latin typeface="Klein"/>
              </a:rPr>
              <a:t>Despite potential disadvantages, the web application offers a comprehensive solution for career and educational planning.</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466927" y="-4280359"/>
            <a:ext cx="10812392" cy="10812392"/>
          </a:xfrm>
          <a:custGeom>
            <a:avLst/>
            <a:gdLst/>
            <a:ahLst/>
            <a:cxnLst/>
            <a:rect r="r" b="b" t="t" l="l"/>
            <a:pathLst>
              <a:path h="10812392" w="10812392">
                <a:moveTo>
                  <a:pt x="0" y="0"/>
                </a:moveTo>
                <a:lnTo>
                  <a:pt x="10812393" y="0"/>
                </a:lnTo>
                <a:lnTo>
                  <a:pt x="10812393" y="10812392"/>
                </a:lnTo>
                <a:lnTo>
                  <a:pt x="0" y="108123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407200" y="4432068"/>
            <a:ext cx="5764383" cy="5764383"/>
          </a:xfrm>
          <a:custGeom>
            <a:avLst/>
            <a:gdLst/>
            <a:ahLst/>
            <a:cxnLst/>
            <a:rect r="r" b="b" t="t" l="l"/>
            <a:pathLst>
              <a:path h="5764383" w="5764383">
                <a:moveTo>
                  <a:pt x="0" y="0"/>
                </a:moveTo>
                <a:lnTo>
                  <a:pt x="5764383" y="0"/>
                </a:lnTo>
                <a:lnTo>
                  <a:pt x="5764383" y="5764383"/>
                </a:lnTo>
                <a:lnTo>
                  <a:pt x="0" y="5764383"/>
                </a:lnTo>
                <a:lnTo>
                  <a:pt x="0" y="0"/>
                </a:lnTo>
                <a:close/>
              </a:path>
            </a:pathLst>
          </a:custGeom>
          <a:blipFill>
            <a:blip r:embed="rId2">
              <a:alphaModFix amt="3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7078" y="7902203"/>
            <a:ext cx="5764383" cy="5764383"/>
          </a:xfrm>
          <a:custGeom>
            <a:avLst/>
            <a:gdLst/>
            <a:ahLst/>
            <a:cxnLst/>
            <a:rect r="r" b="b" t="t" l="l"/>
            <a:pathLst>
              <a:path h="5764383" w="5764383">
                <a:moveTo>
                  <a:pt x="0" y="0"/>
                </a:moveTo>
                <a:lnTo>
                  <a:pt x="5764383" y="0"/>
                </a:lnTo>
                <a:lnTo>
                  <a:pt x="5764383" y="5764382"/>
                </a:lnTo>
                <a:lnTo>
                  <a:pt x="0" y="5764382"/>
                </a:lnTo>
                <a:lnTo>
                  <a:pt x="0" y="0"/>
                </a:lnTo>
                <a:close/>
              </a:path>
            </a:pathLst>
          </a:custGeom>
          <a:blipFill>
            <a:blip r:embed="rId2">
              <a:alphaModFix amt="8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6767966" y="47625"/>
            <a:ext cx="1470803" cy="1159019"/>
          </a:xfrm>
          <a:custGeom>
            <a:avLst/>
            <a:gdLst/>
            <a:ahLst/>
            <a:cxnLst/>
            <a:rect r="r" b="b" t="t" l="l"/>
            <a:pathLst>
              <a:path h="1159019" w="1470803">
                <a:moveTo>
                  <a:pt x="0" y="0"/>
                </a:moveTo>
                <a:lnTo>
                  <a:pt x="1470802" y="0"/>
                </a:lnTo>
                <a:lnTo>
                  <a:pt x="1470802" y="1159019"/>
                </a:lnTo>
                <a:lnTo>
                  <a:pt x="0" y="1159019"/>
                </a:lnTo>
                <a:lnTo>
                  <a:pt x="0" y="0"/>
                </a:lnTo>
                <a:close/>
              </a:path>
            </a:pathLst>
          </a:custGeom>
          <a:blipFill>
            <a:blip r:embed="rId4"/>
            <a:stretch>
              <a:fillRect l="0" t="0" r="0" b="0"/>
            </a:stretch>
          </a:blipFill>
        </p:spPr>
      </p:sp>
      <p:grpSp>
        <p:nvGrpSpPr>
          <p:cNvPr name="Group 6" id="6"/>
          <p:cNvGrpSpPr/>
          <p:nvPr/>
        </p:nvGrpSpPr>
        <p:grpSpPr>
          <a:xfrm rot="0">
            <a:off x="7931854" y="4329112"/>
            <a:ext cx="8270892" cy="1819275"/>
            <a:chOff x="0" y="0"/>
            <a:chExt cx="11027856" cy="2425700"/>
          </a:xfrm>
        </p:grpSpPr>
        <p:sp>
          <p:nvSpPr>
            <p:cNvPr name="TextBox 7" id="7"/>
            <p:cNvSpPr txBox="true"/>
            <p:nvPr/>
          </p:nvSpPr>
          <p:spPr>
            <a:xfrm rot="0">
              <a:off x="0" y="0"/>
              <a:ext cx="11027856" cy="2425700"/>
            </a:xfrm>
            <a:prstGeom prst="rect">
              <a:avLst/>
            </a:prstGeom>
          </p:spPr>
          <p:txBody>
            <a:bodyPr anchor="t" rtlCol="false" tIns="0" lIns="0" bIns="0" rIns="0">
              <a:spAutoFit/>
            </a:bodyPr>
            <a:lstStyle/>
            <a:p>
              <a:pPr>
                <a:lnSpc>
                  <a:spcPts val="14399"/>
                </a:lnSpc>
              </a:pPr>
              <a:r>
                <a:rPr lang="en-US" sz="11999">
                  <a:solidFill>
                    <a:srgbClr val="2A2E3A"/>
                  </a:solidFill>
                  <a:latin typeface="Klein Bold"/>
                </a:rPr>
                <a:t>Thank </a:t>
              </a:r>
              <a:r>
                <a:rPr lang="en-US" sz="11999">
                  <a:solidFill>
                    <a:srgbClr val="FA643F"/>
                  </a:solidFill>
                  <a:latin typeface="Klein Bold"/>
                </a:rPr>
                <a:t>You</a:t>
              </a:r>
            </a:p>
          </p:txBody>
        </p:sp>
        <p:sp>
          <p:nvSpPr>
            <p:cNvPr name="TextBox 8" id="8"/>
            <p:cNvSpPr txBox="true"/>
            <p:nvPr/>
          </p:nvSpPr>
          <p:spPr>
            <a:xfrm rot="0">
              <a:off x="0" y="1456133"/>
              <a:ext cx="10700268" cy="707602"/>
            </a:xfrm>
            <a:prstGeom prst="rect">
              <a:avLst/>
            </a:prstGeom>
          </p:spPr>
          <p:txBody>
            <a:bodyPr anchor="t" rtlCol="false" tIns="0" lIns="0" bIns="0" rIns="0">
              <a:spAutoFit/>
            </a:bodyPr>
            <a:lstStyle/>
            <a:p>
              <a:pPr>
                <a:lnSpc>
                  <a:spcPts val="4479"/>
                </a:lnSpc>
              </a:pPr>
            </a:p>
          </p:txBody>
        </p:sp>
        <p:sp>
          <p:nvSpPr>
            <p:cNvPr name="TextBox 9" id="9"/>
            <p:cNvSpPr txBox="true"/>
            <p:nvPr/>
          </p:nvSpPr>
          <p:spPr>
            <a:xfrm rot="0">
              <a:off x="7876713" y="-2070100"/>
              <a:ext cx="742516" cy="2425700"/>
            </a:xfrm>
            <a:prstGeom prst="rect">
              <a:avLst/>
            </a:prstGeom>
          </p:spPr>
          <p:txBody>
            <a:bodyPr anchor="t" rtlCol="false" tIns="0" lIns="0" bIns="0" rIns="0">
              <a:spAutoFit/>
            </a:bodyPr>
            <a:lstStyle/>
            <a:p>
              <a:pPr>
                <a:lnSpc>
                  <a:spcPts val="14399"/>
                </a:lnSpc>
              </a:pP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046890" y="-1760515"/>
            <a:ext cx="13960430" cy="13960430"/>
          </a:xfrm>
          <a:custGeom>
            <a:avLst/>
            <a:gdLst/>
            <a:ahLst/>
            <a:cxnLst/>
            <a:rect r="r" b="b" t="t" l="l"/>
            <a:pathLst>
              <a:path h="13960430" w="13960430">
                <a:moveTo>
                  <a:pt x="0" y="0"/>
                </a:moveTo>
                <a:lnTo>
                  <a:pt x="13960430" y="0"/>
                </a:lnTo>
                <a:lnTo>
                  <a:pt x="13960430" y="13960430"/>
                </a:lnTo>
                <a:lnTo>
                  <a:pt x="0" y="139604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780771" y="4546600"/>
            <a:ext cx="4621451" cy="1298575"/>
          </a:xfrm>
          <a:prstGeom prst="rect">
            <a:avLst/>
          </a:prstGeom>
        </p:spPr>
        <p:txBody>
          <a:bodyPr anchor="t" rtlCol="false" tIns="0" lIns="0" bIns="0" rIns="0">
            <a:spAutoFit/>
          </a:bodyPr>
          <a:lstStyle/>
          <a:p>
            <a:pPr>
              <a:lnSpc>
                <a:spcPts val="10400"/>
              </a:lnSpc>
            </a:pPr>
            <a:r>
              <a:rPr lang="en-US" sz="8000">
                <a:solidFill>
                  <a:srgbClr val="2A2E3A"/>
                </a:solidFill>
                <a:latin typeface="Klein Bold"/>
              </a:rPr>
              <a:t>Abstract</a:t>
            </a:r>
          </a:p>
        </p:txBody>
      </p:sp>
      <p:sp>
        <p:nvSpPr>
          <p:cNvPr name="Freeform 4" id="4"/>
          <p:cNvSpPr/>
          <p:nvPr/>
        </p:nvSpPr>
        <p:spPr>
          <a:xfrm flipH="false" flipV="false" rot="0">
            <a:off x="16767966" y="47625"/>
            <a:ext cx="1470803" cy="1159019"/>
          </a:xfrm>
          <a:custGeom>
            <a:avLst/>
            <a:gdLst/>
            <a:ahLst/>
            <a:cxnLst/>
            <a:rect r="r" b="b" t="t" l="l"/>
            <a:pathLst>
              <a:path h="1159019" w="1470803">
                <a:moveTo>
                  <a:pt x="0" y="0"/>
                </a:moveTo>
                <a:lnTo>
                  <a:pt x="1470802" y="0"/>
                </a:lnTo>
                <a:lnTo>
                  <a:pt x="1470802" y="1159019"/>
                </a:lnTo>
                <a:lnTo>
                  <a:pt x="0" y="1159019"/>
                </a:lnTo>
                <a:lnTo>
                  <a:pt x="0" y="0"/>
                </a:lnTo>
                <a:close/>
              </a:path>
            </a:pathLst>
          </a:custGeom>
          <a:blipFill>
            <a:blip r:embed="rId4"/>
            <a:stretch>
              <a:fillRect l="0" t="0" r="0" b="0"/>
            </a:stretch>
          </a:blipFill>
        </p:spPr>
      </p:sp>
      <p:sp>
        <p:nvSpPr>
          <p:cNvPr name="Freeform 5" id="5"/>
          <p:cNvSpPr/>
          <p:nvPr/>
        </p:nvSpPr>
        <p:spPr>
          <a:xfrm flipH="false" flipV="false" rot="0">
            <a:off x="6942115" y="2094532"/>
            <a:ext cx="238379" cy="238379"/>
          </a:xfrm>
          <a:custGeom>
            <a:avLst/>
            <a:gdLst/>
            <a:ahLst/>
            <a:cxnLst/>
            <a:rect r="r" b="b" t="t" l="l"/>
            <a:pathLst>
              <a:path h="238379" w="238379">
                <a:moveTo>
                  <a:pt x="0" y="0"/>
                </a:moveTo>
                <a:lnTo>
                  <a:pt x="238380" y="0"/>
                </a:lnTo>
                <a:lnTo>
                  <a:pt x="238380" y="238379"/>
                </a:lnTo>
                <a:lnTo>
                  <a:pt x="0" y="23837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6" id="6"/>
          <p:cNvSpPr txBox="true"/>
          <p:nvPr/>
        </p:nvSpPr>
        <p:spPr>
          <a:xfrm rot="0">
            <a:off x="7670567" y="1951466"/>
            <a:ext cx="6554236" cy="457835"/>
          </a:xfrm>
          <a:prstGeom prst="rect">
            <a:avLst/>
          </a:prstGeom>
        </p:spPr>
        <p:txBody>
          <a:bodyPr anchor="t" rtlCol="false" tIns="0" lIns="0" bIns="0" rIns="0">
            <a:spAutoFit/>
          </a:bodyPr>
          <a:lstStyle/>
          <a:p>
            <a:pPr marL="0" indent="0" lvl="0">
              <a:lnSpc>
                <a:spcPts val="3639"/>
              </a:lnSpc>
              <a:spcBef>
                <a:spcPct val="0"/>
              </a:spcBef>
            </a:pPr>
          </a:p>
        </p:txBody>
      </p:sp>
      <p:sp>
        <p:nvSpPr>
          <p:cNvPr name="TextBox 7" id="7"/>
          <p:cNvSpPr txBox="true"/>
          <p:nvPr/>
        </p:nvSpPr>
        <p:spPr>
          <a:xfrm rot="0">
            <a:off x="7294954" y="1967632"/>
            <a:ext cx="10545494" cy="798830"/>
          </a:xfrm>
          <a:prstGeom prst="rect">
            <a:avLst/>
          </a:prstGeom>
        </p:spPr>
        <p:txBody>
          <a:bodyPr anchor="t" rtlCol="false" tIns="0" lIns="0" bIns="0" rIns="0">
            <a:spAutoFit/>
          </a:bodyPr>
          <a:lstStyle/>
          <a:p>
            <a:pPr algn="just">
              <a:lnSpc>
                <a:spcPts val="3220"/>
              </a:lnSpc>
            </a:pPr>
            <a:r>
              <a:rPr lang="en-US" sz="2300">
                <a:solidFill>
                  <a:srgbClr val="2A2E3A"/>
                </a:solidFill>
                <a:latin typeface="Klein"/>
              </a:rPr>
              <a:t>The proposed application is a career development tool that assists individuals in various aspects of their professional growth.</a:t>
            </a:r>
          </a:p>
        </p:txBody>
      </p:sp>
      <p:sp>
        <p:nvSpPr>
          <p:cNvPr name="TextBox 8" id="8"/>
          <p:cNvSpPr txBox="true"/>
          <p:nvPr/>
        </p:nvSpPr>
        <p:spPr>
          <a:xfrm rot="0">
            <a:off x="7670567" y="3011774"/>
            <a:ext cx="6554236" cy="457835"/>
          </a:xfrm>
          <a:prstGeom prst="rect">
            <a:avLst/>
          </a:prstGeom>
        </p:spPr>
        <p:txBody>
          <a:bodyPr anchor="t" rtlCol="false" tIns="0" lIns="0" bIns="0" rIns="0">
            <a:spAutoFit/>
          </a:bodyPr>
          <a:lstStyle/>
          <a:p>
            <a:pPr marL="0" indent="0" lvl="0">
              <a:lnSpc>
                <a:spcPts val="3639"/>
              </a:lnSpc>
              <a:spcBef>
                <a:spcPct val="0"/>
              </a:spcBef>
            </a:pPr>
          </a:p>
        </p:txBody>
      </p:sp>
      <p:sp>
        <p:nvSpPr>
          <p:cNvPr name="TextBox 9" id="9"/>
          <p:cNvSpPr txBox="true"/>
          <p:nvPr/>
        </p:nvSpPr>
        <p:spPr>
          <a:xfrm rot="0">
            <a:off x="7294954" y="3027940"/>
            <a:ext cx="10545494" cy="1198880"/>
          </a:xfrm>
          <a:prstGeom prst="rect">
            <a:avLst/>
          </a:prstGeom>
        </p:spPr>
        <p:txBody>
          <a:bodyPr anchor="t" rtlCol="false" tIns="0" lIns="0" bIns="0" rIns="0">
            <a:spAutoFit/>
          </a:bodyPr>
          <a:lstStyle/>
          <a:p>
            <a:pPr algn="just">
              <a:lnSpc>
                <a:spcPts val="3220"/>
              </a:lnSpc>
            </a:pPr>
            <a:r>
              <a:rPr lang="en-US" sz="2300">
                <a:solidFill>
                  <a:srgbClr val="2A2E3A"/>
                </a:solidFill>
                <a:latin typeface="Klein"/>
              </a:rPr>
              <a:t>Features include resume building, college searching, coding contest information, learning roadmaps, and skill performance analysis.</a:t>
            </a:r>
          </a:p>
          <a:p>
            <a:pPr algn="just">
              <a:lnSpc>
                <a:spcPts val="3220"/>
              </a:lnSpc>
            </a:pPr>
          </a:p>
        </p:txBody>
      </p:sp>
      <p:sp>
        <p:nvSpPr>
          <p:cNvPr name="TextBox 10" id="10"/>
          <p:cNvSpPr txBox="true"/>
          <p:nvPr/>
        </p:nvSpPr>
        <p:spPr>
          <a:xfrm rot="0">
            <a:off x="7670567" y="4077903"/>
            <a:ext cx="6554236" cy="457835"/>
          </a:xfrm>
          <a:prstGeom prst="rect">
            <a:avLst/>
          </a:prstGeom>
        </p:spPr>
        <p:txBody>
          <a:bodyPr anchor="t" rtlCol="false" tIns="0" lIns="0" bIns="0" rIns="0">
            <a:spAutoFit/>
          </a:bodyPr>
          <a:lstStyle/>
          <a:p>
            <a:pPr marL="0" indent="0" lvl="0">
              <a:lnSpc>
                <a:spcPts val="3639"/>
              </a:lnSpc>
              <a:spcBef>
                <a:spcPct val="0"/>
              </a:spcBef>
            </a:pPr>
          </a:p>
        </p:txBody>
      </p:sp>
      <p:sp>
        <p:nvSpPr>
          <p:cNvPr name="TextBox 11" id="11"/>
          <p:cNvSpPr txBox="true"/>
          <p:nvPr/>
        </p:nvSpPr>
        <p:spPr>
          <a:xfrm rot="0">
            <a:off x="7294954" y="4094068"/>
            <a:ext cx="10545494" cy="798830"/>
          </a:xfrm>
          <a:prstGeom prst="rect">
            <a:avLst/>
          </a:prstGeom>
        </p:spPr>
        <p:txBody>
          <a:bodyPr anchor="t" rtlCol="false" tIns="0" lIns="0" bIns="0" rIns="0">
            <a:spAutoFit/>
          </a:bodyPr>
          <a:lstStyle/>
          <a:p>
            <a:pPr algn="just">
              <a:lnSpc>
                <a:spcPts val="3220"/>
              </a:lnSpc>
            </a:pPr>
            <a:r>
              <a:rPr lang="en-US" sz="2300">
                <a:solidFill>
                  <a:srgbClr val="2A2E3A"/>
                </a:solidFill>
                <a:latin typeface="Klein"/>
              </a:rPr>
              <a:t>The </a:t>
            </a:r>
            <a:r>
              <a:rPr lang="en-US" sz="2300">
                <a:solidFill>
                  <a:srgbClr val="FA643F"/>
                </a:solidFill>
                <a:latin typeface="Klein"/>
              </a:rPr>
              <a:t>resume builder</a:t>
            </a:r>
            <a:r>
              <a:rPr lang="en-US" sz="2300">
                <a:solidFill>
                  <a:srgbClr val="2A2E3A"/>
                </a:solidFill>
                <a:latin typeface="Klein"/>
              </a:rPr>
              <a:t> feature offers pre-designed templates for quick and easy resume creation.</a:t>
            </a:r>
          </a:p>
        </p:txBody>
      </p:sp>
      <p:sp>
        <p:nvSpPr>
          <p:cNvPr name="Freeform 12" id="12"/>
          <p:cNvSpPr/>
          <p:nvPr/>
        </p:nvSpPr>
        <p:spPr>
          <a:xfrm flipH="false" flipV="false" rot="0">
            <a:off x="6942115" y="3154839"/>
            <a:ext cx="238379" cy="238379"/>
          </a:xfrm>
          <a:custGeom>
            <a:avLst/>
            <a:gdLst/>
            <a:ahLst/>
            <a:cxnLst/>
            <a:rect r="r" b="b" t="t" l="l"/>
            <a:pathLst>
              <a:path h="238379" w="238379">
                <a:moveTo>
                  <a:pt x="0" y="0"/>
                </a:moveTo>
                <a:lnTo>
                  <a:pt x="238380" y="0"/>
                </a:lnTo>
                <a:lnTo>
                  <a:pt x="238380" y="238380"/>
                </a:lnTo>
                <a:lnTo>
                  <a:pt x="0" y="2383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3" id="13"/>
          <p:cNvSpPr/>
          <p:nvPr/>
        </p:nvSpPr>
        <p:spPr>
          <a:xfrm flipH="false" flipV="false" rot="0">
            <a:off x="6942115" y="4209610"/>
            <a:ext cx="238379" cy="238379"/>
          </a:xfrm>
          <a:custGeom>
            <a:avLst/>
            <a:gdLst/>
            <a:ahLst/>
            <a:cxnLst/>
            <a:rect r="r" b="b" t="t" l="l"/>
            <a:pathLst>
              <a:path h="238379" w="238379">
                <a:moveTo>
                  <a:pt x="0" y="0"/>
                </a:moveTo>
                <a:lnTo>
                  <a:pt x="238380" y="0"/>
                </a:lnTo>
                <a:lnTo>
                  <a:pt x="238380" y="238380"/>
                </a:lnTo>
                <a:lnTo>
                  <a:pt x="0" y="2383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4" id="14"/>
          <p:cNvSpPr txBox="true"/>
          <p:nvPr/>
        </p:nvSpPr>
        <p:spPr>
          <a:xfrm rot="0">
            <a:off x="7670567" y="5053607"/>
            <a:ext cx="6554236" cy="457835"/>
          </a:xfrm>
          <a:prstGeom prst="rect">
            <a:avLst/>
          </a:prstGeom>
        </p:spPr>
        <p:txBody>
          <a:bodyPr anchor="t" rtlCol="false" tIns="0" lIns="0" bIns="0" rIns="0">
            <a:spAutoFit/>
          </a:bodyPr>
          <a:lstStyle/>
          <a:p>
            <a:pPr marL="0" indent="0" lvl="0">
              <a:lnSpc>
                <a:spcPts val="3639"/>
              </a:lnSpc>
              <a:spcBef>
                <a:spcPct val="0"/>
              </a:spcBef>
            </a:pPr>
          </a:p>
        </p:txBody>
      </p:sp>
      <p:sp>
        <p:nvSpPr>
          <p:cNvPr name="TextBox 15" id="15"/>
          <p:cNvSpPr txBox="true"/>
          <p:nvPr/>
        </p:nvSpPr>
        <p:spPr>
          <a:xfrm rot="0">
            <a:off x="7294954" y="5069773"/>
            <a:ext cx="10545494" cy="798830"/>
          </a:xfrm>
          <a:prstGeom prst="rect">
            <a:avLst/>
          </a:prstGeom>
        </p:spPr>
        <p:txBody>
          <a:bodyPr anchor="t" rtlCol="false" tIns="0" lIns="0" bIns="0" rIns="0">
            <a:spAutoFit/>
          </a:bodyPr>
          <a:lstStyle/>
          <a:p>
            <a:pPr algn="just">
              <a:lnSpc>
                <a:spcPts val="3220"/>
              </a:lnSpc>
            </a:pPr>
            <a:r>
              <a:rPr lang="en-US" sz="2300">
                <a:solidFill>
                  <a:srgbClr val="2A2E3A"/>
                </a:solidFill>
                <a:latin typeface="Klein"/>
              </a:rPr>
              <a:t>The </a:t>
            </a:r>
            <a:r>
              <a:rPr lang="en-US" sz="2300">
                <a:solidFill>
                  <a:srgbClr val="FA643F"/>
                </a:solidFill>
                <a:latin typeface="Klein"/>
              </a:rPr>
              <a:t>college search feature</a:t>
            </a:r>
            <a:r>
              <a:rPr lang="en-US" sz="2300">
                <a:solidFill>
                  <a:srgbClr val="2A2E3A"/>
                </a:solidFill>
                <a:latin typeface="Klein"/>
              </a:rPr>
              <a:t> allows users to search for colleges based on preferences such as rank and location.</a:t>
            </a:r>
          </a:p>
        </p:txBody>
      </p:sp>
      <p:sp>
        <p:nvSpPr>
          <p:cNvPr name="Freeform 16" id="16"/>
          <p:cNvSpPr/>
          <p:nvPr/>
        </p:nvSpPr>
        <p:spPr>
          <a:xfrm flipH="false" flipV="false" rot="0">
            <a:off x="6942115" y="5168097"/>
            <a:ext cx="238379" cy="238379"/>
          </a:xfrm>
          <a:custGeom>
            <a:avLst/>
            <a:gdLst/>
            <a:ahLst/>
            <a:cxnLst/>
            <a:rect r="r" b="b" t="t" l="l"/>
            <a:pathLst>
              <a:path h="238379" w="238379">
                <a:moveTo>
                  <a:pt x="0" y="0"/>
                </a:moveTo>
                <a:lnTo>
                  <a:pt x="238380" y="0"/>
                </a:lnTo>
                <a:lnTo>
                  <a:pt x="238380" y="238380"/>
                </a:lnTo>
                <a:lnTo>
                  <a:pt x="0" y="2383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7" id="17"/>
          <p:cNvSpPr txBox="true"/>
          <p:nvPr/>
        </p:nvSpPr>
        <p:spPr>
          <a:xfrm rot="0">
            <a:off x="7670567" y="6067411"/>
            <a:ext cx="6554236" cy="457835"/>
          </a:xfrm>
          <a:prstGeom prst="rect">
            <a:avLst/>
          </a:prstGeom>
        </p:spPr>
        <p:txBody>
          <a:bodyPr anchor="t" rtlCol="false" tIns="0" lIns="0" bIns="0" rIns="0">
            <a:spAutoFit/>
          </a:bodyPr>
          <a:lstStyle/>
          <a:p>
            <a:pPr marL="0" indent="0" lvl="0">
              <a:lnSpc>
                <a:spcPts val="3639"/>
              </a:lnSpc>
              <a:spcBef>
                <a:spcPct val="0"/>
              </a:spcBef>
            </a:pPr>
          </a:p>
        </p:txBody>
      </p:sp>
      <p:sp>
        <p:nvSpPr>
          <p:cNvPr name="TextBox 18" id="18"/>
          <p:cNvSpPr txBox="true"/>
          <p:nvPr/>
        </p:nvSpPr>
        <p:spPr>
          <a:xfrm rot="0">
            <a:off x="7294954" y="6083577"/>
            <a:ext cx="10545494" cy="798830"/>
          </a:xfrm>
          <a:prstGeom prst="rect">
            <a:avLst/>
          </a:prstGeom>
        </p:spPr>
        <p:txBody>
          <a:bodyPr anchor="t" rtlCol="false" tIns="0" lIns="0" bIns="0" rIns="0">
            <a:spAutoFit/>
          </a:bodyPr>
          <a:lstStyle/>
          <a:p>
            <a:pPr algn="just">
              <a:lnSpc>
                <a:spcPts val="3220"/>
              </a:lnSpc>
            </a:pPr>
            <a:r>
              <a:rPr lang="en-US" sz="2300">
                <a:solidFill>
                  <a:srgbClr val="2A2E3A"/>
                </a:solidFill>
                <a:latin typeface="Klein"/>
              </a:rPr>
              <a:t>The </a:t>
            </a:r>
            <a:r>
              <a:rPr lang="en-US" sz="2300">
                <a:solidFill>
                  <a:srgbClr val="FA643F"/>
                </a:solidFill>
                <a:latin typeface="Klein"/>
              </a:rPr>
              <a:t>coding contest information feature</a:t>
            </a:r>
            <a:r>
              <a:rPr lang="en-US" sz="2300">
                <a:solidFill>
                  <a:srgbClr val="2A2E3A"/>
                </a:solidFill>
                <a:latin typeface="Klein"/>
              </a:rPr>
              <a:t> provides details on upcoming  and happening coding contests  around the world.</a:t>
            </a:r>
          </a:p>
        </p:txBody>
      </p:sp>
      <p:sp>
        <p:nvSpPr>
          <p:cNvPr name="Freeform 19" id="19"/>
          <p:cNvSpPr/>
          <p:nvPr/>
        </p:nvSpPr>
        <p:spPr>
          <a:xfrm flipH="false" flipV="false" rot="0">
            <a:off x="6942115" y="6181901"/>
            <a:ext cx="238379" cy="238379"/>
          </a:xfrm>
          <a:custGeom>
            <a:avLst/>
            <a:gdLst/>
            <a:ahLst/>
            <a:cxnLst/>
            <a:rect r="r" b="b" t="t" l="l"/>
            <a:pathLst>
              <a:path h="238379" w="238379">
                <a:moveTo>
                  <a:pt x="0" y="0"/>
                </a:moveTo>
                <a:lnTo>
                  <a:pt x="238380" y="0"/>
                </a:lnTo>
                <a:lnTo>
                  <a:pt x="238380" y="238380"/>
                </a:lnTo>
                <a:lnTo>
                  <a:pt x="0" y="2383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20" id="20"/>
          <p:cNvSpPr txBox="true"/>
          <p:nvPr/>
        </p:nvSpPr>
        <p:spPr>
          <a:xfrm rot="0">
            <a:off x="7670567" y="7081215"/>
            <a:ext cx="6554236" cy="457835"/>
          </a:xfrm>
          <a:prstGeom prst="rect">
            <a:avLst/>
          </a:prstGeom>
        </p:spPr>
        <p:txBody>
          <a:bodyPr anchor="t" rtlCol="false" tIns="0" lIns="0" bIns="0" rIns="0">
            <a:spAutoFit/>
          </a:bodyPr>
          <a:lstStyle/>
          <a:p>
            <a:pPr marL="0" indent="0" lvl="0">
              <a:lnSpc>
                <a:spcPts val="3639"/>
              </a:lnSpc>
              <a:spcBef>
                <a:spcPct val="0"/>
              </a:spcBef>
            </a:pPr>
          </a:p>
        </p:txBody>
      </p:sp>
      <p:sp>
        <p:nvSpPr>
          <p:cNvPr name="TextBox 21" id="21"/>
          <p:cNvSpPr txBox="true"/>
          <p:nvPr/>
        </p:nvSpPr>
        <p:spPr>
          <a:xfrm rot="0">
            <a:off x="7294954" y="7101482"/>
            <a:ext cx="10545494" cy="1198880"/>
          </a:xfrm>
          <a:prstGeom prst="rect">
            <a:avLst/>
          </a:prstGeom>
        </p:spPr>
        <p:txBody>
          <a:bodyPr anchor="t" rtlCol="false" tIns="0" lIns="0" bIns="0" rIns="0">
            <a:spAutoFit/>
          </a:bodyPr>
          <a:lstStyle/>
          <a:p>
            <a:pPr algn="just">
              <a:lnSpc>
                <a:spcPts val="3220"/>
              </a:lnSpc>
            </a:pPr>
            <a:r>
              <a:rPr lang="en-US" sz="2300">
                <a:solidFill>
                  <a:srgbClr val="2A2E3A"/>
                </a:solidFill>
                <a:latin typeface="Klein"/>
              </a:rPr>
              <a:t>The</a:t>
            </a:r>
            <a:r>
              <a:rPr lang="en-US" sz="2300">
                <a:solidFill>
                  <a:srgbClr val="FA643F"/>
                </a:solidFill>
                <a:latin typeface="Klein"/>
              </a:rPr>
              <a:t> learning roadmap feature</a:t>
            </a:r>
            <a:r>
              <a:rPr lang="en-US" sz="2300">
                <a:solidFill>
                  <a:srgbClr val="2A2E3A"/>
                </a:solidFill>
                <a:latin typeface="Klein"/>
              </a:rPr>
              <a:t> provides a list of learning resources for different programming languages and tools, and allows users to track their progress.</a:t>
            </a:r>
          </a:p>
        </p:txBody>
      </p:sp>
      <p:sp>
        <p:nvSpPr>
          <p:cNvPr name="Freeform 22" id="22"/>
          <p:cNvSpPr/>
          <p:nvPr/>
        </p:nvSpPr>
        <p:spPr>
          <a:xfrm flipH="false" flipV="false" rot="0">
            <a:off x="6942115" y="7195706"/>
            <a:ext cx="238379" cy="238379"/>
          </a:xfrm>
          <a:custGeom>
            <a:avLst/>
            <a:gdLst/>
            <a:ahLst/>
            <a:cxnLst/>
            <a:rect r="r" b="b" t="t" l="l"/>
            <a:pathLst>
              <a:path h="238379" w="238379">
                <a:moveTo>
                  <a:pt x="0" y="0"/>
                </a:moveTo>
                <a:lnTo>
                  <a:pt x="238380" y="0"/>
                </a:lnTo>
                <a:lnTo>
                  <a:pt x="238380" y="238379"/>
                </a:lnTo>
                <a:lnTo>
                  <a:pt x="0" y="23837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23" id="23"/>
          <p:cNvSpPr txBox="true"/>
          <p:nvPr/>
        </p:nvSpPr>
        <p:spPr>
          <a:xfrm rot="0">
            <a:off x="7670567" y="8452829"/>
            <a:ext cx="6554236" cy="457835"/>
          </a:xfrm>
          <a:prstGeom prst="rect">
            <a:avLst/>
          </a:prstGeom>
        </p:spPr>
        <p:txBody>
          <a:bodyPr anchor="t" rtlCol="false" tIns="0" lIns="0" bIns="0" rIns="0">
            <a:spAutoFit/>
          </a:bodyPr>
          <a:lstStyle/>
          <a:p>
            <a:pPr marL="0" indent="0" lvl="0">
              <a:lnSpc>
                <a:spcPts val="3639"/>
              </a:lnSpc>
              <a:spcBef>
                <a:spcPct val="0"/>
              </a:spcBef>
            </a:pPr>
          </a:p>
        </p:txBody>
      </p:sp>
      <p:sp>
        <p:nvSpPr>
          <p:cNvPr name="TextBox 24" id="24"/>
          <p:cNvSpPr txBox="true"/>
          <p:nvPr/>
        </p:nvSpPr>
        <p:spPr>
          <a:xfrm rot="0">
            <a:off x="7294954" y="8468995"/>
            <a:ext cx="10545494" cy="798830"/>
          </a:xfrm>
          <a:prstGeom prst="rect">
            <a:avLst/>
          </a:prstGeom>
        </p:spPr>
        <p:txBody>
          <a:bodyPr anchor="t" rtlCol="false" tIns="0" lIns="0" bIns="0" rIns="0">
            <a:spAutoFit/>
          </a:bodyPr>
          <a:lstStyle/>
          <a:p>
            <a:pPr algn="just">
              <a:lnSpc>
                <a:spcPts val="3220"/>
              </a:lnSpc>
            </a:pPr>
            <a:r>
              <a:rPr lang="en-US" sz="2300">
                <a:solidFill>
                  <a:srgbClr val="2A2E3A"/>
                </a:solidFill>
                <a:latin typeface="Klein"/>
              </a:rPr>
              <a:t>The </a:t>
            </a:r>
            <a:r>
              <a:rPr lang="en-US" sz="2300">
                <a:solidFill>
                  <a:srgbClr val="FA643F"/>
                </a:solidFill>
                <a:latin typeface="Klein"/>
              </a:rPr>
              <a:t>skill performance analysis feature</a:t>
            </a:r>
            <a:r>
              <a:rPr lang="en-US" sz="2300">
                <a:solidFill>
                  <a:srgbClr val="2A2E3A"/>
                </a:solidFill>
                <a:latin typeface="Klein"/>
              </a:rPr>
              <a:t> assesses users' skills and provides personalized feedback on areas for improvement.</a:t>
            </a:r>
          </a:p>
        </p:txBody>
      </p:sp>
      <p:sp>
        <p:nvSpPr>
          <p:cNvPr name="Freeform 25" id="25"/>
          <p:cNvSpPr/>
          <p:nvPr/>
        </p:nvSpPr>
        <p:spPr>
          <a:xfrm flipH="false" flipV="false" rot="0">
            <a:off x="6942115" y="8567319"/>
            <a:ext cx="238379" cy="238379"/>
          </a:xfrm>
          <a:custGeom>
            <a:avLst/>
            <a:gdLst/>
            <a:ahLst/>
            <a:cxnLst/>
            <a:rect r="r" b="b" t="t" l="l"/>
            <a:pathLst>
              <a:path h="238379" w="238379">
                <a:moveTo>
                  <a:pt x="0" y="0"/>
                </a:moveTo>
                <a:lnTo>
                  <a:pt x="238380" y="0"/>
                </a:lnTo>
                <a:lnTo>
                  <a:pt x="238380" y="238380"/>
                </a:lnTo>
                <a:lnTo>
                  <a:pt x="0" y="2383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6669366" y="2033032"/>
            <a:ext cx="1238176" cy="6954665"/>
            <a:chOff x="0" y="0"/>
            <a:chExt cx="1650902" cy="9272886"/>
          </a:xfrm>
        </p:grpSpPr>
        <p:sp>
          <p:nvSpPr>
            <p:cNvPr name="Freeform 3" id="3"/>
            <p:cNvSpPr/>
            <p:nvPr/>
          </p:nvSpPr>
          <p:spPr>
            <a:xfrm flipH="false" flipV="false" rot="0">
              <a:off x="0" y="0"/>
              <a:ext cx="1650902" cy="1650902"/>
            </a:xfrm>
            <a:custGeom>
              <a:avLst/>
              <a:gdLst/>
              <a:ahLst/>
              <a:cxnLst/>
              <a:rect r="r" b="b" t="t" l="l"/>
              <a:pathLst>
                <a:path h="1650902" w="1650902">
                  <a:moveTo>
                    <a:pt x="0" y="0"/>
                  </a:moveTo>
                  <a:lnTo>
                    <a:pt x="1650902" y="0"/>
                  </a:lnTo>
                  <a:lnTo>
                    <a:pt x="1650902" y="1650902"/>
                  </a:lnTo>
                  <a:lnTo>
                    <a:pt x="0" y="16509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3808618"/>
              <a:ext cx="1650902" cy="1650902"/>
            </a:xfrm>
            <a:custGeom>
              <a:avLst/>
              <a:gdLst/>
              <a:ahLst/>
              <a:cxnLst/>
              <a:rect r="r" b="b" t="t" l="l"/>
              <a:pathLst>
                <a:path h="1650902" w="1650902">
                  <a:moveTo>
                    <a:pt x="0" y="0"/>
                  </a:moveTo>
                  <a:lnTo>
                    <a:pt x="1650902" y="0"/>
                  </a:lnTo>
                  <a:lnTo>
                    <a:pt x="1650902" y="1650902"/>
                  </a:lnTo>
                  <a:lnTo>
                    <a:pt x="0" y="16509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0" y="7621984"/>
              <a:ext cx="1650902" cy="1650902"/>
            </a:xfrm>
            <a:custGeom>
              <a:avLst/>
              <a:gdLst/>
              <a:ahLst/>
              <a:cxnLst/>
              <a:rect r="r" b="b" t="t" l="l"/>
              <a:pathLst>
                <a:path h="1650902" w="1650902">
                  <a:moveTo>
                    <a:pt x="0" y="0"/>
                  </a:moveTo>
                  <a:lnTo>
                    <a:pt x="1650902" y="0"/>
                  </a:lnTo>
                  <a:lnTo>
                    <a:pt x="1650902" y="1650902"/>
                  </a:lnTo>
                  <a:lnTo>
                    <a:pt x="0" y="16509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6" id="6"/>
          <p:cNvGrpSpPr/>
          <p:nvPr/>
        </p:nvGrpSpPr>
        <p:grpSpPr>
          <a:xfrm rot="0">
            <a:off x="0" y="0"/>
            <a:ext cx="7035493" cy="10287000"/>
            <a:chOff x="0" y="0"/>
            <a:chExt cx="1852969" cy="2709333"/>
          </a:xfrm>
        </p:grpSpPr>
        <p:sp>
          <p:nvSpPr>
            <p:cNvPr name="Freeform 7" id="7"/>
            <p:cNvSpPr/>
            <p:nvPr/>
          </p:nvSpPr>
          <p:spPr>
            <a:xfrm flipH="false" flipV="false" rot="0">
              <a:off x="0" y="0"/>
              <a:ext cx="1852969" cy="2709333"/>
            </a:xfrm>
            <a:custGeom>
              <a:avLst/>
              <a:gdLst/>
              <a:ahLst/>
              <a:cxnLst/>
              <a:rect r="r" b="b" t="t" l="l"/>
              <a:pathLst>
                <a:path h="2709333" w="1852969">
                  <a:moveTo>
                    <a:pt x="0" y="0"/>
                  </a:moveTo>
                  <a:lnTo>
                    <a:pt x="1852969" y="0"/>
                  </a:lnTo>
                  <a:lnTo>
                    <a:pt x="1852969" y="2709333"/>
                  </a:lnTo>
                  <a:lnTo>
                    <a:pt x="0" y="2709333"/>
                  </a:lnTo>
                  <a:close/>
                </a:path>
              </a:pathLst>
            </a:custGeom>
            <a:solidFill>
              <a:srgbClr val="FFFFFF"/>
            </a:solidFill>
          </p:spPr>
        </p:sp>
        <p:sp>
          <p:nvSpPr>
            <p:cNvPr name="TextBox 8" id="8"/>
            <p:cNvSpPr txBox="true"/>
            <p:nvPr/>
          </p:nvSpPr>
          <p:spPr>
            <a:xfrm>
              <a:off x="0" y="-38100"/>
              <a:ext cx="812800" cy="850900"/>
            </a:xfrm>
            <a:prstGeom prst="rect">
              <a:avLst/>
            </a:prstGeom>
          </p:spPr>
          <p:txBody>
            <a:bodyPr anchor="ctr" rtlCol="false" tIns="50800" lIns="50800" bIns="50800" rIns="50800"/>
            <a:lstStyle/>
            <a:p>
              <a:pPr algn="ctr">
                <a:lnSpc>
                  <a:spcPts val="2100"/>
                </a:lnSpc>
              </a:pPr>
            </a:p>
          </p:txBody>
        </p:sp>
      </p:grpSp>
      <p:sp>
        <p:nvSpPr>
          <p:cNvPr name="Freeform 9" id="9"/>
          <p:cNvSpPr/>
          <p:nvPr/>
        </p:nvSpPr>
        <p:spPr>
          <a:xfrm flipH="false" flipV="false" rot="0">
            <a:off x="16767966" y="47625"/>
            <a:ext cx="1470803" cy="1159019"/>
          </a:xfrm>
          <a:custGeom>
            <a:avLst/>
            <a:gdLst/>
            <a:ahLst/>
            <a:cxnLst/>
            <a:rect r="r" b="b" t="t" l="l"/>
            <a:pathLst>
              <a:path h="1159019" w="1470803">
                <a:moveTo>
                  <a:pt x="0" y="0"/>
                </a:moveTo>
                <a:lnTo>
                  <a:pt x="1470802" y="0"/>
                </a:lnTo>
                <a:lnTo>
                  <a:pt x="1470802" y="1159019"/>
                </a:lnTo>
                <a:lnTo>
                  <a:pt x="0" y="1159019"/>
                </a:lnTo>
                <a:lnTo>
                  <a:pt x="0" y="0"/>
                </a:lnTo>
                <a:close/>
              </a:path>
            </a:pathLst>
          </a:custGeom>
          <a:blipFill>
            <a:blip r:embed="rId4"/>
            <a:stretch>
              <a:fillRect l="0" t="0" r="0" b="0"/>
            </a:stretch>
          </a:blipFill>
        </p:spPr>
      </p:sp>
      <p:sp>
        <p:nvSpPr>
          <p:cNvPr name="TextBox 10" id="10"/>
          <p:cNvSpPr txBox="true"/>
          <p:nvPr/>
        </p:nvSpPr>
        <p:spPr>
          <a:xfrm rot="0">
            <a:off x="8195331" y="5034114"/>
            <a:ext cx="9678510" cy="1066800"/>
          </a:xfrm>
          <a:prstGeom prst="rect">
            <a:avLst/>
          </a:prstGeom>
        </p:spPr>
        <p:txBody>
          <a:bodyPr anchor="t" rtlCol="false" tIns="0" lIns="0" bIns="0" rIns="0">
            <a:spAutoFit/>
          </a:bodyPr>
          <a:lstStyle/>
          <a:p>
            <a:pPr algn="just" marL="0" indent="0" lvl="0">
              <a:lnSpc>
                <a:spcPts val="4200"/>
              </a:lnSpc>
              <a:spcBef>
                <a:spcPct val="0"/>
              </a:spcBef>
            </a:pPr>
            <a:r>
              <a:rPr lang="en-US" sz="3000">
                <a:solidFill>
                  <a:srgbClr val="2A2E3A"/>
                </a:solidFill>
                <a:latin typeface="Helios"/>
              </a:rPr>
              <a:t>Need for a single platform that offers a range of tools to help users build their career</a:t>
            </a:r>
          </a:p>
        </p:txBody>
      </p:sp>
      <p:sp>
        <p:nvSpPr>
          <p:cNvPr name="TextBox 11" id="11"/>
          <p:cNvSpPr txBox="true"/>
          <p:nvPr/>
        </p:nvSpPr>
        <p:spPr>
          <a:xfrm rot="0">
            <a:off x="923925" y="3684739"/>
            <a:ext cx="5242043" cy="2292350"/>
          </a:xfrm>
          <a:prstGeom prst="rect">
            <a:avLst/>
          </a:prstGeom>
        </p:spPr>
        <p:txBody>
          <a:bodyPr anchor="t" rtlCol="false" tIns="0" lIns="0" bIns="0" rIns="0">
            <a:spAutoFit/>
          </a:bodyPr>
          <a:lstStyle/>
          <a:p>
            <a:pPr>
              <a:lnSpc>
                <a:spcPts val="9099"/>
              </a:lnSpc>
            </a:pPr>
            <a:r>
              <a:rPr lang="en-US" sz="6999">
                <a:solidFill>
                  <a:srgbClr val="2A2E3A"/>
                </a:solidFill>
                <a:latin typeface="Klein Bold"/>
              </a:rPr>
              <a:t>Problem </a:t>
            </a:r>
          </a:p>
          <a:p>
            <a:pPr>
              <a:lnSpc>
                <a:spcPts val="9099"/>
              </a:lnSpc>
            </a:pPr>
            <a:r>
              <a:rPr lang="en-US" sz="6999">
                <a:solidFill>
                  <a:srgbClr val="FA643F"/>
                </a:solidFill>
                <a:latin typeface="Klein Bold"/>
              </a:rPr>
              <a:t>Statement</a:t>
            </a:r>
          </a:p>
        </p:txBody>
      </p:sp>
      <p:sp>
        <p:nvSpPr>
          <p:cNvPr name="TextBox 12" id="12"/>
          <p:cNvSpPr txBox="true"/>
          <p:nvPr/>
        </p:nvSpPr>
        <p:spPr>
          <a:xfrm rot="0">
            <a:off x="8242956" y="1706812"/>
            <a:ext cx="9630885" cy="2133600"/>
          </a:xfrm>
          <a:prstGeom prst="rect">
            <a:avLst/>
          </a:prstGeom>
        </p:spPr>
        <p:txBody>
          <a:bodyPr anchor="t" rtlCol="false" tIns="0" lIns="0" bIns="0" rIns="0">
            <a:spAutoFit/>
          </a:bodyPr>
          <a:lstStyle/>
          <a:p>
            <a:pPr algn="just" marL="0" indent="0" lvl="0">
              <a:lnSpc>
                <a:spcPts val="4200"/>
              </a:lnSpc>
              <a:spcBef>
                <a:spcPct val="0"/>
              </a:spcBef>
            </a:pPr>
            <a:r>
              <a:rPr lang="en-US" sz="3000">
                <a:solidFill>
                  <a:srgbClr val="2A2E3A"/>
                </a:solidFill>
                <a:latin typeface="Helios"/>
              </a:rPr>
              <a:t>Many people may not be familiar with the best practices for creating an effective resume, such as the appropriate format, style, and content to include and it is time-consuming</a:t>
            </a:r>
          </a:p>
        </p:txBody>
      </p:sp>
      <p:sp>
        <p:nvSpPr>
          <p:cNvPr name="TextBox 13" id="13"/>
          <p:cNvSpPr txBox="true"/>
          <p:nvPr/>
        </p:nvSpPr>
        <p:spPr>
          <a:xfrm rot="0">
            <a:off x="8204856" y="7572375"/>
            <a:ext cx="9520539" cy="1600200"/>
          </a:xfrm>
          <a:prstGeom prst="rect">
            <a:avLst/>
          </a:prstGeom>
        </p:spPr>
        <p:txBody>
          <a:bodyPr anchor="t" rtlCol="false" tIns="0" lIns="0" bIns="0" rIns="0">
            <a:spAutoFit/>
          </a:bodyPr>
          <a:lstStyle/>
          <a:p>
            <a:pPr algn="just">
              <a:lnSpc>
                <a:spcPts val="4200"/>
              </a:lnSpc>
              <a:spcBef>
                <a:spcPct val="0"/>
              </a:spcBef>
            </a:pPr>
            <a:r>
              <a:rPr lang="en-US" sz="3000">
                <a:solidFill>
                  <a:srgbClr val="000000"/>
                </a:solidFill>
                <a:latin typeface="Helios"/>
              </a:rPr>
              <a:t>It can be challenging for students to stay updated on coding contests and other opportunities to develop their skills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989740" y="-1836715"/>
            <a:ext cx="13960430" cy="13960430"/>
          </a:xfrm>
          <a:custGeom>
            <a:avLst/>
            <a:gdLst/>
            <a:ahLst/>
            <a:cxnLst/>
            <a:rect r="r" b="b" t="t" l="l"/>
            <a:pathLst>
              <a:path h="13960430" w="13960430">
                <a:moveTo>
                  <a:pt x="0" y="0"/>
                </a:moveTo>
                <a:lnTo>
                  <a:pt x="13960430" y="0"/>
                </a:lnTo>
                <a:lnTo>
                  <a:pt x="13960430" y="13960430"/>
                </a:lnTo>
                <a:lnTo>
                  <a:pt x="0" y="139604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3887482"/>
            <a:ext cx="5534402" cy="2969237"/>
            <a:chOff x="0" y="0"/>
            <a:chExt cx="7379203" cy="3958982"/>
          </a:xfrm>
        </p:grpSpPr>
        <p:sp>
          <p:nvSpPr>
            <p:cNvPr name="TextBox 4" id="4"/>
            <p:cNvSpPr txBox="true"/>
            <p:nvPr/>
          </p:nvSpPr>
          <p:spPr>
            <a:xfrm rot="0">
              <a:off x="0" y="-76200"/>
              <a:ext cx="7379203" cy="3031067"/>
            </a:xfrm>
            <a:prstGeom prst="rect">
              <a:avLst/>
            </a:prstGeom>
          </p:spPr>
          <p:txBody>
            <a:bodyPr anchor="t" rtlCol="false" tIns="0" lIns="0" bIns="0" rIns="0">
              <a:spAutoFit/>
            </a:bodyPr>
            <a:lstStyle/>
            <a:p>
              <a:pPr>
                <a:lnSpc>
                  <a:spcPts val="9099"/>
                </a:lnSpc>
              </a:pPr>
              <a:r>
                <a:rPr lang="en-US" sz="6999">
                  <a:solidFill>
                    <a:srgbClr val="2A2E3A"/>
                  </a:solidFill>
                  <a:latin typeface="Klein Bold"/>
                </a:rPr>
                <a:t>Existing </a:t>
              </a:r>
              <a:r>
                <a:rPr lang="en-US" sz="6999">
                  <a:solidFill>
                    <a:srgbClr val="FA643F"/>
                  </a:solidFill>
                  <a:latin typeface="Klein Bold"/>
                </a:rPr>
                <a:t>System</a:t>
              </a:r>
            </a:p>
          </p:txBody>
        </p:sp>
        <p:sp>
          <p:nvSpPr>
            <p:cNvPr name="TextBox 5" id="5"/>
            <p:cNvSpPr txBox="true"/>
            <p:nvPr/>
          </p:nvSpPr>
          <p:spPr>
            <a:xfrm rot="0">
              <a:off x="0" y="3251380"/>
              <a:ext cx="7025100" cy="707602"/>
            </a:xfrm>
            <a:prstGeom prst="rect">
              <a:avLst/>
            </a:prstGeom>
          </p:spPr>
          <p:txBody>
            <a:bodyPr anchor="t" rtlCol="false" tIns="0" lIns="0" bIns="0" rIns="0">
              <a:spAutoFit/>
            </a:bodyPr>
            <a:lstStyle/>
            <a:p>
              <a:pPr>
                <a:lnSpc>
                  <a:spcPts val="4479"/>
                </a:lnSpc>
              </a:pPr>
            </a:p>
          </p:txBody>
        </p:sp>
      </p:grpSp>
      <p:sp>
        <p:nvSpPr>
          <p:cNvPr name="Freeform 6" id="6"/>
          <p:cNvSpPr/>
          <p:nvPr/>
        </p:nvSpPr>
        <p:spPr>
          <a:xfrm flipH="false" flipV="false" rot="0">
            <a:off x="16767966" y="47625"/>
            <a:ext cx="1470803" cy="1159019"/>
          </a:xfrm>
          <a:custGeom>
            <a:avLst/>
            <a:gdLst/>
            <a:ahLst/>
            <a:cxnLst/>
            <a:rect r="r" b="b" t="t" l="l"/>
            <a:pathLst>
              <a:path h="1159019" w="1470803">
                <a:moveTo>
                  <a:pt x="0" y="0"/>
                </a:moveTo>
                <a:lnTo>
                  <a:pt x="1470802" y="0"/>
                </a:lnTo>
                <a:lnTo>
                  <a:pt x="1470802" y="1159019"/>
                </a:lnTo>
                <a:lnTo>
                  <a:pt x="0" y="1159019"/>
                </a:lnTo>
                <a:lnTo>
                  <a:pt x="0" y="0"/>
                </a:lnTo>
                <a:close/>
              </a:path>
            </a:pathLst>
          </a:custGeom>
          <a:blipFill>
            <a:blip r:embed="rId4"/>
            <a:stretch>
              <a:fillRect l="0" t="0" r="0" b="0"/>
            </a:stretch>
          </a:blipFill>
        </p:spPr>
      </p:sp>
      <p:sp>
        <p:nvSpPr>
          <p:cNvPr name="Freeform 7" id="7"/>
          <p:cNvSpPr/>
          <p:nvPr/>
        </p:nvSpPr>
        <p:spPr>
          <a:xfrm flipH="false" flipV="false" rot="0">
            <a:off x="6942115" y="2427344"/>
            <a:ext cx="238379" cy="238379"/>
          </a:xfrm>
          <a:custGeom>
            <a:avLst/>
            <a:gdLst/>
            <a:ahLst/>
            <a:cxnLst/>
            <a:rect r="r" b="b" t="t" l="l"/>
            <a:pathLst>
              <a:path h="238379" w="238379">
                <a:moveTo>
                  <a:pt x="0" y="0"/>
                </a:moveTo>
                <a:lnTo>
                  <a:pt x="238380" y="0"/>
                </a:lnTo>
                <a:lnTo>
                  <a:pt x="238380" y="238379"/>
                </a:lnTo>
                <a:lnTo>
                  <a:pt x="0" y="23837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8" id="8"/>
          <p:cNvSpPr txBox="true"/>
          <p:nvPr/>
        </p:nvSpPr>
        <p:spPr>
          <a:xfrm rot="0">
            <a:off x="7670567" y="2284279"/>
            <a:ext cx="6554236" cy="457835"/>
          </a:xfrm>
          <a:prstGeom prst="rect">
            <a:avLst/>
          </a:prstGeom>
        </p:spPr>
        <p:txBody>
          <a:bodyPr anchor="t" rtlCol="false" tIns="0" lIns="0" bIns="0" rIns="0">
            <a:spAutoFit/>
          </a:bodyPr>
          <a:lstStyle/>
          <a:p>
            <a:pPr marL="0" indent="0" lvl="0">
              <a:lnSpc>
                <a:spcPts val="3639"/>
              </a:lnSpc>
              <a:spcBef>
                <a:spcPct val="0"/>
              </a:spcBef>
            </a:pPr>
          </a:p>
        </p:txBody>
      </p:sp>
      <p:sp>
        <p:nvSpPr>
          <p:cNvPr name="TextBox 9" id="9"/>
          <p:cNvSpPr txBox="true"/>
          <p:nvPr/>
        </p:nvSpPr>
        <p:spPr>
          <a:xfrm rot="0">
            <a:off x="7294954" y="2290920"/>
            <a:ext cx="10545494" cy="915035"/>
          </a:xfrm>
          <a:prstGeom prst="rect">
            <a:avLst/>
          </a:prstGeom>
        </p:spPr>
        <p:txBody>
          <a:bodyPr anchor="t" rtlCol="false" tIns="0" lIns="0" bIns="0" rIns="0">
            <a:spAutoFit/>
          </a:bodyPr>
          <a:lstStyle/>
          <a:p>
            <a:pPr algn="just">
              <a:lnSpc>
                <a:spcPts val="3640"/>
              </a:lnSpc>
            </a:pPr>
            <a:r>
              <a:rPr lang="en-US" sz="2600">
                <a:solidFill>
                  <a:srgbClr val="2A2E3A"/>
                </a:solidFill>
                <a:latin typeface="Klein"/>
              </a:rPr>
              <a:t>There are websites that creates Resume online. Websites like zety.com,  resume.io etc </a:t>
            </a:r>
          </a:p>
        </p:txBody>
      </p:sp>
      <p:sp>
        <p:nvSpPr>
          <p:cNvPr name="TextBox 10" id="10"/>
          <p:cNvSpPr txBox="true"/>
          <p:nvPr/>
        </p:nvSpPr>
        <p:spPr>
          <a:xfrm rot="0">
            <a:off x="7670567" y="3726524"/>
            <a:ext cx="6554236" cy="457835"/>
          </a:xfrm>
          <a:prstGeom prst="rect">
            <a:avLst/>
          </a:prstGeom>
        </p:spPr>
        <p:txBody>
          <a:bodyPr anchor="t" rtlCol="false" tIns="0" lIns="0" bIns="0" rIns="0">
            <a:spAutoFit/>
          </a:bodyPr>
          <a:lstStyle/>
          <a:p>
            <a:pPr marL="0" indent="0" lvl="0">
              <a:lnSpc>
                <a:spcPts val="3639"/>
              </a:lnSpc>
              <a:spcBef>
                <a:spcPct val="0"/>
              </a:spcBef>
            </a:pPr>
          </a:p>
        </p:txBody>
      </p:sp>
      <p:sp>
        <p:nvSpPr>
          <p:cNvPr name="TextBox 11" id="11"/>
          <p:cNvSpPr txBox="true"/>
          <p:nvPr/>
        </p:nvSpPr>
        <p:spPr>
          <a:xfrm rot="0">
            <a:off x="7294954" y="3733165"/>
            <a:ext cx="10545494" cy="1372235"/>
          </a:xfrm>
          <a:prstGeom prst="rect">
            <a:avLst/>
          </a:prstGeom>
        </p:spPr>
        <p:txBody>
          <a:bodyPr anchor="t" rtlCol="false" tIns="0" lIns="0" bIns="0" rIns="0">
            <a:spAutoFit/>
          </a:bodyPr>
          <a:lstStyle/>
          <a:p>
            <a:pPr algn="just">
              <a:lnSpc>
                <a:spcPts val="3640"/>
              </a:lnSpc>
            </a:pPr>
            <a:r>
              <a:rPr lang="en-US" sz="2600">
                <a:solidFill>
                  <a:srgbClr val="2A2E3A"/>
                </a:solidFill>
                <a:latin typeface="Klein"/>
              </a:rPr>
              <a:t>Many coding contests are held  daily in multiple platforms but there is no such platform which provides the coding contests information </a:t>
            </a:r>
          </a:p>
        </p:txBody>
      </p:sp>
      <p:sp>
        <p:nvSpPr>
          <p:cNvPr name="Freeform 12" id="12"/>
          <p:cNvSpPr/>
          <p:nvPr/>
        </p:nvSpPr>
        <p:spPr>
          <a:xfrm flipH="false" flipV="false" rot="0">
            <a:off x="6942115" y="3858232"/>
            <a:ext cx="238379" cy="238379"/>
          </a:xfrm>
          <a:custGeom>
            <a:avLst/>
            <a:gdLst/>
            <a:ahLst/>
            <a:cxnLst/>
            <a:rect r="r" b="b" t="t" l="l"/>
            <a:pathLst>
              <a:path h="238379" w="238379">
                <a:moveTo>
                  <a:pt x="0" y="0"/>
                </a:moveTo>
                <a:lnTo>
                  <a:pt x="238380" y="0"/>
                </a:lnTo>
                <a:lnTo>
                  <a:pt x="238380" y="238379"/>
                </a:lnTo>
                <a:lnTo>
                  <a:pt x="0" y="23837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3" id="13"/>
          <p:cNvSpPr txBox="true"/>
          <p:nvPr/>
        </p:nvSpPr>
        <p:spPr>
          <a:xfrm rot="0">
            <a:off x="7294954" y="5372100"/>
            <a:ext cx="10545494" cy="1829435"/>
          </a:xfrm>
          <a:prstGeom prst="rect">
            <a:avLst/>
          </a:prstGeom>
        </p:spPr>
        <p:txBody>
          <a:bodyPr anchor="t" rtlCol="false" tIns="0" lIns="0" bIns="0" rIns="0">
            <a:spAutoFit/>
          </a:bodyPr>
          <a:lstStyle/>
          <a:p>
            <a:pPr algn="just">
              <a:lnSpc>
                <a:spcPts val="3640"/>
              </a:lnSpc>
            </a:pPr>
            <a:r>
              <a:rPr lang="en-US" sz="2600">
                <a:solidFill>
                  <a:srgbClr val="2A2E3A"/>
                </a:solidFill>
                <a:latin typeface="Klein"/>
              </a:rPr>
              <a:t>There are websites like collegefinderindia.com, careerindia.com</a:t>
            </a:r>
          </a:p>
          <a:p>
            <a:pPr algn="just">
              <a:lnSpc>
                <a:spcPts val="3640"/>
              </a:lnSpc>
            </a:pPr>
            <a:r>
              <a:rPr lang="en-US" sz="2600">
                <a:solidFill>
                  <a:srgbClr val="2A2E3A"/>
                </a:solidFill>
                <a:latin typeface="Klein"/>
              </a:rPr>
              <a:t>helps the user in finding colleges. Websites like roadmap.sh  and techgig.com provides roadmaps and provides  tests to  check the user's skill performance</a:t>
            </a:r>
          </a:p>
        </p:txBody>
      </p:sp>
      <p:sp>
        <p:nvSpPr>
          <p:cNvPr name="Freeform 14" id="14"/>
          <p:cNvSpPr/>
          <p:nvPr/>
        </p:nvSpPr>
        <p:spPr>
          <a:xfrm flipH="false" flipV="false" rot="0">
            <a:off x="6942115" y="5479949"/>
            <a:ext cx="238379" cy="238379"/>
          </a:xfrm>
          <a:custGeom>
            <a:avLst/>
            <a:gdLst/>
            <a:ahLst/>
            <a:cxnLst/>
            <a:rect r="r" b="b" t="t" l="l"/>
            <a:pathLst>
              <a:path h="238379" w="238379">
                <a:moveTo>
                  <a:pt x="0" y="0"/>
                </a:moveTo>
                <a:lnTo>
                  <a:pt x="238380" y="0"/>
                </a:lnTo>
                <a:lnTo>
                  <a:pt x="238380" y="238380"/>
                </a:lnTo>
                <a:lnTo>
                  <a:pt x="0" y="2383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5" id="15"/>
          <p:cNvSpPr/>
          <p:nvPr/>
        </p:nvSpPr>
        <p:spPr>
          <a:xfrm flipH="false" flipV="false" rot="0">
            <a:off x="6942115" y="7534910"/>
            <a:ext cx="238379" cy="238379"/>
          </a:xfrm>
          <a:custGeom>
            <a:avLst/>
            <a:gdLst/>
            <a:ahLst/>
            <a:cxnLst/>
            <a:rect r="r" b="b" t="t" l="l"/>
            <a:pathLst>
              <a:path h="238379" w="238379">
                <a:moveTo>
                  <a:pt x="0" y="0"/>
                </a:moveTo>
                <a:lnTo>
                  <a:pt x="238380" y="0"/>
                </a:lnTo>
                <a:lnTo>
                  <a:pt x="238380" y="238379"/>
                </a:lnTo>
                <a:lnTo>
                  <a:pt x="0" y="23837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6" id="16"/>
          <p:cNvSpPr txBox="true"/>
          <p:nvPr/>
        </p:nvSpPr>
        <p:spPr>
          <a:xfrm rot="0">
            <a:off x="7294954" y="7439660"/>
            <a:ext cx="10545494" cy="915035"/>
          </a:xfrm>
          <a:prstGeom prst="rect">
            <a:avLst/>
          </a:prstGeom>
        </p:spPr>
        <p:txBody>
          <a:bodyPr anchor="t" rtlCol="false" tIns="0" lIns="0" bIns="0" rIns="0">
            <a:spAutoFit/>
          </a:bodyPr>
          <a:lstStyle/>
          <a:p>
            <a:pPr algn="just">
              <a:lnSpc>
                <a:spcPts val="3640"/>
              </a:lnSpc>
            </a:pPr>
            <a:r>
              <a:rPr lang="en-US" sz="2600">
                <a:solidFill>
                  <a:srgbClr val="2A2E3A"/>
                </a:solidFill>
                <a:latin typeface="Klein"/>
              </a:rPr>
              <a:t>But there is no platform that provides all these features at one place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989740" y="-1836715"/>
            <a:ext cx="13960430" cy="13960430"/>
          </a:xfrm>
          <a:custGeom>
            <a:avLst/>
            <a:gdLst/>
            <a:ahLst/>
            <a:cxnLst/>
            <a:rect r="r" b="b" t="t" l="l"/>
            <a:pathLst>
              <a:path h="13960430" w="13960430">
                <a:moveTo>
                  <a:pt x="0" y="0"/>
                </a:moveTo>
                <a:lnTo>
                  <a:pt x="13960430" y="0"/>
                </a:lnTo>
                <a:lnTo>
                  <a:pt x="13960430" y="13960430"/>
                </a:lnTo>
                <a:lnTo>
                  <a:pt x="0" y="139604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3887482"/>
            <a:ext cx="5534402" cy="2969237"/>
            <a:chOff x="0" y="0"/>
            <a:chExt cx="7379203" cy="3958982"/>
          </a:xfrm>
        </p:grpSpPr>
        <p:sp>
          <p:nvSpPr>
            <p:cNvPr name="TextBox 4" id="4"/>
            <p:cNvSpPr txBox="true"/>
            <p:nvPr/>
          </p:nvSpPr>
          <p:spPr>
            <a:xfrm rot="0">
              <a:off x="0" y="-76200"/>
              <a:ext cx="7379203" cy="3031067"/>
            </a:xfrm>
            <a:prstGeom prst="rect">
              <a:avLst/>
            </a:prstGeom>
          </p:spPr>
          <p:txBody>
            <a:bodyPr anchor="t" rtlCol="false" tIns="0" lIns="0" bIns="0" rIns="0">
              <a:spAutoFit/>
            </a:bodyPr>
            <a:lstStyle/>
            <a:p>
              <a:pPr>
                <a:lnSpc>
                  <a:spcPts val="9099"/>
                </a:lnSpc>
              </a:pPr>
              <a:r>
                <a:rPr lang="en-US" sz="6999">
                  <a:solidFill>
                    <a:srgbClr val="2A2E3A"/>
                  </a:solidFill>
                  <a:latin typeface="Klein Bold"/>
                </a:rPr>
                <a:t>Proposed </a:t>
              </a:r>
              <a:r>
                <a:rPr lang="en-US" sz="6999">
                  <a:solidFill>
                    <a:srgbClr val="FA643F"/>
                  </a:solidFill>
                  <a:latin typeface="Klein Bold"/>
                </a:rPr>
                <a:t>System</a:t>
              </a:r>
            </a:p>
          </p:txBody>
        </p:sp>
        <p:sp>
          <p:nvSpPr>
            <p:cNvPr name="TextBox 5" id="5"/>
            <p:cNvSpPr txBox="true"/>
            <p:nvPr/>
          </p:nvSpPr>
          <p:spPr>
            <a:xfrm rot="0">
              <a:off x="0" y="3251380"/>
              <a:ext cx="7025100" cy="707602"/>
            </a:xfrm>
            <a:prstGeom prst="rect">
              <a:avLst/>
            </a:prstGeom>
          </p:spPr>
          <p:txBody>
            <a:bodyPr anchor="t" rtlCol="false" tIns="0" lIns="0" bIns="0" rIns="0">
              <a:spAutoFit/>
            </a:bodyPr>
            <a:lstStyle/>
            <a:p>
              <a:pPr>
                <a:lnSpc>
                  <a:spcPts val="4479"/>
                </a:lnSpc>
              </a:pPr>
            </a:p>
          </p:txBody>
        </p:sp>
      </p:grpSp>
      <p:sp>
        <p:nvSpPr>
          <p:cNvPr name="Freeform 6" id="6"/>
          <p:cNvSpPr/>
          <p:nvPr/>
        </p:nvSpPr>
        <p:spPr>
          <a:xfrm flipH="false" flipV="false" rot="0">
            <a:off x="16767966" y="47625"/>
            <a:ext cx="1470803" cy="1159019"/>
          </a:xfrm>
          <a:custGeom>
            <a:avLst/>
            <a:gdLst/>
            <a:ahLst/>
            <a:cxnLst/>
            <a:rect r="r" b="b" t="t" l="l"/>
            <a:pathLst>
              <a:path h="1159019" w="1470803">
                <a:moveTo>
                  <a:pt x="0" y="0"/>
                </a:moveTo>
                <a:lnTo>
                  <a:pt x="1470802" y="0"/>
                </a:lnTo>
                <a:lnTo>
                  <a:pt x="1470802" y="1159019"/>
                </a:lnTo>
                <a:lnTo>
                  <a:pt x="0" y="1159019"/>
                </a:lnTo>
                <a:lnTo>
                  <a:pt x="0" y="0"/>
                </a:lnTo>
                <a:close/>
              </a:path>
            </a:pathLst>
          </a:custGeom>
          <a:blipFill>
            <a:blip r:embed="rId4"/>
            <a:stretch>
              <a:fillRect l="0" t="0" r="0" b="0"/>
            </a:stretch>
          </a:blipFill>
        </p:spPr>
      </p:sp>
      <p:sp>
        <p:nvSpPr>
          <p:cNvPr name="Freeform 7" id="7"/>
          <p:cNvSpPr/>
          <p:nvPr/>
        </p:nvSpPr>
        <p:spPr>
          <a:xfrm flipH="false" flipV="false" rot="0">
            <a:off x="6942115" y="2933517"/>
            <a:ext cx="238379" cy="238379"/>
          </a:xfrm>
          <a:custGeom>
            <a:avLst/>
            <a:gdLst/>
            <a:ahLst/>
            <a:cxnLst/>
            <a:rect r="r" b="b" t="t" l="l"/>
            <a:pathLst>
              <a:path h="238379" w="238379">
                <a:moveTo>
                  <a:pt x="0" y="0"/>
                </a:moveTo>
                <a:lnTo>
                  <a:pt x="238380" y="0"/>
                </a:lnTo>
                <a:lnTo>
                  <a:pt x="238380" y="238380"/>
                </a:lnTo>
                <a:lnTo>
                  <a:pt x="0" y="2383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8" id="8"/>
          <p:cNvSpPr txBox="true"/>
          <p:nvPr/>
        </p:nvSpPr>
        <p:spPr>
          <a:xfrm rot="0">
            <a:off x="7670567" y="2790452"/>
            <a:ext cx="6554236" cy="457835"/>
          </a:xfrm>
          <a:prstGeom prst="rect">
            <a:avLst/>
          </a:prstGeom>
        </p:spPr>
        <p:txBody>
          <a:bodyPr anchor="t" rtlCol="false" tIns="0" lIns="0" bIns="0" rIns="0">
            <a:spAutoFit/>
          </a:bodyPr>
          <a:lstStyle/>
          <a:p>
            <a:pPr marL="0" indent="0" lvl="0">
              <a:lnSpc>
                <a:spcPts val="3639"/>
              </a:lnSpc>
              <a:spcBef>
                <a:spcPct val="0"/>
              </a:spcBef>
            </a:pPr>
          </a:p>
        </p:txBody>
      </p:sp>
      <p:sp>
        <p:nvSpPr>
          <p:cNvPr name="TextBox 9" id="9"/>
          <p:cNvSpPr txBox="true"/>
          <p:nvPr/>
        </p:nvSpPr>
        <p:spPr>
          <a:xfrm rot="0">
            <a:off x="7298944" y="2797058"/>
            <a:ext cx="10545494" cy="1829435"/>
          </a:xfrm>
          <a:prstGeom prst="rect">
            <a:avLst/>
          </a:prstGeom>
        </p:spPr>
        <p:txBody>
          <a:bodyPr anchor="t" rtlCol="false" tIns="0" lIns="0" bIns="0" rIns="0">
            <a:spAutoFit/>
          </a:bodyPr>
          <a:lstStyle/>
          <a:p>
            <a:pPr algn="just">
              <a:lnSpc>
                <a:spcPts val="3640"/>
              </a:lnSpc>
            </a:pPr>
            <a:r>
              <a:rPr lang="en-US" sz="2600">
                <a:solidFill>
                  <a:srgbClr val="2A2E3A"/>
                </a:solidFill>
                <a:latin typeface="Klein"/>
              </a:rPr>
              <a:t>The System provides resume-builder, coding-contest information, skill performance analyser ,roadmaps for learning new skills , finding colleges based on student rank and preferences all at one place.</a:t>
            </a:r>
          </a:p>
        </p:txBody>
      </p:sp>
      <p:sp>
        <p:nvSpPr>
          <p:cNvPr name="TextBox 10" id="10"/>
          <p:cNvSpPr txBox="true"/>
          <p:nvPr/>
        </p:nvSpPr>
        <p:spPr>
          <a:xfrm rot="0">
            <a:off x="7670567" y="5314950"/>
            <a:ext cx="6554236" cy="457835"/>
          </a:xfrm>
          <a:prstGeom prst="rect">
            <a:avLst/>
          </a:prstGeom>
        </p:spPr>
        <p:txBody>
          <a:bodyPr anchor="t" rtlCol="false" tIns="0" lIns="0" bIns="0" rIns="0">
            <a:spAutoFit/>
          </a:bodyPr>
          <a:lstStyle/>
          <a:p>
            <a:pPr marL="0" indent="0" lvl="0">
              <a:lnSpc>
                <a:spcPts val="3639"/>
              </a:lnSpc>
              <a:spcBef>
                <a:spcPct val="0"/>
              </a:spcBef>
            </a:pPr>
          </a:p>
        </p:txBody>
      </p:sp>
      <p:sp>
        <p:nvSpPr>
          <p:cNvPr name="TextBox 11" id="11"/>
          <p:cNvSpPr txBox="true"/>
          <p:nvPr/>
        </p:nvSpPr>
        <p:spPr>
          <a:xfrm rot="0">
            <a:off x="7294954" y="5321591"/>
            <a:ext cx="10545494" cy="2286635"/>
          </a:xfrm>
          <a:prstGeom prst="rect">
            <a:avLst/>
          </a:prstGeom>
        </p:spPr>
        <p:txBody>
          <a:bodyPr anchor="t" rtlCol="false" tIns="0" lIns="0" bIns="0" rIns="0">
            <a:spAutoFit/>
          </a:bodyPr>
          <a:lstStyle/>
          <a:p>
            <a:pPr algn="just">
              <a:lnSpc>
                <a:spcPts val="3640"/>
              </a:lnSpc>
            </a:pPr>
            <a:r>
              <a:rPr lang="en-US" sz="2600">
                <a:solidFill>
                  <a:srgbClr val="2A2E3A"/>
                </a:solidFill>
                <a:latin typeface="Klein"/>
              </a:rPr>
              <a:t>The student can fulfill all their needs at one place they can take guidance from roadmaps to learn any new skill and also can take test and know how good they are in the choosen field.</a:t>
            </a:r>
          </a:p>
          <a:p>
            <a:pPr algn="just">
              <a:lnSpc>
                <a:spcPts val="3640"/>
              </a:lnSpc>
            </a:pPr>
            <a:r>
              <a:rPr lang="en-US" sz="2600">
                <a:solidFill>
                  <a:srgbClr val="2A2E3A"/>
                </a:solidFill>
                <a:latin typeface="Klein"/>
              </a:rPr>
              <a:t>The student can also check which contests are happening around the platforms.</a:t>
            </a:r>
          </a:p>
        </p:txBody>
      </p:sp>
      <p:sp>
        <p:nvSpPr>
          <p:cNvPr name="Freeform 12" id="12"/>
          <p:cNvSpPr/>
          <p:nvPr/>
        </p:nvSpPr>
        <p:spPr>
          <a:xfrm flipH="false" flipV="false" rot="0">
            <a:off x="6942115" y="5446658"/>
            <a:ext cx="238379" cy="238379"/>
          </a:xfrm>
          <a:custGeom>
            <a:avLst/>
            <a:gdLst/>
            <a:ahLst/>
            <a:cxnLst/>
            <a:rect r="r" b="b" t="t" l="l"/>
            <a:pathLst>
              <a:path h="238379" w="238379">
                <a:moveTo>
                  <a:pt x="0" y="0"/>
                </a:moveTo>
                <a:lnTo>
                  <a:pt x="238380" y="0"/>
                </a:lnTo>
                <a:lnTo>
                  <a:pt x="238380" y="238379"/>
                </a:lnTo>
                <a:lnTo>
                  <a:pt x="0" y="23837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989740" y="-1836715"/>
            <a:ext cx="13960430" cy="13960430"/>
          </a:xfrm>
          <a:custGeom>
            <a:avLst/>
            <a:gdLst/>
            <a:ahLst/>
            <a:cxnLst/>
            <a:rect r="r" b="b" t="t" l="l"/>
            <a:pathLst>
              <a:path h="13960430" w="13960430">
                <a:moveTo>
                  <a:pt x="0" y="0"/>
                </a:moveTo>
                <a:lnTo>
                  <a:pt x="13960430" y="0"/>
                </a:lnTo>
                <a:lnTo>
                  <a:pt x="13960430" y="13960430"/>
                </a:lnTo>
                <a:lnTo>
                  <a:pt x="0" y="139604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767966" y="47625"/>
            <a:ext cx="1470803" cy="1159019"/>
          </a:xfrm>
          <a:custGeom>
            <a:avLst/>
            <a:gdLst/>
            <a:ahLst/>
            <a:cxnLst/>
            <a:rect r="r" b="b" t="t" l="l"/>
            <a:pathLst>
              <a:path h="1159019" w="1470803">
                <a:moveTo>
                  <a:pt x="0" y="0"/>
                </a:moveTo>
                <a:lnTo>
                  <a:pt x="1470802" y="0"/>
                </a:lnTo>
                <a:lnTo>
                  <a:pt x="1470802" y="1159019"/>
                </a:lnTo>
                <a:lnTo>
                  <a:pt x="0" y="1159019"/>
                </a:lnTo>
                <a:lnTo>
                  <a:pt x="0" y="0"/>
                </a:lnTo>
                <a:close/>
              </a:path>
            </a:pathLst>
          </a:custGeom>
          <a:blipFill>
            <a:blip r:embed="rId4"/>
            <a:stretch>
              <a:fillRect l="0" t="0" r="0" b="0"/>
            </a:stretch>
          </a:blipFill>
        </p:spPr>
      </p:sp>
      <p:sp>
        <p:nvSpPr>
          <p:cNvPr name="Freeform 4" id="4"/>
          <p:cNvSpPr/>
          <p:nvPr/>
        </p:nvSpPr>
        <p:spPr>
          <a:xfrm flipH="false" flipV="false" rot="0">
            <a:off x="7151665" y="3924117"/>
            <a:ext cx="238379" cy="238379"/>
          </a:xfrm>
          <a:custGeom>
            <a:avLst/>
            <a:gdLst/>
            <a:ahLst/>
            <a:cxnLst/>
            <a:rect r="r" b="b" t="t" l="l"/>
            <a:pathLst>
              <a:path h="238379" w="238379">
                <a:moveTo>
                  <a:pt x="0" y="0"/>
                </a:moveTo>
                <a:lnTo>
                  <a:pt x="238380" y="0"/>
                </a:lnTo>
                <a:lnTo>
                  <a:pt x="238380" y="238380"/>
                </a:lnTo>
                <a:lnTo>
                  <a:pt x="0" y="2383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7151665" y="4991599"/>
            <a:ext cx="238379" cy="238379"/>
          </a:xfrm>
          <a:custGeom>
            <a:avLst/>
            <a:gdLst/>
            <a:ahLst/>
            <a:cxnLst/>
            <a:rect r="r" b="b" t="t" l="l"/>
            <a:pathLst>
              <a:path h="238379" w="238379">
                <a:moveTo>
                  <a:pt x="0" y="0"/>
                </a:moveTo>
                <a:lnTo>
                  <a:pt x="238380" y="0"/>
                </a:lnTo>
                <a:lnTo>
                  <a:pt x="238380" y="238379"/>
                </a:lnTo>
                <a:lnTo>
                  <a:pt x="0" y="23837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7575317" y="3704458"/>
            <a:ext cx="656025" cy="648868"/>
          </a:xfrm>
          <a:custGeom>
            <a:avLst/>
            <a:gdLst/>
            <a:ahLst/>
            <a:cxnLst/>
            <a:rect r="r" b="b" t="t" l="l"/>
            <a:pathLst>
              <a:path h="648868" w="656025">
                <a:moveTo>
                  <a:pt x="0" y="0"/>
                </a:moveTo>
                <a:lnTo>
                  <a:pt x="656025" y="0"/>
                </a:lnTo>
                <a:lnTo>
                  <a:pt x="656025" y="648868"/>
                </a:lnTo>
                <a:lnTo>
                  <a:pt x="0" y="64886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7657717" y="4820932"/>
            <a:ext cx="555371" cy="512960"/>
          </a:xfrm>
          <a:custGeom>
            <a:avLst/>
            <a:gdLst/>
            <a:ahLst/>
            <a:cxnLst/>
            <a:rect r="r" b="b" t="t" l="l"/>
            <a:pathLst>
              <a:path h="512960" w="555371">
                <a:moveTo>
                  <a:pt x="0" y="0"/>
                </a:moveTo>
                <a:lnTo>
                  <a:pt x="555371" y="0"/>
                </a:lnTo>
                <a:lnTo>
                  <a:pt x="555371" y="512960"/>
                </a:lnTo>
                <a:lnTo>
                  <a:pt x="0" y="51296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0">
            <a:off x="7180240" y="6056374"/>
            <a:ext cx="238379" cy="238379"/>
          </a:xfrm>
          <a:custGeom>
            <a:avLst/>
            <a:gdLst/>
            <a:ahLst/>
            <a:cxnLst/>
            <a:rect r="r" b="b" t="t" l="l"/>
            <a:pathLst>
              <a:path h="238379" w="238379">
                <a:moveTo>
                  <a:pt x="0" y="0"/>
                </a:moveTo>
                <a:lnTo>
                  <a:pt x="238380" y="0"/>
                </a:lnTo>
                <a:lnTo>
                  <a:pt x="238380" y="238380"/>
                </a:lnTo>
                <a:lnTo>
                  <a:pt x="0" y="2383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0">
            <a:off x="7652342" y="5800617"/>
            <a:ext cx="588526" cy="588526"/>
          </a:xfrm>
          <a:custGeom>
            <a:avLst/>
            <a:gdLst/>
            <a:ahLst/>
            <a:cxnLst/>
            <a:rect r="r" b="b" t="t" l="l"/>
            <a:pathLst>
              <a:path h="588526" w="588526">
                <a:moveTo>
                  <a:pt x="0" y="0"/>
                </a:moveTo>
                <a:lnTo>
                  <a:pt x="588525" y="0"/>
                </a:lnTo>
                <a:lnTo>
                  <a:pt x="588525" y="588526"/>
                </a:lnTo>
                <a:lnTo>
                  <a:pt x="0" y="588526"/>
                </a:lnTo>
                <a:lnTo>
                  <a:pt x="0" y="0"/>
                </a:lnTo>
                <a:close/>
              </a:path>
            </a:pathLst>
          </a:custGeom>
          <a:blipFill>
            <a:blip r:embed="rId11"/>
            <a:stretch>
              <a:fillRect l="0" t="0" r="0" b="0"/>
            </a:stretch>
          </a:blipFill>
        </p:spPr>
      </p:sp>
      <p:grpSp>
        <p:nvGrpSpPr>
          <p:cNvPr name="Group 10" id="10"/>
          <p:cNvGrpSpPr/>
          <p:nvPr/>
        </p:nvGrpSpPr>
        <p:grpSpPr>
          <a:xfrm rot="0">
            <a:off x="263950" y="3944632"/>
            <a:ext cx="6192390" cy="2658361"/>
            <a:chOff x="0" y="0"/>
            <a:chExt cx="8256520" cy="3544481"/>
          </a:xfrm>
        </p:grpSpPr>
        <p:sp>
          <p:nvSpPr>
            <p:cNvPr name="TextBox 11" id="11"/>
            <p:cNvSpPr txBox="true"/>
            <p:nvPr/>
          </p:nvSpPr>
          <p:spPr>
            <a:xfrm rot="0">
              <a:off x="0" y="-66675"/>
              <a:ext cx="8256520" cy="2712170"/>
            </a:xfrm>
            <a:prstGeom prst="rect">
              <a:avLst/>
            </a:prstGeom>
          </p:spPr>
          <p:txBody>
            <a:bodyPr anchor="t" rtlCol="false" tIns="0" lIns="0" bIns="0" rIns="0">
              <a:spAutoFit/>
            </a:bodyPr>
            <a:lstStyle/>
            <a:p>
              <a:pPr>
                <a:lnSpc>
                  <a:spcPts val="8147"/>
                </a:lnSpc>
              </a:pPr>
              <a:r>
                <a:rPr lang="en-US" sz="6267">
                  <a:solidFill>
                    <a:srgbClr val="2A2E3A"/>
                  </a:solidFill>
                  <a:latin typeface="Klein Bold"/>
                </a:rPr>
                <a:t>Software </a:t>
              </a:r>
              <a:r>
                <a:rPr lang="en-US" sz="6267">
                  <a:solidFill>
                    <a:srgbClr val="FA643F"/>
                  </a:solidFill>
                  <a:latin typeface="Klein Bold"/>
                </a:rPr>
                <a:t>Requirementes</a:t>
              </a:r>
            </a:p>
          </p:txBody>
        </p:sp>
        <p:sp>
          <p:nvSpPr>
            <p:cNvPr name="TextBox 12" id="12"/>
            <p:cNvSpPr txBox="true"/>
            <p:nvPr/>
          </p:nvSpPr>
          <p:spPr>
            <a:xfrm rot="0">
              <a:off x="0" y="2903984"/>
              <a:ext cx="7860317" cy="640498"/>
            </a:xfrm>
            <a:prstGeom prst="rect">
              <a:avLst/>
            </a:prstGeom>
          </p:spPr>
          <p:txBody>
            <a:bodyPr anchor="t" rtlCol="false" tIns="0" lIns="0" bIns="0" rIns="0">
              <a:spAutoFit/>
            </a:bodyPr>
            <a:lstStyle/>
            <a:p>
              <a:pPr>
                <a:lnSpc>
                  <a:spcPts val="4010"/>
                </a:lnSpc>
              </a:pPr>
            </a:p>
          </p:txBody>
        </p:sp>
      </p:grpSp>
      <p:sp>
        <p:nvSpPr>
          <p:cNvPr name="TextBox 13" id="13"/>
          <p:cNvSpPr txBox="true"/>
          <p:nvPr/>
        </p:nvSpPr>
        <p:spPr>
          <a:xfrm rot="0">
            <a:off x="7880117" y="3764542"/>
            <a:ext cx="6554236" cy="490855"/>
          </a:xfrm>
          <a:prstGeom prst="rect">
            <a:avLst/>
          </a:prstGeom>
        </p:spPr>
        <p:txBody>
          <a:bodyPr anchor="t" rtlCol="false" tIns="0" lIns="0" bIns="0" rIns="0">
            <a:spAutoFit/>
          </a:bodyPr>
          <a:lstStyle/>
          <a:p>
            <a:pPr marL="0" indent="0" lvl="0">
              <a:lnSpc>
                <a:spcPts val="3919"/>
              </a:lnSpc>
              <a:spcBef>
                <a:spcPct val="0"/>
              </a:spcBef>
            </a:pPr>
          </a:p>
        </p:txBody>
      </p:sp>
      <p:sp>
        <p:nvSpPr>
          <p:cNvPr name="TextBox 14" id="14"/>
          <p:cNvSpPr txBox="true"/>
          <p:nvPr/>
        </p:nvSpPr>
        <p:spPr>
          <a:xfrm rot="0">
            <a:off x="8462745" y="3766637"/>
            <a:ext cx="10545494" cy="490855"/>
          </a:xfrm>
          <a:prstGeom prst="rect">
            <a:avLst/>
          </a:prstGeom>
        </p:spPr>
        <p:txBody>
          <a:bodyPr anchor="t" rtlCol="false" tIns="0" lIns="0" bIns="0" rIns="0">
            <a:spAutoFit/>
          </a:bodyPr>
          <a:lstStyle/>
          <a:p>
            <a:pPr algn="just">
              <a:lnSpc>
                <a:spcPts val="3919"/>
              </a:lnSpc>
            </a:pPr>
            <a:r>
              <a:rPr lang="en-US" sz="2799">
                <a:solidFill>
                  <a:srgbClr val="2A2E3A"/>
                </a:solidFill>
                <a:latin typeface="Klein"/>
              </a:rPr>
              <a:t>Internet  explorer version &gt;= 6</a:t>
            </a:r>
          </a:p>
        </p:txBody>
      </p:sp>
      <p:sp>
        <p:nvSpPr>
          <p:cNvPr name="TextBox 15" id="15"/>
          <p:cNvSpPr txBox="true"/>
          <p:nvPr/>
        </p:nvSpPr>
        <p:spPr>
          <a:xfrm rot="0">
            <a:off x="7880117" y="4843381"/>
            <a:ext cx="6554236" cy="490855"/>
          </a:xfrm>
          <a:prstGeom prst="rect">
            <a:avLst/>
          </a:prstGeom>
        </p:spPr>
        <p:txBody>
          <a:bodyPr anchor="t" rtlCol="false" tIns="0" lIns="0" bIns="0" rIns="0">
            <a:spAutoFit/>
          </a:bodyPr>
          <a:lstStyle/>
          <a:p>
            <a:pPr marL="0" indent="0" lvl="0">
              <a:lnSpc>
                <a:spcPts val="3919"/>
              </a:lnSpc>
              <a:spcBef>
                <a:spcPct val="0"/>
              </a:spcBef>
            </a:pPr>
          </a:p>
        </p:txBody>
      </p:sp>
      <p:sp>
        <p:nvSpPr>
          <p:cNvPr name="TextBox 16" id="16"/>
          <p:cNvSpPr txBox="true"/>
          <p:nvPr/>
        </p:nvSpPr>
        <p:spPr>
          <a:xfrm rot="0">
            <a:off x="8341219" y="4866532"/>
            <a:ext cx="10545494" cy="490855"/>
          </a:xfrm>
          <a:prstGeom prst="rect">
            <a:avLst/>
          </a:prstGeom>
        </p:spPr>
        <p:txBody>
          <a:bodyPr anchor="t" rtlCol="false" tIns="0" lIns="0" bIns="0" rIns="0">
            <a:spAutoFit/>
          </a:bodyPr>
          <a:lstStyle/>
          <a:p>
            <a:pPr algn="just">
              <a:lnSpc>
                <a:spcPts val="3919"/>
              </a:lnSpc>
            </a:pPr>
            <a:r>
              <a:rPr lang="en-US" sz="2799">
                <a:solidFill>
                  <a:srgbClr val="2A2E3A"/>
                </a:solidFill>
                <a:latin typeface="Klein"/>
              </a:rPr>
              <a:t>Google chrome version &gt;= 4</a:t>
            </a:r>
          </a:p>
        </p:txBody>
      </p:sp>
      <p:sp>
        <p:nvSpPr>
          <p:cNvPr name="TextBox 17" id="17"/>
          <p:cNvSpPr txBox="true"/>
          <p:nvPr/>
        </p:nvSpPr>
        <p:spPr>
          <a:xfrm rot="0">
            <a:off x="7908692" y="5908157"/>
            <a:ext cx="6554236" cy="490855"/>
          </a:xfrm>
          <a:prstGeom prst="rect">
            <a:avLst/>
          </a:prstGeom>
        </p:spPr>
        <p:txBody>
          <a:bodyPr anchor="t" rtlCol="false" tIns="0" lIns="0" bIns="0" rIns="0">
            <a:spAutoFit/>
          </a:bodyPr>
          <a:lstStyle/>
          <a:p>
            <a:pPr marL="0" indent="0" lvl="0">
              <a:lnSpc>
                <a:spcPts val="3919"/>
              </a:lnSpc>
              <a:spcBef>
                <a:spcPct val="0"/>
              </a:spcBef>
            </a:pPr>
          </a:p>
        </p:txBody>
      </p:sp>
      <p:sp>
        <p:nvSpPr>
          <p:cNvPr name="TextBox 18" id="18"/>
          <p:cNvSpPr txBox="true"/>
          <p:nvPr/>
        </p:nvSpPr>
        <p:spPr>
          <a:xfrm rot="0">
            <a:off x="8369794" y="5931308"/>
            <a:ext cx="10545494" cy="490855"/>
          </a:xfrm>
          <a:prstGeom prst="rect">
            <a:avLst/>
          </a:prstGeom>
        </p:spPr>
        <p:txBody>
          <a:bodyPr anchor="t" rtlCol="false" tIns="0" lIns="0" bIns="0" rIns="0">
            <a:spAutoFit/>
          </a:bodyPr>
          <a:lstStyle/>
          <a:p>
            <a:pPr algn="just">
              <a:lnSpc>
                <a:spcPts val="3919"/>
              </a:lnSpc>
            </a:pPr>
            <a:r>
              <a:rPr lang="en-US" sz="2799">
                <a:solidFill>
                  <a:srgbClr val="2A2E3A"/>
                </a:solidFill>
                <a:latin typeface="Klein"/>
              </a:rPr>
              <a:t>Mozilla FireFox version &gt;=2</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989740" y="-1836715"/>
            <a:ext cx="13960430" cy="13960430"/>
          </a:xfrm>
          <a:custGeom>
            <a:avLst/>
            <a:gdLst/>
            <a:ahLst/>
            <a:cxnLst/>
            <a:rect r="r" b="b" t="t" l="l"/>
            <a:pathLst>
              <a:path h="13960430" w="13960430">
                <a:moveTo>
                  <a:pt x="0" y="0"/>
                </a:moveTo>
                <a:lnTo>
                  <a:pt x="13960430" y="0"/>
                </a:lnTo>
                <a:lnTo>
                  <a:pt x="13960430" y="13960430"/>
                </a:lnTo>
                <a:lnTo>
                  <a:pt x="0" y="139604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767966" y="47625"/>
            <a:ext cx="1470803" cy="1159019"/>
          </a:xfrm>
          <a:custGeom>
            <a:avLst/>
            <a:gdLst/>
            <a:ahLst/>
            <a:cxnLst/>
            <a:rect r="r" b="b" t="t" l="l"/>
            <a:pathLst>
              <a:path h="1159019" w="1470803">
                <a:moveTo>
                  <a:pt x="0" y="0"/>
                </a:moveTo>
                <a:lnTo>
                  <a:pt x="1470802" y="0"/>
                </a:lnTo>
                <a:lnTo>
                  <a:pt x="1470802" y="1159019"/>
                </a:lnTo>
                <a:lnTo>
                  <a:pt x="0" y="1159019"/>
                </a:lnTo>
                <a:lnTo>
                  <a:pt x="0" y="0"/>
                </a:lnTo>
                <a:close/>
              </a:path>
            </a:pathLst>
          </a:custGeom>
          <a:blipFill>
            <a:blip r:embed="rId4"/>
            <a:stretch>
              <a:fillRect l="0" t="0" r="0" b="0"/>
            </a:stretch>
          </a:blipFill>
        </p:spPr>
      </p:sp>
      <p:sp>
        <p:nvSpPr>
          <p:cNvPr name="Freeform 4" id="4"/>
          <p:cNvSpPr/>
          <p:nvPr/>
        </p:nvSpPr>
        <p:spPr>
          <a:xfrm flipH="false" flipV="false" rot="0">
            <a:off x="7151665" y="3924117"/>
            <a:ext cx="238379" cy="238379"/>
          </a:xfrm>
          <a:custGeom>
            <a:avLst/>
            <a:gdLst/>
            <a:ahLst/>
            <a:cxnLst/>
            <a:rect r="r" b="b" t="t" l="l"/>
            <a:pathLst>
              <a:path h="238379" w="238379">
                <a:moveTo>
                  <a:pt x="0" y="0"/>
                </a:moveTo>
                <a:lnTo>
                  <a:pt x="238380" y="0"/>
                </a:lnTo>
                <a:lnTo>
                  <a:pt x="238380" y="238380"/>
                </a:lnTo>
                <a:lnTo>
                  <a:pt x="0" y="2383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7151665" y="4991599"/>
            <a:ext cx="238379" cy="238379"/>
          </a:xfrm>
          <a:custGeom>
            <a:avLst/>
            <a:gdLst/>
            <a:ahLst/>
            <a:cxnLst/>
            <a:rect r="r" b="b" t="t" l="l"/>
            <a:pathLst>
              <a:path h="238379" w="238379">
                <a:moveTo>
                  <a:pt x="0" y="0"/>
                </a:moveTo>
                <a:lnTo>
                  <a:pt x="238380" y="0"/>
                </a:lnTo>
                <a:lnTo>
                  <a:pt x="238380" y="238379"/>
                </a:lnTo>
                <a:lnTo>
                  <a:pt x="0" y="23837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7180240" y="6056374"/>
            <a:ext cx="238379" cy="238379"/>
          </a:xfrm>
          <a:custGeom>
            <a:avLst/>
            <a:gdLst/>
            <a:ahLst/>
            <a:cxnLst/>
            <a:rect r="r" b="b" t="t" l="l"/>
            <a:pathLst>
              <a:path h="238379" w="238379">
                <a:moveTo>
                  <a:pt x="0" y="0"/>
                </a:moveTo>
                <a:lnTo>
                  <a:pt x="238380" y="0"/>
                </a:lnTo>
                <a:lnTo>
                  <a:pt x="238380" y="238380"/>
                </a:lnTo>
                <a:lnTo>
                  <a:pt x="0" y="2383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7" id="7"/>
          <p:cNvGrpSpPr/>
          <p:nvPr/>
        </p:nvGrpSpPr>
        <p:grpSpPr>
          <a:xfrm rot="0">
            <a:off x="263950" y="3944632"/>
            <a:ext cx="6192390" cy="2658361"/>
            <a:chOff x="0" y="0"/>
            <a:chExt cx="8256520" cy="3544481"/>
          </a:xfrm>
        </p:grpSpPr>
        <p:sp>
          <p:nvSpPr>
            <p:cNvPr name="TextBox 8" id="8"/>
            <p:cNvSpPr txBox="true"/>
            <p:nvPr/>
          </p:nvSpPr>
          <p:spPr>
            <a:xfrm rot="0">
              <a:off x="0" y="-66675"/>
              <a:ext cx="8256520" cy="2712170"/>
            </a:xfrm>
            <a:prstGeom prst="rect">
              <a:avLst/>
            </a:prstGeom>
          </p:spPr>
          <p:txBody>
            <a:bodyPr anchor="t" rtlCol="false" tIns="0" lIns="0" bIns="0" rIns="0">
              <a:spAutoFit/>
            </a:bodyPr>
            <a:lstStyle/>
            <a:p>
              <a:pPr>
                <a:lnSpc>
                  <a:spcPts val="8147"/>
                </a:lnSpc>
              </a:pPr>
              <a:r>
                <a:rPr lang="en-US" sz="6267">
                  <a:solidFill>
                    <a:srgbClr val="2A2E3A"/>
                  </a:solidFill>
                  <a:latin typeface="Klein Bold"/>
                </a:rPr>
                <a:t>Hardware </a:t>
              </a:r>
              <a:r>
                <a:rPr lang="en-US" sz="6267">
                  <a:solidFill>
                    <a:srgbClr val="FA643F"/>
                  </a:solidFill>
                  <a:latin typeface="Klein Bold"/>
                </a:rPr>
                <a:t>Requirementes</a:t>
              </a:r>
            </a:p>
          </p:txBody>
        </p:sp>
        <p:sp>
          <p:nvSpPr>
            <p:cNvPr name="TextBox 9" id="9"/>
            <p:cNvSpPr txBox="true"/>
            <p:nvPr/>
          </p:nvSpPr>
          <p:spPr>
            <a:xfrm rot="0">
              <a:off x="0" y="2903984"/>
              <a:ext cx="7860317" cy="640498"/>
            </a:xfrm>
            <a:prstGeom prst="rect">
              <a:avLst/>
            </a:prstGeom>
          </p:spPr>
          <p:txBody>
            <a:bodyPr anchor="t" rtlCol="false" tIns="0" lIns="0" bIns="0" rIns="0">
              <a:spAutoFit/>
            </a:bodyPr>
            <a:lstStyle/>
            <a:p>
              <a:pPr>
                <a:lnSpc>
                  <a:spcPts val="4010"/>
                </a:lnSpc>
              </a:pPr>
            </a:p>
          </p:txBody>
        </p:sp>
      </p:grpSp>
      <p:sp>
        <p:nvSpPr>
          <p:cNvPr name="TextBox 10" id="10"/>
          <p:cNvSpPr txBox="true"/>
          <p:nvPr/>
        </p:nvSpPr>
        <p:spPr>
          <a:xfrm rot="0">
            <a:off x="7880117" y="3764542"/>
            <a:ext cx="6554236" cy="490855"/>
          </a:xfrm>
          <a:prstGeom prst="rect">
            <a:avLst/>
          </a:prstGeom>
        </p:spPr>
        <p:txBody>
          <a:bodyPr anchor="t" rtlCol="false" tIns="0" lIns="0" bIns="0" rIns="0">
            <a:spAutoFit/>
          </a:bodyPr>
          <a:lstStyle/>
          <a:p>
            <a:pPr marL="0" indent="0" lvl="0">
              <a:lnSpc>
                <a:spcPts val="3919"/>
              </a:lnSpc>
              <a:spcBef>
                <a:spcPct val="0"/>
              </a:spcBef>
            </a:pPr>
          </a:p>
        </p:txBody>
      </p:sp>
      <p:sp>
        <p:nvSpPr>
          <p:cNvPr name="TextBox 11" id="11"/>
          <p:cNvSpPr txBox="true"/>
          <p:nvPr/>
        </p:nvSpPr>
        <p:spPr>
          <a:xfrm rot="0">
            <a:off x="7723456" y="3766637"/>
            <a:ext cx="10545494" cy="490855"/>
          </a:xfrm>
          <a:prstGeom prst="rect">
            <a:avLst/>
          </a:prstGeom>
        </p:spPr>
        <p:txBody>
          <a:bodyPr anchor="t" rtlCol="false" tIns="0" lIns="0" bIns="0" rIns="0">
            <a:spAutoFit/>
          </a:bodyPr>
          <a:lstStyle/>
          <a:p>
            <a:pPr algn="just">
              <a:lnSpc>
                <a:spcPts val="3919"/>
              </a:lnSpc>
            </a:pPr>
            <a:r>
              <a:rPr lang="en-US" sz="2799">
                <a:solidFill>
                  <a:srgbClr val="2A2E3A"/>
                </a:solidFill>
                <a:latin typeface="Klein"/>
              </a:rPr>
              <a:t>Processor : Recommended i3  Gen 5 or above</a:t>
            </a:r>
          </a:p>
        </p:txBody>
      </p:sp>
      <p:sp>
        <p:nvSpPr>
          <p:cNvPr name="TextBox 12" id="12"/>
          <p:cNvSpPr txBox="true"/>
          <p:nvPr/>
        </p:nvSpPr>
        <p:spPr>
          <a:xfrm rot="0">
            <a:off x="7880117" y="4843381"/>
            <a:ext cx="6554236" cy="490855"/>
          </a:xfrm>
          <a:prstGeom prst="rect">
            <a:avLst/>
          </a:prstGeom>
        </p:spPr>
        <p:txBody>
          <a:bodyPr anchor="t" rtlCol="false" tIns="0" lIns="0" bIns="0" rIns="0">
            <a:spAutoFit/>
          </a:bodyPr>
          <a:lstStyle/>
          <a:p>
            <a:pPr marL="0" indent="0" lvl="0">
              <a:lnSpc>
                <a:spcPts val="3919"/>
              </a:lnSpc>
              <a:spcBef>
                <a:spcPct val="0"/>
              </a:spcBef>
            </a:pPr>
          </a:p>
        </p:txBody>
      </p:sp>
      <p:sp>
        <p:nvSpPr>
          <p:cNvPr name="TextBox 13" id="13"/>
          <p:cNvSpPr txBox="true"/>
          <p:nvPr/>
        </p:nvSpPr>
        <p:spPr>
          <a:xfrm rot="0">
            <a:off x="7775342" y="4866532"/>
            <a:ext cx="10545494" cy="490855"/>
          </a:xfrm>
          <a:prstGeom prst="rect">
            <a:avLst/>
          </a:prstGeom>
        </p:spPr>
        <p:txBody>
          <a:bodyPr anchor="t" rtlCol="false" tIns="0" lIns="0" bIns="0" rIns="0">
            <a:spAutoFit/>
          </a:bodyPr>
          <a:lstStyle/>
          <a:p>
            <a:pPr algn="just">
              <a:lnSpc>
                <a:spcPts val="3919"/>
              </a:lnSpc>
            </a:pPr>
            <a:r>
              <a:rPr lang="en-US" sz="2799">
                <a:solidFill>
                  <a:srgbClr val="2A2E3A"/>
                </a:solidFill>
                <a:latin typeface="Klein"/>
              </a:rPr>
              <a:t>Memory : Minimum 4GB</a:t>
            </a:r>
          </a:p>
        </p:txBody>
      </p:sp>
      <p:sp>
        <p:nvSpPr>
          <p:cNvPr name="TextBox 14" id="14"/>
          <p:cNvSpPr txBox="true"/>
          <p:nvPr/>
        </p:nvSpPr>
        <p:spPr>
          <a:xfrm rot="0">
            <a:off x="7908692" y="5908157"/>
            <a:ext cx="6554236" cy="490855"/>
          </a:xfrm>
          <a:prstGeom prst="rect">
            <a:avLst/>
          </a:prstGeom>
        </p:spPr>
        <p:txBody>
          <a:bodyPr anchor="t" rtlCol="false" tIns="0" lIns="0" bIns="0" rIns="0">
            <a:spAutoFit/>
          </a:bodyPr>
          <a:lstStyle/>
          <a:p>
            <a:pPr marL="0" indent="0" lvl="0">
              <a:lnSpc>
                <a:spcPts val="3919"/>
              </a:lnSpc>
              <a:spcBef>
                <a:spcPct val="0"/>
              </a:spcBef>
            </a:pPr>
          </a:p>
        </p:txBody>
      </p:sp>
      <p:sp>
        <p:nvSpPr>
          <p:cNvPr name="TextBox 15" id="15"/>
          <p:cNvSpPr txBox="true"/>
          <p:nvPr/>
        </p:nvSpPr>
        <p:spPr>
          <a:xfrm rot="0">
            <a:off x="7822967" y="5931308"/>
            <a:ext cx="10545494" cy="490855"/>
          </a:xfrm>
          <a:prstGeom prst="rect">
            <a:avLst/>
          </a:prstGeom>
        </p:spPr>
        <p:txBody>
          <a:bodyPr anchor="t" rtlCol="false" tIns="0" lIns="0" bIns="0" rIns="0">
            <a:spAutoFit/>
          </a:bodyPr>
          <a:lstStyle/>
          <a:p>
            <a:pPr algn="just">
              <a:lnSpc>
                <a:spcPts val="3919"/>
              </a:lnSpc>
            </a:pPr>
            <a:r>
              <a:rPr lang="en-US" sz="2799">
                <a:solidFill>
                  <a:srgbClr val="2A2E3A"/>
                </a:solidFill>
                <a:latin typeface="Klein"/>
              </a:rPr>
              <a:t>Internet</a:t>
            </a:r>
          </a:p>
        </p:txBody>
      </p:sp>
      <p:sp>
        <p:nvSpPr>
          <p:cNvPr name="Freeform 16" id="16"/>
          <p:cNvSpPr/>
          <p:nvPr/>
        </p:nvSpPr>
        <p:spPr>
          <a:xfrm flipH="false" flipV="false" rot="0">
            <a:off x="7180240" y="7160931"/>
            <a:ext cx="238379" cy="238379"/>
          </a:xfrm>
          <a:custGeom>
            <a:avLst/>
            <a:gdLst/>
            <a:ahLst/>
            <a:cxnLst/>
            <a:rect r="r" b="b" t="t" l="l"/>
            <a:pathLst>
              <a:path h="238379" w="238379">
                <a:moveTo>
                  <a:pt x="0" y="0"/>
                </a:moveTo>
                <a:lnTo>
                  <a:pt x="238380" y="0"/>
                </a:lnTo>
                <a:lnTo>
                  <a:pt x="238380" y="238379"/>
                </a:lnTo>
                <a:lnTo>
                  <a:pt x="0" y="23837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7" id="17"/>
          <p:cNvSpPr txBox="true"/>
          <p:nvPr/>
        </p:nvSpPr>
        <p:spPr>
          <a:xfrm rot="0">
            <a:off x="7908692" y="7012713"/>
            <a:ext cx="6554236" cy="490855"/>
          </a:xfrm>
          <a:prstGeom prst="rect">
            <a:avLst/>
          </a:prstGeom>
        </p:spPr>
        <p:txBody>
          <a:bodyPr anchor="t" rtlCol="false" tIns="0" lIns="0" bIns="0" rIns="0">
            <a:spAutoFit/>
          </a:bodyPr>
          <a:lstStyle/>
          <a:p>
            <a:pPr marL="0" indent="0" lvl="0">
              <a:lnSpc>
                <a:spcPts val="3919"/>
              </a:lnSpc>
              <a:spcBef>
                <a:spcPct val="0"/>
              </a:spcBef>
            </a:pPr>
          </a:p>
        </p:txBody>
      </p:sp>
      <p:sp>
        <p:nvSpPr>
          <p:cNvPr name="TextBox 18" id="18"/>
          <p:cNvSpPr txBox="true"/>
          <p:nvPr/>
        </p:nvSpPr>
        <p:spPr>
          <a:xfrm rot="0">
            <a:off x="7822967" y="7035864"/>
            <a:ext cx="10545494" cy="490855"/>
          </a:xfrm>
          <a:prstGeom prst="rect">
            <a:avLst/>
          </a:prstGeom>
        </p:spPr>
        <p:txBody>
          <a:bodyPr anchor="t" rtlCol="false" tIns="0" lIns="0" bIns="0" rIns="0">
            <a:spAutoFit/>
          </a:bodyPr>
          <a:lstStyle/>
          <a:p>
            <a:pPr algn="just">
              <a:lnSpc>
                <a:spcPts val="3919"/>
              </a:lnSpc>
            </a:pPr>
            <a:r>
              <a:rPr lang="en-US" sz="2799">
                <a:solidFill>
                  <a:srgbClr val="2A2E3A"/>
                </a:solidFill>
                <a:latin typeface="Klein"/>
              </a:rPr>
              <a:t>Graphic card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989740" y="-1836715"/>
            <a:ext cx="13960430" cy="13960430"/>
          </a:xfrm>
          <a:custGeom>
            <a:avLst/>
            <a:gdLst/>
            <a:ahLst/>
            <a:cxnLst/>
            <a:rect r="r" b="b" t="t" l="l"/>
            <a:pathLst>
              <a:path h="13960430" w="13960430">
                <a:moveTo>
                  <a:pt x="0" y="0"/>
                </a:moveTo>
                <a:lnTo>
                  <a:pt x="13960430" y="0"/>
                </a:lnTo>
                <a:lnTo>
                  <a:pt x="13960430" y="13960430"/>
                </a:lnTo>
                <a:lnTo>
                  <a:pt x="0" y="139604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4463744"/>
            <a:ext cx="5534402" cy="1816712"/>
            <a:chOff x="0" y="0"/>
            <a:chExt cx="7379203" cy="2422282"/>
          </a:xfrm>
        </p:grpSpPr>
        <p:sp>
          <p:nvSpPr>
            <p:cNvPr name="TextBox 4" id="4"/>
            <p:cNvSpPr txBox="true"/>
            <p:nvPr/>
          </p:nvSpPr>
          <p:spPr>
            <a:xfrm rot="0">
              <a:off x="0" y="-76200"/>
              <a:ext cx="7379203" cy="1494367"/>
            </a:xfrm>
            <a:prstGeom prst="rect">
              <a:avLst/>
            </a:prstGeom>
          </p:spPr>
          <p:txBody>
            <a:bodyPr anchor="t" rtlCol="false" tIns="0" lIns="0" bIns="0" rIns="0">
              <a:spAutoFit/>
            </a:bodyPr>
            <a:lstStyle/>
            <a:p>
              <a:pPr>
                <a:lnSpc>
                  <a:spcPts val="9099"/>
                </a:lnSpc>
              </a:pPr>
              <a:r>
                <a:rPr lang="en-US" sz="6999">
                  <a:solidFill>
                    <a:srgbClr val="2A2E3A"/>
                  </a:solidFill>
                  <a:latin typeface="Klein Bold"/>
                </a:rPr>
                <a:t>Advantages</a:t>
              </a:r>
            </a:p>
          </p:txBody>
        </p:sp>
        <p:sp>
          <p:nvSpPr>
            <p:cNvPr name="TextBox 5" id="5"/>
            <p:cNvSpPr txBox="true"/>
            <p:nvPr/>
          </p:nvSpPr>
          <p:spPr>
            <a:xfrm rot="0">
              <a:off x="0" y="1714680"/>
              <a:ext cx="7025100" cy="707602"/>
            </a:xfrm>
            <a:prstGeom prst="rect">
              <a:avLst/>
            </a:prstGeom>
          </p:spPr>
          <p:txBody>
            <a:bodyPr anchor="t" rtlCol="false" tIns="0" lIns="0" bIns="0" rIns="0">
              <a:spAutoFit/>
            </a:bodyPr>
            <a:lstStyle/>
            <a:p>
              <a:pPr>
                <a:lnSpc>
                  <a:spcPts val="4479"/>
                </a:lnSpc>
              </a:pPr>
            </a:p>
          </p:txBody>
        </p:sp>
      </p:grpSp>
      <p:sp>
        <p:nvSpPr>
          <p:cNvPr name="Freeform 6" id="6"/>
          <p:cNvSpPr/>
          <p:nvPr/>
        </p:nvSpPr>
        <p:spPr>
          <a:xfrm flipH="false" flipV="false" rot="0">
            <a:off x="16767966" y="47625"/>
            <a:ext cx="1470803" cy="1159019"/>
          </a:xfrm>
          <a:custGeom>
            <a:avLst/>
            <a:gdLst/>
            <a:ahLst/>
            <a:cxnLst/>
            <a:rect r="r" b="b" t="t" l="l"/>
            <a:pathLst>
              <a:path h="1159019" w="1470803">
                <a:moveTo>
                  <a:pt x="0" y="0"/>
                </a:moveTo>
                <a:lnTo>
                  <a:pt x="1470802" y="0"/>
                </a:lnTo>
                <a:lnTo>
                  <a:pt x="1470802" y="1159019"/>
                </a:lnTo>
                <a:lnTo>
                  <a:pt x="0" y="1159019"/>
                </a:lnTo>
                <a:lnTo>
                  <a:pt x="0" y="0"/>
                </a:lnTo>
                <a:close/>
              </a:path>
            </a:pathLst>
          </a:custGeom>
          <a:blipFill>
            <a:blip r:embed="rId4"/>
            <a:stretch>
              <a:fillRect l="0" t="0" r="0" b="0"/>
            </a:stretch>
          </a:blipFill>
        </p:spPr>
      </p:sp>
      <p:sp>
        <p:nvSpPr>
          <p:cNvPr name="Freeform 7" id="7"/>
          <p:cNvSpPr/>
          <p:nvPr/>
        </p:nvSpPr>
        <p:spPr>
          <a:xfrm flipH="false" flipV="false" rot="0">
            <a:off x="6942115" y="3271138"/>
            <a:ext cx="238379" cy="238379"/>
          </a:xfrm>
          <a:custGeom>
            <a:avLst/>
            <a:gdLst/>
            <a:ahLst/>
            <a:cxnLst/>
            <a:rect r="r" b="b" t="t" l="l"/>
            <a:pathLst>
              <a:path h="238379" w="238379">
                <a:moveTo>
                  <a:pt x="0" y="0"/>
                </a:moveTo>
                <a:lnTo>
                  <a:pt x="238380" y="0"/>
                </a:lnTo>
                <a:lnTo>
                  <a:pt x="238380" y="238379"/>
                </a:lnTo>
                <a:lnTo>
                  <a:pt x="0" y="23837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8" id="8"/>
          <p:cNvSpPr txBox="true"/>
          <p:nvPr/>
        </p:nvSpPr>
        <p:spPr>
          <a:xfrm rot="0">
            <a:off x="7670567" y="3085528"/>
            <a:ext cx="6554236" cy="533400"/>
          </a:xfrm>
          <a:prstGeom prst="rect">
            <a:avLst/>
          </a:prstGeom>
        </p:spPr>
        <p:txBody>
          <a:bodyPr anchor="t" rtlCol="false" tIns="0" lIns="0" bIns="0" rIns="0">
            <a:spAutoFit/>
          </a:bodyPr>
          <a:lstStyle/>
          <a:p>
            <a:pPr marL="0" indent="0" lvl="0">
              <a:lnSpc>
                <a:spcPts val="4200"/>
              </a:lnSpc>
              <a:spcBef>
                <a:spcPct val="0"/>
              </a:spcBef>
            </a:pPr>
          </a:p>
        </p:txBody>
      </p:sp>
      <p:sp>
        <p:nvSpPr>
          <p:cNvPr name="TextBox 9" id="9"/>
          <p:cNvSpPr txBox="true"/>
          <p:nvPr/>
        </p:nvSpPr>
        <p:spPr>
          <a:xfrm rot="0">
            <a:off x="7294954" y="3125189"/>
            <a:ext cx="10545494" cy="533400"/>
          </a:xfrm>
          <a:prstGeom prst="rect">
            <a:avLst/>
          </a:prstGeom>
        </p:spPr>
        <p:txBody>
          <a:bodyPr anchor="t" rtlCol="false" tIns="0" lIns="0" bIns="0" rIns="0">
            <a:spAutoFit/>
          </a:bodyPr>
          <a:lstStyle/>
          <a:p>
            <a:pPr algn="just">
              <a:lnSpc>
                <a:spcPts val="4200"/>
              </a:lnSpc>
            </a:pPr>
            <a:r>
              <a:rPr lang="en-US" sz="3000">
                <a:solidFill>
                  <a:srgbClr val="2A2E3A"/>
                </a:solidFill>
                <a:latin typeface="Klein"/>
              </a:rPr>
              <a:t>Personalized guidance</a:t>
            </a:r>
          </a:p>
        </p:txBody>
      </p:sp>
      <p:sp>
        <p:nvSpPr>
          <p:cNvPr name="TextBox 10" id="10"/>
          <p:cNvSpPr txBox="true"/>
          <p:nvPr/>
        </p:nvSpPr>
        <p:spPr>
          <a:xfrm rot="0">
            <a:off x="7670567" y="4145835"/>
            <a:ext cx="6554236" cy="533400"/>
          </a:xfrm>
          <a:prstGeom prst="rect">
            <a:avLst/>
          </a:prstGeom>
        </p:spPr>
        <p:txBody>
          <a:bodyPr anchor="t" rtlCol="false" tIns="0" lIns="0" bIns="0" rIns="0">
            <a:spAutoFit/>
          </a:bodyPr>
          <a:lstStyle/>
          <a:p>
            <a:pPr marL="0" indent="0" lvl="0">
              <a:lnSpc>
                <a:spcPts val="4200"/>
              </a:lnSpc>
              <a:spcBef>
                <a:spcPct val="0"/>
              </a:spcBef>
            </a:pPr>
          </a:p>
        </p:txBody>
      </p:sp>
      <p:sp>
        <p:nvSpPr>
          <p:cNvPr name="TextBox 11" id="11"/>
          <p:cNvSpPr txBox="true"/>
          <p:nvPr/>
        </p:nvSpPr>
        <p:spPr>
          <a:xfrm rot="0">
            <a:off x="7294954" y="4185496"/>
            <a:ext cx="10545494" cy="533400"/>
          </a:xfrm>
          <a:prstGeom prst="rect">
            <a:avLst/>
          </a:prstGeom>
        </p:spPr>
        <p:txBody>
          <a:bodyPr anchor="t" rtlCol="false" tIns="0" lIns="0" bIns="0" rIns="0">
            <a:spAutoFit/>
          </a:bodyPr>
          <a:lstStyle/>
          <a:p>
            <a:pPr algn="just">
              <a:lnSpc>
                <a:spcPts val="4200"/>
              </a:lnSpc>
            </a:pPr>
            <a:r>
              <a:rPr lang="en-US" sz="3000">
                <a:solidFill>
                  <a:srgbClr val="2A2E3A"/>
                </a:solidFill>
                <a:latin typeface="Klein"/>
              </a:rPr>
              <a:t>Time-saving</a:t>
            </a:r>
          </a:p>
        </p:txBody>
      </p:sp>
      <p:sp>
        <p:nvSpPr>
          <p:cNvPr name="TextBox 12" id="12"/>
          <p:cNvSpPr txBox="true"/>
          <p:nvPr/>
        </p:nvSpPr>
        <p:spPr>
          <a:xfrm rot="0">
            <a:off x="7670567" y="5211964"/>
            <a:ext cx="6554236" cy="533400"/>
          </a:xfrm>
          <a:prstGeom prst="rect">
            <a:avLst/>
          </a:prstGeom>
        </p:spPr>
        <p:txBody>
          <a:bodyPr anchor="t" rtlCol="false" tIns="0" lIns="0" bIns="0" rIns="0">
            <a:spAutoFit/>
          </a:bodyPr>
          <a:lstStyle/>
          <a:p>
            <a:pPr marL="0" indent="0" lvl="0">
              <a:lnSpc>
                <a:spcPts val="4200"/>
              </a:lnSpc>
              <a:spcBef>
                <a:spcPct val="0"/>
              </a:spcBef>
            </a:pPr>
          </a:p>
        </p:txBody>
      </p:sp>
      <p:sp>
        <p:nvSpPr>
          <p:cNvPr name="TextBox 13" id="13"/>
          <p:cNvSpPr txBox="true"/>
          <p:nvPr/>
        </p:nvSpPr>
        <p:spPr>
          <a:xfrm rot="0">
            <a:off x="7294954" y="5251625"/>
            <a:ext cx="10545494" cy="533400"/>
          </a:xfrm>
          <a:prstGeom prst="rect">
            <a:avLst/>
          </a:prstGeom>
        </p:spPr>
        <p:txBody>
          <a:bodyPr anchor="t" rtlCol="false" tIns="0" lIns="0" bIns="0" rIns="0">
            <a:spAutoFit/>
          </a:bodyPr>
          <a:lstStyle/>
          <a:p>
            <a:pPr algn="just">
              <a:lnSpc>
                <a:spcPts val="4200"/>
              </a:lnSpc>
            </a:pPr>
            <a:r>
              <a:rPr lang="en-US" sz="3000">
                <a:solidFill>
                  <a:srgbClr val="2A2E3A"/>
                </a:solidFill>
                <a:latin typeface="Klein"/>
              </a:rPr>
              <a:t>Easy access to learning resources</a:t>
            </a:r>
          </a:p>
        </p:txBody>
      </p:sp>
      <p:sp>
        <p:nvSpPr>
          <p:cNvPr name="Freeform 14" id="14"/>
          <p:cNvSpPr/>
          <p:nvPr/>
        </p:nvSpPr>
        <p:spPr>
          <a:xfrm flipH="false" flipV="false" rot="0">
            <a:off x="6942115" y="4331445"/>
            <a:ext cx="238379" cy="238379"/>
          </a:xfrm>
          <a:custGeom>
            <a:avLst/>
            <a:gdLst/>
            <a:ahLst/>
            <a:cxnLst/>
            <a:rect r="r" b="b" t="t" l="l"/>
            <a:pathLst>
              <a:path h="238379" w="238379">
                <a:moveTo>
                  <a:pt x="0" y="0"/>
                </a:moveTo>
                <a:lnTo>
                  <a:pt x="238380" y="0"/>
                </a:lnTo>
                <a:lnTo>
                  <a:pt x="238380" y="238380"/>
                </a:lnTo>
                <a:lnTo>
                  <a:pt x="0" y="2383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5" id="15"/>
          <p:cNvSpPr/>
          <p:nvPr/>
        </p:nvSpPr>
        <p:spPr>
          <a:xfrm flipH="false" flipV="false" rot="0">
            <a:off x="6942115" y="5386216"/>
            <a:ext cx="238379" cy="238379"/>
          </a:xfrm>
          <a:custGeom>
            <a:avLst/>
            <a:gdLst/>
            <a:ahLst/>
            <a:cxnLst/>
            <a:rect r="r" b="b" t="t" l="l"/>
            <a:pathLst>
              <a:path h="238379" w="238379">
                <a:moveTo>
                  <a:pt x="0" y="0"/>
                </a:moveTo>
                <a:lnTo>
                  <a:pt x="238380" y="0"/>
                </a:lnTo>
                <a:lnTo>
                  <a:pt x="238380" y="238380"/>
                </a:lnTo>
                <a:lnTo>
                  <a:pt x="0" y="2383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6" id="16"/>
          <p:cNvSpPr txBox="true"/>
          <p:nvPr/>
        </p:nvSpPr>
        <p:spPr>
          <a:xfrm rot="0">
            <a:off x="7670567" y="6187668"/>
            <a:ext cx="6554236" cy="533400"/>
          </a:xfrm>
          <a:prstGeom prst="rect">
            <a:avLst/>
          </a:prstGeom>
        </p:spPr>
        <p:txBody>
          <a:bodyPr anchor="t" rtlCol="false" tIns="0" lIns="0" bIns="0" rIns="0">
            <a:spAutoFit/>
          </a:bodyPr>
          <a:lstStyle/>
          <a:p>
            <a:pPr marL="0" indent="0" lvl="0">
              <a:lnSpc>
                <a:spcPts val="4200"/>
              </a:lnSpc>
              <a:spcBef>
                <a:spcPct val="0"/>
              </a:spcBef>
            </a:pPr>
          </a:p>
        </p:txBody>
      </p:sp>
      <p:sp>
        <p:nvSpPr>
          <p:cNvPr name="TextBox 17" id="17"/>
          <p:cNvSpPr txBox="true"/>
          <p:nvPr/>
        </p:nvSpPr>
        <p:spPr>
          <a:xfrm rot="0">
            <a:off x="7294954" y="6227329"/>
            <a:ext cx="10545494" cy="533400"/>
          </a:xfrm>
          <a:prstGeom prst="rect">
            <a:avLst/>
          </a:prstGeom>
        </p:spPr>
        <p:txBody>
          <a:bodyPr anchor="t" rtlCol="false" tIns="0" lIns="0" bIns="0" rIns="0">
            <a:spAutoFit/>
          </a:bodyPr>
          <a:lstStyle/>
          <a:p>
            <a:pPr algn="just">
              <a:lnSpc>
                <a:spcPts val="4200"/>
              </a:lnSpc>
            </a:pPr>
            <a:r>
              <a:rPr lang="en-US" sz="3000">
                <a:solidFill>
                  <a:srgbClr val="2A2E3A"/>
                </a:solidFill>
                <a:latin typeface="Klein"/>
              </a:rPr>
              <a:t>Career-focused</a:t>
            </a:r>
          </a:p>
        </p:txBody>
      </p:sp>
      <p:sp>
        <p:nvSpPr>
          <p:cNvPr name="Freeform 18" id="18"/>
          <p:cNvSpPr/>
          <p:nvPr/>
        </p:nvSpPr>
        <p:spPr>
          <a:xfrm flipH="false" flipV="false" rot="0">
            <a:off x="6942115" y="6344703"/>
            <a:ext cx="238379" cy="238379"/>
          </a:xfrm>
          <a:custGeom>
            <a:avLst/>
            <a:gdLst/>
            <a:ahLst/>
            <a:cxnLst/>
            <a:rect r="r" b="b" t="t" l="l"/>
            <a:pathLst>
              <a:path h="238379" w="238379">
                <a:moveTo>
                  <a:pt x="0" y="0"/>
                </a:moveTo>
                <a:lnTo>
                  <a:pt x="238380" y="0"/>
                </a:lnTo>
                <a:lnTo>
                  <a:pt x="238380" y="238380"/>
                </a:lnTo>
                <a:lnTo>
                  <a:pt x="0" y="2383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9" id="19"/>
          <p:cNvSpPr txBox="true"/>
          <p:nvPr/>
        </p:nvSpPr>
        <p:spPr>
          <a:xfrm rot="0">
            <a:off x="7670567" y="7201472"/>
            <a:ext cx="6554236" cy="533400"/>
          </a:xfrm>
          <a:prstGeom prst="rect">
            <a:avLst/>
          </a:prstGeom>
        </p:spPr>
        <p:txBody>
          <a:bodyPr anchor="t" rtlCol="false" tIns="0" lIns="0" bIns="0" rIns="0">
            <a:spAutoFit/>
          </a:bodyPr>
          <a:lstStyle/>
          <a:p>
            <a:pPr marL="0" indent="0" lvl="0">
              <a:lnSpc>
                <a:spcPts val="4200"/>
              </a:lnSpc>
              <a:spcBef>
                <a:spcPct val="0"/>
              </a:spcBef>
            </a:pPr>
          </a:p>
        </p:txBody>
      </p:sp>
      <p:sp>
        <p:nvSpPr>
          <p:cNvPr name="TextBox 20" id="20"/>
          <p:cNvSpPr txBox="true"/>
          <p:nvPr/>
        </p:nvSpPr>
        <p:spPr>
          <a:xfrm rot="0">
            <a:off x="7294954" y="7241133"/>
            <a:ext cx="10545494" cy="533400"/>
          </a:xfrm>
          <a:prstGeom prst="rect">
            <a:avLst/>
          </a:prstGeom>
        </p:spPr>
        <p:txBody>
          <a:bodyPr anchor="t" rtlCol="false" tIns="0" lIns="0" bIns="0" rIns="0">
            <a:spAutoFit/>
          </a:bodyPr>
          <a:lstStyle/>
          <a:p>
            <a:pPr algn="just">
              <a:lnSpc>
                <a:spcPts val="4200"/>
              </a:lnSpc>
            </a:pPr>
            <a:r>
              <a:rPr lang="en-US" sz="3000">
                <a:solidFill>
                  <a:srgbClr val="2A2E3A"/>
                </a:solidFill>
                <a:latin typeface="Klein"/>
              </a:rPr>
              <a:t>Competitive edge</a:t>
            </a:r>
          </a:p>
        </p:txBody>
      </p:sp>
      <p:sp>
        <p:nvSpPr>
          <p:cNvPr name="Freeform 21" id="21"/>
          <p:cNvSpPr/>
          <p:nvPr/>
        </p:nvSpPr>
        <p:spPr>
          <a:xfrm flipH="false" flipV="false" rot="0">
            <a:off x="6942115" y="7358508"/>
            <a:ext cx="238379" cy="238379"/>
          </a:xfrm>
          <a:custGeom>
            <a:avLst/>
            <a:gdLst/>
            <a:ahLst/>
            <a:cxnLst/>
            <a:rect r="r" b="b" t="t" l="l"/>
            <a:pathLst>
              <a:path h="238379" w="238379">
                <a:moveTo>
                  <a:pt x="0" y="0"/>
                </a:moveTo>
                <a:lnTo>
                  <a:pt x="238380" y="0"/>
                </a:lnTo>
                <a:lnTo>
                  <a:pt x="238380" y="238379"/>
                </a:lnTo>
                <a:lnTo>
                  <a:pt x="0" y="23837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989740" y="-1836715"/>
            <a:ext cx="13960430" cy="13960430"/>
          </a:xfrm>
          <a:custGeom>
            <a:avLst/>
            <a:gdLst/>
            <a:ahLst/>
            <a:cxnLst/>
            <a:rect r="r" b="b" t="t" l="l"/>
            <a:pathLst>
              <a:path h="13960430" w="13960430">
                <a:moveTo>
                  <a:pt x="0" y="0"/>
                </a:moveTo>
                <a:lnTo>
                  <a:pt x="13960430" y="0"/>
                </a:lnTo>
                <a:lnTo>
                  <a:pt x="13960430" y="13960430"/>
                </a:lnTo>
                <a:lnTo>
                  <a:pt x="0" y="139604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4463744"/>
            <a:ext cx="5534402" cy="1816712"/>
            <a:chOff x="0" y="0"/>
            <a:chExt cx="7379203" cy="2422282"/>
          </a:xfrm>
        </p:grpSpPr>
        <p:sp>
          <p:nvSpPr>
            <p:cNvPr name="TextBox 4" id="4"/>
            <p:cNvSpPr txBox="true"/>
            <p:nvPr/>
          </p:nvSpPr>
          <p:spPr>
            <a:xfrm rot="0">
              <a:off x="0" y="-76200"/>
              <a:ext cx="7379203" cy="1494367"/>
            </a:xfrm>
            <a:prstGeom prst="rect">
              <a:avLst/>
            </a:prstGeom>
          </p:spPr>
          <p:txBody>
            <a:bodyPr anchor="t" rtlCol="false" tIns="0" lIns="0" bIns="0" rIns="0">
              <a:spAutoFit/>
            </a:bodyPr>
            <a:lstStyle/>
            <a:p>
              <a:pPr>
                <a:lnSpc>
                  <a:spcPts val="9099"/>
                </a:lnSpc>
              </a:pPr>
              <a:r>
                <a:rPr lang="en-US" sz="6999">
                  <a:solidFill>
                    <a:srgbClr val="2A2E3A"/>
                  </a:solidFill>
                  <a:latin typeface="Klein Bold"/>
                </a:rPr>
                <a:t>Modules</a:t>
              </a:r>
            </a:p>
          </p:txBody>
        </p:sp>
        <p:sp>
          <p:nvSpPr>
            <p:cNvPr name="TextBox 5" id="5"/>
            <p:cNvSpPr txBox="true"/>
            <p:nvPr/>
          </p:nvSpPr>
          <p:spPr>
            <a:xfrm rot="0">
              <a:off x="0" y="1714680"/>
              <a:ext cx="7025100" cy="707602"/>
            </a:xfrm>
            <a:prstGeom prst="rect">
              <a:avLst/>
            </a:prstGeom>
          </p:spPr>
          <p:txBody>
            <a:bodyPr anchor="t" rtlCol="false" tIns="0" lIns="0" bIns="0" rIns="0">
              <a:spAutoFit/>
            </a:bodyPr>
            <a:lstStyle/>
            <a:p>
              <a:pPr>
                <a:lnSpc>
                  <a:spcPts val="4479"/>
                </a:lnSpc>
              </a:pPr>
            </a:p>
          </p:txBody>
        </p:sp>
      </p:grpSp>
      <p:sp>
        <p:nvSpPr>
          <p:cNvPr name="Freeform 6" id="6"/>
          <p:cNvSpPr/>
          <p:nvPr/>
        </p:nvSpPr>
        <p:spPr>
          <a:xfrm flipH="false" flipV="false" rot="0">
            <a:off x="16767966" y="47625"/>
            <a:ext cx="1470803" cy="1159019"/>
          </a:xfrm>
          <a:custGeom>
            <a:avLst/>
            <a:gdLst/>
            <a:ahLst/>
            <a:cxnLst/>
            <a:rect r="r" b="b" t="t" l="l"/>
            <a:pathLst>
              <a:path h="1159019" w="1470803">
                <a:moveTo>
                  <a:pt x="0" y="0"/>
                </a:moveTo>
                <a:lnTo>
                  <a:pt x="1470802" y="0"/>
                </a:lnTo>
                <a:lnTo>
                  <a:pt x="1470802" y="1159019"/>
                </a:lnTo>
                <a:lnTo>
                  <a:pt x="0" y="1159019"/>
                </a:lnTo>
                <a:lnTo>
                  <a:pt x="0" y="0"/>
                </a:lnTo>
                <a:close/>
              </a:path>
            </a:pathLst>
          </a:custGeom>
          <a:blipFill>
            <a:blip r:embed="rId4"/>
            <a:stretch>
              <a:fillRect l="0" t="0" r="0" b="0"/>
            </a:stretch>
          </a:blipFill>
        </p:spPr>
      </p:sp>
      <p:sp>
        <p:nvSpPr>
          <p:cNvPr name="Freeform 7" id="7"/>
          <p:cNvSpPr/>
          <p:nvPr/>
        </p:nvSpPr>
        <p:spPr>
          <a:xfrm flipH="false" flipV="false" rot="0">
            <a:off x="7037365" y="2828477"/>
            <a:ext cx="238379" cy="238379"/>
          </a:xfrm>
          <a:custGeom>
            <a:avLst/>
            <a:gdLst/>
            <a:ahLst/>
            <a:cxnLst/>
            <a:rect r="r" b="b" t="t" l="l"/>
            <a:pathLst>
              <a:path h="238379" w="238379">
                <a:moveTo>
                  <a:pt x="0" y="0"/>
                </a:moveTo>
                <a:lnTo>
                  <a:pt x="238380" y="0"/>
                </a:lnTo>
                <a:lnTo>
                  <a:pt x="238380" y="238380"/>
                </a:lnTo>
                <a:lnTo>
                  <a:pt x="0" y="2383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8" id="8"/>
          <p:cNvSpPr txBox="true"/>
          <p:nvPr/>
        </p:nvSpPr>
        <p:spPr>
          <a:xfrm rot="0">
            <a:off x="7765817" y="2642867"/>
            <a:ext cx="6554236" cy="533400"/>
          </a:xfrm>
          <a:prstGeom prst="rect">
            <a:avLst/>
          </a:prstGeom>
        </p:spPr>
        <p:txBody>
          <a:bodyPr anchor="t" rtlCol="false" tIns="0" lIns="0" bIns="0" rIns="0">
            <a:spAutoFit/>
          </a:bodyPr>
          <a:lstStyle/>
          <a:p>
            <a:pPr marL="0" indent="0" lvl="0">
              <a:lnSpc>
                <a:spcPts val="4200"/>
              </a:lnSpc>
              <a:spcBef>
                <a:spcPct val="0"/>
              </a:spcBef>
            </a:pPr>
          </a:p>
        </p:txBody>
      </p:sp>
      <p:sp>
        <p:nvSpPr>
          <p:cNvPr name="TextBox 9" id="9"/>
          <p:cNvSpPr txBox="true"/>
          <p:nvPr/>
        </p:nvSpPr>
        <p:spPr>
          <a:xfrm rot="0">
            <a:off x="7390204" y="2682528"/>
            <a:ext cx="10545494" cy="533400"/>
          </a:xfrm>
          <a:prstGeom prst="rect">
            <a:avLst/>
          </a:prstGeom>
        </p:spPr>
        <p:txBody>
          <a:bodyPr anchor="t" rtlCol="false" tIns="0" lIns="0" bIns="0" rIns="0">
            <a:spAutoFit/>
          </a:bodyPr>
          <a:lstStyle/>
          <a:p>
            <a:pPr algn="just">
              <a:lnSpc>
                <a:spcPts val="4200"/>
              </a:lnSpc>
            </a:pPr>
            <a:r>
              <a:rPr lang="en-US" sz="3000">
                <a:solidFill>
                  <a:srgbClr val="2A2E3A"/>
                </a:solidFill>
                <a:latin typeface="Klein"/>
              </a:rPr>
              <a:t>User Management Module</a:t>
            </a:r>
          </a:p>
        </p:txBody>
      </p:sp>
      <p:sp>
        <p:nvSpPr>
          <p:cNvPr name="TextBox 10" id="10"/>
          <p:cNvSpPr txBox="true"/>
          <p:nvPr/>
        </p:nvSpPr>
        <p:spPr>
          <a:xfrm rot="0">
            <a:off x="7765817" y="3443767"/>
            <a:ext cx="6554236" cy="533400"/>
          </a:xfrm>
          <a:prstGeom prst="rect">
            <a:avLst/>
          </a:prstGeom>
        </p:spPr>
        <p:txBody>
          <a:bodyPr anchor="t" rtlCol="false" tIns="0" lIns="0" bIns="0" rIns="0">
            <a:spAutoFit/>
          </a:bodyPr>
          <a:lstStyle/>
          <a:p>
            <a:pPr marL="0" indent="0" lvl="0">
              <a:lnSpc>
                <a:spcPts val="4200"/>
              </a:lnSpc>
              <a:spcBef>
                <a:spcPct val="0"/>
              </a:spcBef>
            </a:pPr>
          </a:p>
        </p:txBody>
      </p:sp>
      <p:sp>
        <p:nvSpPr>
          <p:cNvPr name="TextBox 11" id="11"/>
          <p:cNvSpPr txBox="true"/>
          <p:nvPr/>
        </p:nvSpPr>
        <p:spPr>
          <a:xfrm rot="0">
            <a:off x="7390204" y="3483428"/>
            <a:ext cx="10545494" cy="533400"/>
          </a:xfrm>
          <a:prstGeom prst="rect">
            <a:avLst/>
          </a:prstGeom>
        </p:spPr>
        <p:txBody>
          <a:bodyPr anchor="t" rtlCol="false" tIns="0" lIns="0" bIns="0" rIns="0">
            <a:spAutoFit/>
          </a:bodyPr>
          <a:lstStyle/>
          <a:p>
            <a:pPr algn="just">
              <a:lnSpc>
                <a:spcPts val="4200"/>
              </a:lnSpc>
            </a:pPr>
            <a:r>
              <a:rPr lang="en-US" sz="3000">
                <a:solidFill>
                  <a:srgbClr val="2A2E3A"/>
                </a:solidFill>
                <a:latin typeface="Klein"/>
              </a:rPr>
              <a:t>Resume Builder Module</a:t>
            </a:r>
          </a:p>
        </p:txBody>
      </p:sp>
      <p:sp>
        <p:nvSpPr>
          <p:cNvPr name="TextBox 12" id="12"/>
          <p:cNvSpPr txBox="true"/>
          <p:nvPr/>
        </p:nvSpPr>
        <p:spPr>
          <a:xfrm rot="0">
            <a:off x="7794392" y="4245428"/>
            <a:ext cx="6554236" cy="533400"/>
          </a:xfrm>
          <a:prstGeom prst="rect">
            <a:avLst/>
          </a:prstGeom>
        </p:spPr>
        <p:txBody>
          <a:bodyPr anchor="t" rtlCol="false" tIns="0" lIns="0" bIns="0" rIns="0">
            <a:spAutoFit/>
          </a:bodyPr>
          <a:lstStyle/>
          <a:p>
            <a:pPr marL="0" indent="0" lvl="0">
              <a:lnSpc>
                <a:spcPts val="4200"/>
              </a:lnSpc>
              <a:spcBef>
                <a:spcPct val="0"/>
              </a:spcBef>
            </a:pPr>
          </a:p>
        </p:txBody>
      </p:sp>
      <p:sp>
        <p:nvSpPr>
          <p:cNvPr name="TextBox 13" id="13"/>
          <p:cNvSpPr txBox="true"/>
          <p:nvPr/>
        </p:nvSpPr>
        <p:spPr>
          <a:xfrm rot="0">
            <a:off x="7418779" y="4285089"/>
            <a:ext cx="10545494" cy="533400"/>
          </a:xfrm>
          <a:prstGeom prst="rect">
            <a:avLst/>
          </a:prstGeom>
        </p:spPr>
        <p:txBody>
          <a:bodyPr anchor="t" rtlCol="false" tIns="0" lIns="0" bIns="0" rIns="0">
            <a:spAutoFit/>
          </a:bodyPr>
          <a:lstStyle/>
          <a:p>
            <a:pPr algn="just">
              <a:lnSpc>
                <a:spcPts val="4200"/>
              </a:lnSpc>
            </a:pPr>
            <a:r>
              <a:rPr lang="en-US" sz="3000">
                <a:solidFill>
                  <a:srgbClr val="2A2E3A"/>
                </a:solidFill>
                <a:latin typeface="Klein"/>
              </a:rPr>
              <a:t>College Search Module</a:t>
            </a:r>
          </a:p>
        </p:txBody>
      </p:sp>
      <p:sp>
        <p:nvSpPr>
          <p:cNvPr name="Freeform 14" id="14"/>
          <p:cNvSpPr/>
          <p:nvPr/>
        </p:nvSpPr>
        <p:spPr>
          <a:xfrm flipH="false" flipV="false" rot="0">
            <a:off x="7037365" y="3629378"/>
            <a:ext cx="238379" cy="238379"/>
          </a:xfrm>
          <a:custGeom>
            <a:avLst/>
            <a:gdLst/>
            <a:ahLst/>
            <a:cxnLst/>
            <a:rect r="r" b="b" t="t" l="l"/>
            <a:pathLst>
              <a:path h="238379" w="238379">
                <a:moveTo>
                  <a:pt x="0" y="0"/>
                </a:moveTo>
                <a:lnTo>
                  <a:pt x="238380" y="0"/>
                </a:lnTo>
                <a:lnTo>
                  <a:pt x="238380" y="238379"/>
                </a:lnTo>
                <a:lnTo>
                  <a:pt x="0" y="23837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5" id="15"/>
          <p:cNvSpPr/>
          <p:nvPr/>
        </p:nvSpPr>
        <p:spPr>
          <a:xfrm flipH="false" flipV="false" rot="0">
            <a:off x="7065940" y="4419681"/>
            <a:ext cx="238379" cy="238379"/>
          </a:xfrm>
          <a:custGeom>
            <a:avLst/>
            <a:gdLst/>
            <a:ahLst/>
            <a:cxnLst/>
            <a:rect r="r" b="b" t="t" l="l"/>
            <a:pathLst>
              <a:path h="238379" w="238379">
                <a:moveTo>
                  <a:pt x="0" y="0"/>
                </a:moveTo>
                <a:lnTo>
                  <a:pt x="238380" y="0"/>
                </a:lnTo>
                <a:lnTo>
                  <a:pt x="238380" y="238379"/>
                </a:lnTo>
                <a:lnTo>
                  <a:pt x="0" y="23837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6" id="16"/>
          <p:cNvSpPr txBox="true"/>
          <p:nvPr/>
        </p:nvSpPr>
        <p:spPr>
          <a:xfrm rot="0">
            <a:off x="7765817" y="5047089"/>
            <a:ext cx="6554236" cy="533400"/>
          </a:xfrm>
          <a:prstGeom prst="rect">
            <a:avLst/>
          </a:prstGeom>
        </p:spPr>
        <p:txBody>
          <a:bodyPr anchor="t" rtlCol="false" tIns="0" lIns="0" bIns="0" rIns="0">
            <a:spAutoFit/>
          </a:bodyPr>
          <a:lstStyle/>
          <a:p>
            <a:pPr marL="0" indent="0" lvl="0">
              <a:lnSpc>
                <a:spcPts val="4200"/>
              </a:lnSpc>
              <a:spcBef>
                <a:spcPct val="0"/>
              </a:spcBef>
            </a:pPr>
          </a:p>
        </p:txBody>
      </p:sp>
      <p:sp>
        <p:nvSpPr>
          <p:cNvPr name="TextBox 17" id="17"/>
          <p:cNvSpPr txBox="true"/>
          <p:nvPr/>
        </p:nvSpPr>
        <p:spPr>
          <a:xfrm rot="0">
            <a:off x="7390204" y="5086750"/>
            <a:ext cx="10545494" cy="533400"/>
          </a:xfrm>
          <a:prstGeom prst="rect">
            <a:avLst/>
          </a:prstGeom>
        </p:spPr>
        <p:txBody>
          <a:bodyPr anchor="t" rtlCol="false" tIns="0" lIns="0" bIns="0" rIns="0">
            <a:spAutoFit/>
          </a:bodyPr>
          <a:lstStyle/>
          <a:p>
            <a:pPr algn="just">
              <a:lnSpc>
                <a:spcPts val="4200"/>
              </a:lnSpc>
            </a:pPr>
            <a:r>
              <a:rPr lang="en-US" sz="3000">
                <a:solidFill>
                  <a:srgbClr val="2A2E3A"/>
                </a:solidFill>
                <a:latin typeface="Klein"/>
              </a:rPr>
              <a:t>Coding Contest Information Module</a:t>
            </a:r>
          </a:p>
        </p:txBody>
      </p:sp>
      <p:sp>
        <p:nvSpPr>
          <p:cNvPr name="Freeform 18" id="18"/>
          <p:cNvSpPr/>
          <p:nvPr/>
        </p:nvSpPr>
        <p:spPr>
          <a:xfrm flipH="false" flipV="false" rot="0">
            <a:off x="7037365" y="5204124"/>
            <a:ext cx="238379" cy="238379"/>
          </a:xfrm>
          <a:custGeom>
            <a:avLst/>
            <a:gdLst/>
            <a:ahLst/>
            <a:cxnLst/>
            <a:rect r="r" b="b" t="t" l="l"/>
            <a:pathLst>
              <a:path h="238379" w="238379">
                <a:moveTo>
                  <a:pt x="0" y="0"/>
                </a:moveTo>
                <a:lnTo>
                  <a:pt x="238380" y="0"/>
                </a:lnTo>
                <a:lnTo>
                  <a:pt x="238380" y="238380"/>
                </a:lnTo>
                <a:lnTo>
                  <a:pt x="0" y="2383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9" id="19"/>
          <p:cNvSpPr txBox="true"/>
          <p:nvPr/>
        </p:nvSpPr>
        <p:spPr>
          <a:xfrm rot="0">
            <a:off x="7765817" y="5848750"/>
            <a:ext cx="6554236" cy="533400"/>
          </a:xfrm>
          <a:prstGeom prst="rect">
            <a:avLst/>
          </a:prstGeom>
        </p:spPr>
        <p:txBody>
          <a:bodyPr anchor="t" rtlCol="false" tIns="0" lIns="0" bIns="0" rIns="0">
            <a:spAutoFit/>
          </a:bodyPr>
          <a:lstStyle/>
          <a:p>
            <a:pPr marL="0" indent="0" lvl="0">
              <a:lnSpc>
                <a:spcPts val="4200"/>
              </a:lnSpc>
              <a:spcBef>
                <a:spcPct val="0"/>
              </a:spcBef>
            </a:pPr>
          </a:p>
        </p:txBody>
      </p:sp>
      <p:sp>
        <p:nvSpPr>
          <p:cNvPr name="TextBox 20" id="20"/>
          <p:cNvSpPr txBox="true"/>
          <p:nvPr/>
        </p:nvSpPr>
        <p:spPr>
          <a:xfrm rot="0">
            <a:off x="7390204" y="5888411"/>
            <a:ext cx="10545494" cy="533400"/>
          </a:xfrm>
          <a:prstGeom prst="rect">
            <a:avLst/>
          </a:prstGeom>
        </p:spPr>
        <p:txBody>
          <a:bodyPr anchor="t" rtlCol="false" tIns="0" lIns="0" bIns="0" rIns="0">
            <a:spAutoFit/>
          </a:bodyPr>
          <a:lstStyle/>
          <a:p>
            <a:pPr algn="just">
              <a:lnSpc>
                <a:spcPts val="4200"/>
              </a:lnSpc>
            </a:pPr>
            <a:r>
              <a:rPr lang="en-US" sz="3000">
                <a:solidFill>
                  <a:srgbClr val="2A2E3A"/>
                </a:solidFill>
                <a:latin typeface="Klein"/>
              </a:rPr>
              <a:t>Learning Roadmap Module</a:t>
            </a:r>
          </a:p>
        </p:txBody>
      </p:sp>
      <p:sp>
        <p:nvSpPr>
          <p:cNvPr name="Freeform 21" id="21"/>
          <p:cNvSpPr/>
          <p:nvPr/>
        </p:nvSpPr>
        <p:spPr>
          <a:xfrm flipH="false" flipV="false" rot="0">
            <a:off x="7037365" y="6005785"/>
            <a:ext cx="238379" cy="238379"/>
          </a:xfrm>
          <a:custGeom>
            <a:avLst/>
            <a:gdLst/>
            <a:ahLst/>
            <a:cxnLst/>
            <a:rect r="r" b="b" t="t" l="l"/>
            <a:pathLst>
              <a:path h="238379" w="238379">
                <a:moveTo>
                  <a:pt x="0" y="0"/>
                </a:moveTo>
                <a:lnTo>
                  <a:pt x="238380" y="0"/>
                </a:lnTo>
                <a:lnTo>
                  <a:pt x="238380" y="238380"/>
                </a:lnTo>
                <a:lnTo>
                  <a:pt x="0" y="2383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22" id="22"/>
          <p:cNvSpPr txBox="true"/>
          <p:nvPr/>
        </p:nvSpPr>
        <p:spPr>
          <a:xfrm rot="0">
            <a:off x="7765817" y="6650411"/>
            <a:ext cx="6554236" cy="533400"/>
          </a:xfrm>
          <a:prstGeom prst="rect">
            <a:avLst/>
          </a:prstGeom>
        </p:spPr>
        <p:txBody>
          <a:bodyPr anchor="t" rtlCol="false" tIns="0" lIns="0" bIns="0" rIns="0">
            <a:spAutoFit/>
          </a:bodyPr>
          <a:lstStyle/>
          <a:p>
            <a:pPr marL="0" indent="0" lvl="0">
              <a:lnSpc>
                <a:spcPts val="4200"/>
              </a:lnSpc>
              <a:spcBef>
                <a:spcPct val="0"/>
              </a:spcBef>
            </a:pPr>
          </a:p>
        </p:txBody>
      </p:sp>
      <p:sp>
        <p:nvSpPr>
          <p:cNvPr name="TextBox 23" id="23"/>
          <p:cNvSpPr txBox="true"/>
          <p:nvPr/>
        </p:nvSpPr>
        <p:spPr>
          <a:xfrm rot="0">
            <a:off x="7390204" y="6690072"/>
            <a:ext cx="10545494" cy="533400"/>
          </a:xfrm>
          <a:prstGeom prst="rect">
            <a:avLst/>
          </a:prstGeom>
        </p:spPr>
        <p:txBody>
          <a:bodyPr anchor="t" rtlCol="false" tIns="0" lIns="0" bIns="0" rIns="0">
            <a:spAutoFit/>
          </a:bodyPr>
          <a:lstStyle/>
          <a:p>
            <a:pPr algn="just">
              <a:lnSpc>
                <a:spcPts val="4200"/>
              </a:lnSpc>
            </a:pPr>
            <a:r>
              <a:rPr lang="en-US" sz="3000">
                <a:solidFill>
                  <a:srgbClr val="2A2E3A"/>
                </a:solidFill>
                <a:latin typeface="Klein"/>
              </a:rPr>
              <a:t>Skill Performance Analysis Module</a:t>
            </a:r>
          </a:p>
        </p:txBody>
      </p:sp>
      <p:sp>
        <p:nvSpPr>
          <p:cNvPr name="Freeform 24" id="24"/>
          <p:cNvSpPr/>
          <p:nvPr/>
        </p:nvSpPr>
        <p:spPr>
          <a:xfrm flipH="false" flipV="false" rot="0">
            <a:off x="7037365" y="6807446"/>
            <a:ext cx="238379" cy="238379"/>
          </a:xfrm>
          <a:custGeom>
            <a:avLst/>
            <a:gdLst/>
            <a:ahLst/>
            <a:cxnLst/>
            <a:rect r="r" b="b" t="t" l="l"/>
            <a:pathLst>
              <a:path h="238379" w="238379">
                <a:moveTo>
                  <a:pt x="0" y="0"/>
                </a:moveTo>
                <a:lnTo>
                  <a:pt x="238380" y="0"/>
                </a:lnTo>
                <a:lnTo>
                  <a:pt x="238380" y="238380"/>
                </a:lnTo>
                <a:lnTo>
                  <a:pt x="0" y="2383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25" id="25"/>
          <p:cNvSpPr txBox="true"/>
          <p:nvPr/>
        </p:nvSpPr>
        <p:spPr>
          <a:xfrm rot="0">
            <a:off x="7765817" y="7452072"/>
            <a:ext cx="6554236" cy="533400"/>
          </a:xfrm>
          <a:prstGeom prst="rect">
            <a:avLst/>
          </a:prstGeom>
        </p:spPr>
        <p:txBody>
          <a:bodyPr anchor="t" rtlCol="false" tIns="0" lIns="0" bIns="0" rIns="0">
            <a:spAutoFit/>
          </a:bodyPr>
          <a:lstStyle/>
          <a:p>
            <a:pPr marL="0" indent="0" lvl="0">
              <a:lnSpc>
                <a:spcPts val="4200"/>
              </a:lnSpc>
              <a:spcBef>
                <a:spcPct val="0"/>
              </a:spcBef>
            </a:pPr>
          </a:p>
        </p:txBody>
      </p:sp>
      <p:sp>
        <p:nvSpPr>
          <p:cNvPr name="TextBox 26" id="26"/>
          <p:cNvSpPr txBox="true"/>
          <p:nvPr/>
        </p:nvSpPr>
        <p:spPr>
          <a:xfrm rot="0">
            <a:off x="7390204" y="7491733"/>
            <a:ext cx="10545494" cy="533400"/>
          </a:xfrm>
          <a:prstGeom prst="rect">
            <a:avLst/>
          </a:prstGeom>
        </p:spPr>
        <p:txBody>
          <a:bodyPr anchor="t" rtlCol="false" tIns="0" lIns="0" bIns="0" rIns="0">
            <a:spAutoFit/>
          </a:bodyPr>
          <a:lstStyle/>
          <a:p>
            <a:pPr algn="just">
              <a:lnSpc>
                <a:spcPts val="4200"/>
              </a:lnSpc>
            </a:pPr>
            <a:r>
              <a:rPr lang="en-US" sz="3000">
                <a:solidFill>
                  <a:srgbClr val="2A2E3A"/>
                </a:solidFill>
                <a:latin typeface="Klein"/>
              </a:rPr>
              <a:t>Admin Module</a:t>
            </a:r>
          </a:p>
        </p:txBody>
      </p:sp>
      <p:sp>
        <p:nvSpPr>
          <p:cNvPr name="Freeform 27" id="27"/>
          <p:cNvSpPr/>
          <p:nvPr/>
        </p:nvSpPr>
        <p:spPr>
          <a:xfrm flipH="false" flipV="false" rot="0">
            <a:off x="7037365" y="7609107"/>
            <a:ext cx="238379" cy="238379"/>
          </a:xfrm>
          <a:custGeom>
            <a:avLst/>
            <a:gdLst/>
            <a:ahLst/>
            <a:cxnLst/>
            <a:rect r="r" b="b" t="t" l="l"/>
            <a:pathLst>
              <a:path h="238379" w="238379">
                <a:moveTo>
                  <a:pt x="0" y="0"/>
                </a:moveTo>
                <a:lnTo>
                  <a:pt x="238380" y="0"/>
                </a:lnTo>
                <a:lnTo>
                  <a:pt x="238380" y="238380"/>
                </a:lnTo>
                <a:lnTo>
                  <a:pt x="0" y="2383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DAFd5Lxh5kk</dc:identifier>
  <dcterms:modified xsi:type="dcterms:W3CDTF">2011-08-01T06:04:30Z</dcterms:modified>
  <cp:revision>1</cp:revision>
  <dc:title>CareerUp</dc:title>
</cp:coreProperties>
</file>