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Lst>
  <p:sldSz cx="18288000" cy="10287000"/>
  <p:notesSz cx="6858000" cy="9144000"/>
  <p:embeddedFontLst>
    <p:embeddedFont>
      <p:font typeface="Trocchi" charset="1" panose="0000050000000000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Klein" charset="1" panose="02000503060000020004"/>
      <p:regular r:id="rId11"/>
    </p:embeddedFont>
    <p:embeddedFont>
      <p:font typeface="Klein Bold" charset="1" panose="02000503060000020004"/>
      <p:regular r:id="rId12"/>
    </p:embeddedFont>
    <p:embeddedFont>
      <p:font typeface="Klein Italics" charset="1" panose="02000503060000020004"/>
      <p:regular r:id="rId13"/>
    </p:embeddedFont>
    <p:embeddedFont>
      <p:font typeface="Klein Bold Italics" charset="1" panose="02000503060000020004"/>
      <p:regular r:id="rId14"/>
    </p:embeddedFont>
    <p:embeddedFont>
      <p:font typeface="Helios" charset="1" panose="020B0504020202020204"/>
      <p:regular r:id="rId15"/>
    </p:embeddedFont>
    <p:embeddedFont>
      <p:font typeface="Helios Bold" charset="1" panose="020B0704020202020204"/>
      <p:regular r:id="rId16"/>
    </p:embeddedFont>
    <p:embeddedFont>
      <p:font typeface="Helios Italics" charset="1" panose="020B0503020202090204"/>
      <p:regular r:id="rId17"/>
    </p:embeddedFont>
    <p:embeddedFont>
      <p:font typeface="Helios Bold Italics" charset="1" panose="020B0703020202090204"/>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39" Target="slides/slide17.xml" Type="http://schemas.openxmlformats.org/officeDocument/2006/relationships/slide"/><Relationship Id="rId4" Target="theme/theme1.xml" Type="http://schemas.openxmlformats.org/officeDocument/2006/relationships/theme"/><Relationship Id="rId40" Target="slides/slide18.xml" Type="http://schemas.openxmlformats.org/officeDocument/2006/relationships/slide"/><Relationship Id="rId41" Target="slides/slide19.xml" Type="http://schemas.openxmlformats.org/officeDocument/2006/relationships/slide"/><Relationship Id="rId42" Target="slides/slide20.xml" Type="http://schemas.openxmlformats.org/officeDocument/2006/relationships/slide"/><Relationship Id="rId43" Target="slides/slide21.xml" Type="http://schemas.openxmlformats.org/officeDocument/2006/relationships/slide"/><Relationship Id="rId44" Target="slides/slide22.xml" Type="http://schemas.openxmlformats.org/officeDocument/2006/relationships/slide"/><Relationship Id="rId45" Target="slides/slide23.xml" Type="http://schemas.openxmlformats.org/officeDocument/2006/relationships/slide"/><Relationship Id="rId46" Target="slides/slide2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2.jpe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3.jpe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4.jpe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5.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6.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7.jpe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8.jpe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11.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7078" y="0"/>
            <a:ext cx="18288000" cy="1723866"/>
          </a:xfrm>
          <a:custGeom>
            <a:avLst/>
            <a:gdLst/>
            <a:ahLst/>
            <a:cxnLst/>
            <a:rect r="r" b="b" t="t" l="l"/>
            <a:pathLst>
              <a:path h="1723866" w="18288000">
                <a:moveTo>
                  <a:pt x="0" y="0"/>
                </a:moveTo>
                <a:lnTo>
                  <a:pt x="18288000" y="0"/>
                </a:lnTo>
                <a:lnTo>
                  <a:pt x="18288000" y="1723866"/>
                </a:lnTo>
                <a:lnTo>
                  <a:pt x="0" y="1723866"/>
                </a:lnTo>
                <a:lnTo>
                  <a:pt x="0" y="0"/>
                </a:lnTo>
                <a:close/>
              </a:path>
            </a:pathLst>
          </a:custGeom>
          <a:blipFill>
            <a:blip r:embed="rId4"/>
            <a:stretch>
              <a:fillRect l="0" t="-2159" r="0" b="-2159"/>
            </a:stretch>
          </a:blipFill>
        </p:spPr>
      </p:sp>
      <p:sp>
        <p:nvSpPr>
          <p:cNvPr name="TextBox 6" id="6"/>
          <p:cNvSpPr txBox="true"/>
          <p:nvPr/>
        </p:nvSpPr>
        <p:spPr>
          <a:xfrm rot="0">
            <a:off x="11081078" y="8087433"/>
            <a:ext cx="6026944" cy="548640"/>
          </a:xfrm>
          <a:prstGeom prst="rect">
            <a:avLst/>
          </a:prstGeom>
        </p:spPr>
        <p:txBody>
          <a:bodyPr anchor="t" rtlCol="false" tIns="0" lIns="0" bIns="0" rIns="0">
            <a:spAutoFit/>
          </a:bodyPr>
          <a:lstStyle/>
          <a:p>
            <a:pPr algn="ctr">
              <a:lnSpc>
                <a:spcPts val="4409"/>
              </a:lnSpc>
            </a:pPr>
            <a:r>
              <a:rPr lang="en-US" sz="3150">
                <a:solidFill>
                  <a:srgbClr val="000000"/>
                </a:solidFill>
                <a:latin typeface="Klein"/>
              </a:rPr>
              <a:t>K.Devi Sankruthya </a:t>
            </a:r>
            <a:r>
              <a:rPr lang="en-US" sz="3150">
                <a:solidFill>
                  <a:srgbClr val="FA643F"/>
                </a:solidFill>
                <a:latin typeface="Klein"/>
              </a:rPr>
              <a:t>207Z1A0571</a:t>
            </a:r>
          </a:p>
        </p:txBody>
      </p:sp>
      <p:sp>
        <p:nvSpPr>
          <p:cNvPr name="TextBox 7" id="7"/>
          <p:cNvSpPr txBox="true"/>
          <p:nvPr/>
        </p:nvSpPr>
        <p:spPr>
          <a:xfrm rot="0">
            <a:off x="11081078" y="8674173"/>
            <a:ext cx="4431030" cy="548640"/>
          </a:xfrm>
          <a:prstGeom prst="rect">
            <a:avLst/>
          </a:prstGeom>
        </p:spPr>
        <p:txBody>
          <a:bodyPr anchor="t" rtlCol="false" tIns="0" lIns="0" bIns="0" rIns="0">
            <a:spAutoFit/>
          </a:bodyPr>
          <a:lstStyle/>
          <a:p>
            <a:pPr algn="ctr">
              <a:lnSpc>
                <a:spcPts val="4409"/>
              </a:lnSpc>
            </a:pPr>
            <a:r>
              <a:rPr lang="en-US" sz="3150">
                <a:solidFill>
                  <a:srgbClr val="000000"/>
                </a:solidFill>
                <a:latin typeface="Klein"/>
              </a:rPr>
              <a:t>K.Jackson </a:t>
            </a:r>
            <a:r>
              <a:rPr lang="en-US" sz="3150">
                <a:solidFill>
                  <a:srgbClr val="FA643F"/>
                </a:solidFill>
                <a:latin typeface="Klein"/>
              </a:rPr>
              <a:t>207Z1A0573</a:t>
            </a:r>
          </a:p>
        </p:txBody>
      </p:sp>
      <p:sp>
        <p:nvSpPr>
          <p:cNvPr name="TextBox 8" id="8"/>
          <p:cNvSpPr txBox="true"/>
          <p:nvPr/>
        </p:nvSpPr>
        <p:spPr>
          <a:xfrm rot="0">
            <a:off x="11081138" y="9210675"/>
            <a:ext cx="4880610" cy="548640"/>
          </a:xfrm>
          <a:prstGeom prst="rect">
            <a:avLst/>
          </a:prstGeom>
        </p:spPr>
        <p:txBody>
          <a:bodyPr anchor="t" rtlCol="false" tIns="0" lIns="0" bIns="0" rIns="0">
            <a:spAutoFit/>
          </a:bodyPr>
          <a:lstStyle/>
          <a:p>
            <a:pPr algn="ctr">
              <a:lnSpc>
                <a:spcPts val="4409"/>
              </a:lnSpc>
            </a:pPr>
            <a:r>
              <a:rPr lang="en-US" sz="3150">
                <a:solidFill>
                  <a:srgbClr val="000000"/>
                </a:solidFill>
                <a:latin typeface="Klein"/>
              </a:rPr>
              <a:t>N.Goutham </a:t>
            </a:r>
            <a:r>
              <a:rPr lang="en-US" sz="3150">
                <a:solidFill>
                  <a:srgbClr val="FA643F"/>
                </a:solidFill>
                <a:latin typeface="Klein"/>
              </a:rPr>
              <a:t>207Z1A05B4</a:t>
            </a:r>
          </a:p>
        </p:txBody>
      </p:sp>
      <p:grpSp>
        <p:nvGrpSpPr>
          <p:cNvPr name="Group 9" id="9"/>
          <p:cNvGrpSpPr/>
          <p:nvPr/>
        </p:nvGrpSpPr>
        <p:grpSpPr>
          <a:xfrm rot="0">
            <a:off x="8467725" y="3239106"/>
            <a:ext cx="8115300" cy="2926451"/>
            <a:chOff x="0" y="0"/>
            <a:chExt cx="10820400" cy="3901935"/>
          </a:xfrm>
        </p:grpSpPr>
        <p:sp>
          <p:nvSpPr>
            <p:cNvPr name="TextBox 10" id="10"/>
            <p:cNvSpPr txBox="true"/>
            <p:nvPr/>
          </p:nvSpPr>
          <p:spPr>
            <a:xfrm rot="0">
              <a:off x="0" y="857250"/>
              <a:ext cx="10820400" cy="2425700"/>
            </a:xfrm>
            <a:prstGeom prst="rect">
              <a:avLst/>
            </a:prstGeom>
          </p:spPr>
          <p:txBody>
            <a:bodyPr anchor="t" rtlCol="false" tIns="0" lIns="0" bIns="0" rIns="0">
              <a:spAutoFit/>
            </a:bodyPr>
            <a:lstStyle/>
            <a:p>
              <a:pPr>
                <a:lnSpc>
                  <a:spcPts val="14399"/>
                </a:lnSpc>
              </a:pPr>
              <a:r>
                <a:rPr lang="en-US" sz="11999">
                  <a:solidFill>
                    <a:srgbClr val="2A2E3A"/>
                  </a:solidFill>
                  <a:latin typeface="Klein Bold"/>
                </a:rPr>
                <a:t>Career</a:t>
              </a:r>
              <a:r>
                <a:rPr lang="en-US" sz="11999">
                  <a:solidFill>
                    <a:srgbClr val="FA643F"/>
                  </a:solidFill>
                  <a:latin typeface="Klein Bold"/>
                </a:rPr>
                <a:t>Up</a:t>
              </a:r>
            </a:p>
          </p:txBody>
        </p:sp>
        <p:sp>
          <p:nvSpPr>
            <p:cNvPr name="TextBox 11" id="11"/>
            <p:cNvSpPr txBox="true"/>
            <p:nvPr/>
          </p:nvSpPr>
          <p:spPr>
            <a:xfrm rot="0">
              <a:off x="673100" y="3269687"/>
              <a:ext cx="8822822" cy="632248"/>
            </a:xfrm>
            <a:prstGeom prst="rect">
              <a:avLst/>
            </a:prstGeom>
          </p:spPr>
          <p:txBody>
            <a:bodyPr anchor="t" rtlCol="false" tIns="0" lIns="0" bIns="0" rIns="0">
              <a:spAutoFit/>
            </a:bodyPr>
            <a:lstStyle/>
            <a:p>
              <a:pPr>
                <a:lnSpc>
                  <a:spcPts val="3919"/>
                </a:lnSpc>
              </a:pPr>
              <a:r>
                <a:rPr lang="en-US" sz="2799">
                  <a:solidFill>
                    <a:srgbClr val="2A2E3A"/>
                  </a:solidFill>
                  <a:latin typeface="Helios"/>
                </a:rPr>
                <a:t>Resume Builder &amp; Learning Companion</a:t>
              </a:r>
            </a:p>
          </p:txBody>
        </p:sp>
        <p:sp>
          <p:nvSpPr>
            <p:cNvPr name="TextBox 12" id="12"/>
            <p:cNvSpPr txBox="true"/>
            <p:nvPr/>
          </p:nvSpPr>
          <p:spPr>
            <a:xfrm rot="0">
              <a:off x="7728536" y="0"/>
              <a:ext cx="728547" cy="2425700"/>
            </a:xfrm>
            <a:prstGeom prst="rect">
              <a:avLst/>
            </a:prstGeom>
          </p:spPr>
          <p:txBody>
            <a:bodyPr anchor="t" rtlCol="false" tIns="0" lIns="0" bIns="0" rIns="0">
              <a:spAutoFit/>
            </a:bodyPr>
            <a:lstStyle/>
            <a:p>
              <a:pPr>
                <a:lnSpc>
                  <a:spcPts val="14399"/>
                </a:lnSpc>
              </a:pPr>
              <a:r>
                <a:rPr lang="en-US" sz="11999">
                  <a:solidFill>
                    <a:srgbClr val="FA643F"/>
                  </a:solidFill>
                  <a:latin typeface="Klein Bold"/>
                </a:rPr>
                <a:t>I</a:t>
              </a:r>
            </a:p>
          </p:txBody>
        </p:sp>
      </p:grpSp>
      <p:sp>
        <p:nvSpPr>
          <p:cNvPr name="TextBox 13" id="13"/>
          <p:cNvSpPr txBox="true"/>
          <p:nvPr/>
        </p:nvSpPr>
        <p:spPr>
          <a:xfrm rot="0">
            <a:off x="10739613" y="7381185"/>
            <a:ext cx="6026944" cy="378143"/>
          </a:xfrm>
          <a:prstGeom prst="rect">
            <a:avLst/>
          </a:prstGeom>
        </p:spPr>
        <p:txBody>
          <a:bodyPr anchor="t" rtlCol="false" tIns="0" lIns="0" bIns="0" rIns="0">
            <a:spAutoFit/>
          </a:bodyPr>
          <a:lstStyle/>
          <a:p>
            <a:pPr algn="ctr">
              <a:lnSpc>
                <a:spcPts val="2677"/>
              </a:lnSpc>
            </a:pPr>
            <a:r>
              <a:rPr lang="en-US" sz="3150">
                <a:solidFill>
                  <a:srgbClr val="000000"/>
                </a:solidFill>
                <a:latin typeface="Klein"/>
              </a:rPr>
              <a:t>Batch 4</a:t>
            </a:r>
          </a:p>
        </p:txBody>
      </p:sp>
      <p:sp>
        <p:nvSpPr>
          <p:cNvPr name="AutoShape 14" id="14"/>
          <p:cNvSpPr/>
          <p:nvPr/>
        </p:nvSpPr>
        <p:spPr>
          <a:xfrm>
            <a:off x="11627702" y="7902203"/>
            <a:ext cx="4955323" cy="0"/>
          </a:xfrm>
          <a:prstGeom prst="line">
            <a:avLst/>
          </a:prstGeom>
          <a:ln cap="flat" w="38100">
            <a:solidFill>
              <a:srgbClr val="000000"/>
            </a:solidFill>
            <a:prstDash val="solid"/>
            <a:headEnd type="none" len="sm" w="sm"/>
            <a:tailEnd type="none" len="sm" w="sm"/>
          </a:ln>
        </p:spPr>
      </p:sp>
      <p:sp>
        <p:nvSpPr>
          <p:cNvPr name="TextBox 15" id="15"/>
          <p:cNvSpPr txBox="true"/>
          <p:nvPr/>
        </p:nvSpPr>
        <p:spPr>
          <a:xfrm rot="0">
            <a:off x="5821461" y="7970308"/>
            <a:ext cx="4431030" cy="548640"/>
          </a:xfrm>
          <a:prstGeom prst="rect">
            <a:avLst/>
          </a:prstGeom>
        </p:spPr>
        <p:txBody>
          <a:bodyPr anchor="t" rtlCol="false" tIns="0" lIns="0" bIns="0" rIns="0">
            <a:spAutoFit/>
          </a:bodyPr>
          <a:lstStyle/>
          <a:p>
            <a:pPr algn="ctr">
              <a:lnSpc>
                <a:spcPts val="4409"/>
              </a:lnSpc>
            </a:pPr>
            <a:r>
              <a:rPr lang="en-US" sz="3150">
                <a:solidFill>
                  <a:srgbClr val="000000"/>
                </a:solidFill>
                <a:latin typeface="Klein"/>
              </a:rPr>
              <a:t>D.Sreedhar</a:t>
            </a:r>
          </a:p>
        </p:txBody>
      </p:sp>
      <p:sp>
        <p:nvSpPr>
          <p:cNvPr name="TextBox 16" id="16"/>
          <p:cNvSpPr txBox="true"/>
          <p:nvPr/>
        </p:nvSpPr>
        <p:spPr>
          <a:xfrm rot="0">
            <a:off x="3024994" y="8113183"/>
            <a:ext cx="6026944" cy="378143"/>
          </a:xfrm>
          <a:prstGeom prst="rect">
            <a:avLst/>
          </a:prstGeom>
        </p:spPr>
        <p:txBody>
          <a:bodyPr anchor="t" rtlCol="false" tIns="0" lIns="0" bIns="0" rIns="0">
            <a:spAutoFit/>
          </a:bodyPr>
          <a:lstStyle/>
          <a:p>
            <a:pPr algn="ctr">
              <a:lnSpc>
                <a:spcPts val="2677"/>
              </a:lnSpc>
            </a:pPr>
            <a:r>
              <a:rPr lang="en-US" sz="3150">
                <a:solidFill>
                  <a:srgbClr val="FF5757"/>
                </a:solidFill>
                <a:latin typeface="Klein"/>
              </a:rPr>
              <a:t>Guide </a:t>
            </a:r>
            <a:r>
              <a:rPr lang="en-US" sz="3150">
                <a:solidFill>
                  <a:srgbClr val="000000"/>
                </a:solidFill>
                <a:latin typeface="Klein"/>
              </a:rPr>
              <a: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2"/>
            <a:stretch>
              <a:fillRect l="0" t="0" r="0" b="0"/>
            </a:stretch>
          </a:blipFill>
        </p:spPr>
      </p:sp>
      <p:grpSp>
        <p:nvGrpSpPr>
          <p:cNvPr name="Group 3" id="3"/>
          <p:cNvGrpSpPr/>
          <p:nvPr/>
        </p:nvGrpSpPr>
        <p:grpSpPr>
          <a:xfrm rot="0">
            <a:off x="1175495" y="1028700"/>
            <a:ext cx="15611520" cy="9014226"/>
            <a:chOff x="0" y="0"/>
            <a:chExt cx="20815361" cy="12018968"/>
          </a:xfrm>
        </p:grpSpPr>
        <p:sp>
          <p:nvSpPr>
            <p:cNvPr name="AutoShape 4" id="4"/>
            <p:cNvSpPr/>
            <p:nvPr/>
          </p:nvSpPr>
          <p:spPr>
            <a:xfrm>
              <a:off x="10241095" y="1137697"/>
              <a:ext cx="0" cy="763963"/>
            </a:xfrm>
            <a:prstGeom prst="line">
              <a:avLst/>
            </a:prstGeom>
            <a:ln cap="rnd" w="38100">
              <a:solidFill>
                <a:srgbClr val="FF5757"/>
              </a:solidFill>
              <a:prstDash val="solid"/>
              <a:headEnd type="none" len="sm" w="sm"/>
              <a:tailEnd type="none" len="sm" w="sm"/>
            </a:ln>
          </p:spPr>
        </p:sp>
        <p:grpSp>
          <p:nvGrpSpPr>
            <p:cNvPr name="Group 5" id="5"/>
            <p:cNvGrpSpPr/>
            <p:nvPr/>
          </p:nvGrpSpPr>
          <p:grpSpPr>
            <a:xfrm rot="0">
              <a:off x="8804130" y="1850301"/>
              <a:ext cx="2945190" cy="1155512"/>
              <a:chOff x="0" y="0"/>
              <a:chExt cx="784619" cy="307836"/>
            </a:xfrm>
          </p:grpSpPr>
          <p:sp>
            <p:nvSpPr>
              <p:cNvPr name="Freeform 6" id="6"/>
              <p:cNvSpPr/>
              <p:nvPr/>
            </p:nvSpPr>
            <p:spPr>
              <a:xfrm flipH="false" flipV="false" rot="0">
                <a:off x="0" y="0"/>
                <a:ext cx="784619" cy="307836"/>
              </a:xfrm>
              <a:custGeom>
                <a:avLst/>
                <a:gdLst/>
                <a:ahLst/>
                <a:cxnLst/>
                <a:rect r="r" b="b" t="t" l="l"/>
                <a:pathLst>
                  <a:path h="307836" w="784619">
                    <a:moveTo>
                      <a:pt x="153918" y="0"/>
                    </a:moveTo>
                    <a:lnTo>
                      <a:pt x="630701" y="0"/>
                    </a:lnTo>
                    <a:cubicBezTo>
                      <a:pt x="715708" y="0"/>
                      <a:pt x="784619" y="68912"/>
                      <a:pt x="784619" y="153918"/>
                    </a:cubicBezTo>
                    <a:lnTo>
                      <a:pt x="784619" y="153918"/>
                    </a:lnTo>
                    <a:cubicBezTo>
                      <a:pt x="784619" y="238925"/>
                      <a:pt x="715708" y="307836"/>
                      <a:pt x="630701" y="307836"/>
                    </a:cubicBezTo>
                    <a:lnTo>
                      <a:pt x="153918" y="307836"/>
                    </a:lnTo>
                    <a:cubicBezTo>
                      <a:pt x="68912" y="307836"/>
                      <a:pt x="0" y="238925"/>
                      <a:pt x="0" y="153918"/>
                    </a:cubicBezTo>
                    <a:lnTo>
                      <a:pt x="0" y="153918"/>
                    </a:lnTo>
                    <a:cubicBezTo>
                      <a:pt x="0" y="68912"/>
                      <a:pt x="68912" y="0"/>
                      <a:pt x="153918" y="0"/>
                    </a:cubicBezTo>
                    <a:close/>
                  </a:path>
                </a:pathLst>
              </a:custGeom>
              <a:solidFill>
                <a:srgbClr val="FF9E86"/>
              </a:solidFill>
              <a:ln>
                <a:noFill/>
              </a:ln>
            </p:spPr>
          </p:sp>
          <p:sp>
            <p:nvSpPr>
              <p:cNvPr name="TextBox 7" id="7"/>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Login</a:t>
                </a:r>
              </a:p>
            </p:txBody>
          </p:sp>
        </p:grpSp>
        <p:grpSp>
          <p:nvGrpSpPr>
            <p:cNvPr name="Group 8" id="8"/>
            <p:cNvGrpSpPr/>
            <p:nvPr/>
          </p:nvGrpSpPr>
          <p:grpSpPr>
            <a:xfrm rot="0">
              <a:off x="8804130" y="3769776"/>
              <a:ext cx="2945190" cy="1155512"/>
              <a:chOff x="0" y="0"/>
              <a:chExt cx="784619" cy="307836"/>
            </a:xfrm>
          </p:grpSpPr>
          <p:sp>
            <p:nvSpPr>
              <p:cNvPr name="Freeform 9" id="9"/>
              <p:cNvSpPr/>
              <p:nvPr/>
            </p:nvSpPr>
            <p:spPr>
              <a:xfrm flipH="false" flipV="false" rot="0">
                <a:off x="0" y="0"/>
                <a:ext cx="784619" cy="307836"/>
              </a:xfrm>
              <a:custGeom>
                <a:avLst/>
                <a:gdLst/>
                <a:ahLst/>
                <a:cxnLst/>
                <a:rect r="r" b="b" t="t" l="l"/>
                <a:pathLst>
                  <a:path h="307836" w="784619">
                    <a:moveTo>
                      <a:pt x="153918" y="0"/>
                    </a:moveTo>
                    <a:lnTo>
                      <a:pt x="630701" y="0"/>
                    </a:lnTo>
                    <a:cubicBezTo>
                      <a:pt x="715708" y="0"/>
                      <a:pt x="784619" y="68912"/>
                      <a:pt x="784619" y="153918"/>
                    </a:cubicBezTo>
                    <a:lnTo>
                      <a:pt x="784619" y="153918"/>
                    </a:lnTo>
                    <a:cubicBezTo>
                      <a:pt x="784619" y="238925"/>
                      <a:pt x="715708" y="307836"/>
                      <a:pt x="630701" y="307836"/>
                    </a:cubicBezTo>
                    <a:lnTo>
                      <a:pt x="153918" y="307836"/>
                    </a:lnTo>
                    <a:cubicBezTo>
                      <a:pt x="68912" y="307836"/>
                      <a:pt x="0" y="238925"/>
                      <a:pt x="0" y="153918"/>
                    </a:cubicBezTo>
                    <a:lnTo>
                      <a:pt x="0" y="153918"/>
                    </a:lnTo>
                    <a:cubicBezTo>
                      <a:pt x="0" y="68912"/>
                      <a:pt x="68912" y="0"/>
                      <a:pt x="153918" y="0"/>
                    </a:cubicBezTo>
                    <a:close/>
                  </a:path>
                </a:pathLst>
              </a:custGeom>
              <a:solidFill>
                <a:srgbClr val="FA643F"/>
              </a:solidFill>
              <a:ln>
                <a:noFill/>
              </a:ln>
            </p:spPr>
          </p:sp>
          <p:sp>
            <p:nvSpPr>
              <p:cNvPr name="TextBox 10" id="10"/>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Road Maps</a:t>
                </a:r>
              </a:p>
            </p:txBody>
          </p:sp>
        </p:grpSp>
        <p:sp>
          <p:nvSpPr>
            <p:cNvPr name="AutoShape 11" id="11"/>
            <p:cNvSpPr/>
            <p:nvPr/>
          </p:nvSpPr>
          <p:spPr>
            <a:xfrm>
              <a:off x="10276725" y="3005813"/>
              <a:ext cx="0" cy="763963"/>
            </a:xfrm>
            <a:prstGeom prst="line">
              <a:avLst/>
            </a:prstGeom>
            <a:ln cap="rnd" w="38100">
              <a:solidFill>
                <a:srgbClr val="FF5757"/>
              </a:solidFill>
              <a:prstDash val="solid"/>
              <a:headEnd type="none" len="sm" w="sm"/>
              <a:tailEnd type="none" len="sm" w="sm"/>
            </a:ln>
          </p:spPr>
        </p:sp>
        <p:sp>
          <p:nvSpPr>
            <p:cNvPr name="AutoShape 12" id="12"/>
            <p:cNvSpPr/>
            <p:nvPr/>
          </p:nvSpPr>
          <p:spPr>
            <a:xfrm>
              <a:off x="16119719" y="4387165"/>
              <a:ext cx="1425208" cy="0"/>
            </a:xfrm>
            <a:prstGeom prst="line">
              <a:avLst/>
            </a:prstGeom>
            <a:ln cap="rnd" w="38100">
              <a:solidFill>
                <a:srgbClr val="FF5757"/>
              </a:solidFill>
              <a:prstDash val="solid"/>
              <a:headEnd type="none" len="sm" w="sm"/>
              <a:tailEnd type="none" len="sm" w="sm"/>
            </a:ln>
          </p:spPr>
        </p:sp>
        <p:grpSp>
          <p:nvGrpSpPr>
            <p:cNvPr name="Group 13" id="13"/>
            <p:cNvGrpSpPr/>
            <p:nvPr/>
          </p:nvGrpSpPr>
          <p:grpSpPr>
            <a:xfrm rot="0">
              <a:off x="13039295" y="3758228"/>
              <a:ext cx="3568397" cy="1155512"/>
              <a:chOff x="0" y="0"/>
              <a:chExt cx="950646" cy="307836"/>
            </a:xfrm>
          </p:grpSpPr>
          <p:sp>
            <p:nvSpPr>
              <p:cNvPr name="Freeform 14" id="14"/>
              <p:cNvSpPr/>
              <p:nvPr/>
            </p:nvSpPr>
            <p:spPr>
              <a:xfrm flipH="false" flipV="false" rot="0">
                <a:off x="0" y="0"/>
                <a:ext cx="950646" cy="307836"/>
              </a:xfrm>
              <a:custGeom>
                <a:avLst/>
                <a:gdLst/>
                <a:ahLst/>
                <a:cxnLst/>
                <a:rect r="r" b="b" t="t" l="l"/>
                <a:pathLst>
                  <a:path h="307836" w="950646">
                    <a:moveTo>
                      <a:pt x="153918" y="0"/>
                    </a:moveTo>
                    <a:lnTo>
                      <a:pt x="796728" y="0"/>
                    </a:lnTo>
                    <a:cubicBezTo>
                      <a:pt x="881734" y="0"/>
                      <a:pt x="950646" y="68912"/>
                      <a:pt x="950646" y="153918"/>
                    </a:cubicBezTo>
                    <a:lnTo>
                      <a:pt x="950646" y="153918"/>
                    </a:lnTo>
                    <a:cubicBezTo>
                      <a:pt x="950646" y="238925"/>
                      <a:pt x="881734" y="307836"/>
                      <a:pt x="796728" y="307836"/>
                    </a:cubicBezTo>
                    <a:lnTo>
                      <a:pt x="153918" y="307836"/>
                    </a:lnTo>
                    <a:cubicBezTo>
                      <a:pt x="68912" y="307836"/>
                      <a:pt x="0" y="238925"/>
                      <a:pt x="0" y="153918"/>
                    </a:cubicBezTo>
                    <a:lnTo>
                      <a:pt x="0" y="153918"/>
                    </a:lnTo>
                    <a:cubicBezTo>
                      <a:pt x="0" y="68912"/>
                      <a:pt x="68912" y="0"/>
                      <a:pt x="153918" y="0"/>
                    </a:cubicBezTo>
                    <a:close/>
                  </a:path>
                </a:pathLst>
              </a:custGeom>
              <a:solidFill>
                <a:srgbClr val="FA643F"/>
              </a:solidFill>
              <a:ln>
                <a:noFill/>
              </a:ln>
            </p:spPr>
          </p:sp>
          <p:sp>
            <p:nvSpPr>
              <p:cNvPr name="TextBox 15" id="15"/>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Skill Performance Test</a:t>
                </a:r>
              </a:p>
            </p:txBody>
          </p:sp>
        </p:grpSp>
        <p:sp>
          <p:nvSpPr>
            <p:cNvPr name="AutoShape 16" id="16"/>
            <p:cNvSpPr/>
            <p:nvPr/>
          </p:nvSpPr>
          <p:spPr>
            <a:xfrm flipV="true">
              <a:off x="11749320" y="4335984"/>
              <a:ext cx="1289975" cy="11548"/>
            </a:xfrm>
            <a:prstGeom prst="line">
              <a:avLst/>
            </a:prstGeom>
            <a:ln cap="rnd" w="38100">
              <a:solidFill>
                <a:srgbClr val="FF5757"/>
              </a:solidFill>
              <a:prstDash val="solid"/>
              <a:headEnd type="none" len="sm" w="sm"/>
              <a:tailEnd type="none" len="sm" w="sm"/>
            </a:ln>
          </p:spPr>
        </p:sp>
        <p:sp>
          <p:nvSpPr>
            <p:cNvPr name="AutoShape 17" id="17"/>
            <p:cNvSpPr/>
            <p:nvPr/>
          </p:nvSpPr>
          <p:spPr>
            <a:xfrm flipH="true">
              <a:off x="3044200" y="4367149"/>
              <a:ext cx="1425208" cy="0"/>
            </a:xfrm>
            <a:prstGeom prst="line">
              <a:avLst/>
            </a:prstGeom>
            <a:ln cap="rnd" w="38100">
              <a:solidFill>
                <a:srgbClr val="FF5757"/>
              </a:solidFill>
              <a:prstDash val="solid"/>
              <a:headEnd type="none" len="sm" w="sm"/>
              <a:tailEnd type="none" len="sm" w="sm"/>
            </a:ln>
          </p:spPr>
        </p:sp>
        <p:grpSp>
          <p:nvGrpSpPr>
            <p:cNvPr name="Group 18" id="18"/>
            <p:cNvGrpSpPr/>
            <p:nvPr/>
          </p:nvGrpSpPr>
          <p:grpSpPr>
            <a:xfrm rot="0">
              <a:off x="4433731" y="3769776"/>
              <a:ext cx="2945190" cy="1155512"/>
              <a:chOff x="0" y="0"/>
              <a:chExt cx="784619" cy="307836"/>
            </a:xfrm>
          </p:grpSpPr>
          <p:sp>
            <p:nvSpPr>
              <p:cNvPr name="Freeform 19" id="19"/>
              <p:cNvSpPr/>
              <p:nvPr/>
            </p:nvSpPr>
            <p:spPr>
              <a:xfrm flipH="false" flipV="false" rot="0">
                <a:off x="0" y="0"/>
                <a:ext cx="784619" cy="307836"/>
              </a:xfrm>
              <a:custGeom>
                <a:avLst/>
                <a:gdLst/>
                <a:ahLst/>
                <a:cxnLst/>
                <a:rect r="r" b="b" t="t" l="l"/>
                <a:pathLst>
                  <a:path h="307836" w="784619">
                    <a:moveTo>
                      <a:pt x="153918" y="0"/>
                    </a:moveTo>
                    <a:lnTo>
                      <a:pt x="630701" y="0"/>
                    </a:lnTo>
                    <a:cubicBezTo>
                      <a:pt x="715708" y="0"/>
                      <a:pt x="784619" y="68912"/>
                      <a:pt x="784619" y="153918"/>
                    </a:cubicBezTo>
                    <a:lnTo>
                      <a:pt x="784619" y="153918"/>
                    </a:lnTo>
                    <a:cubicBezTo>
                      <a:pt x="784619" y="238925"/>
                      <a:pt x="715708" y="307836"/>
                      <a:pt x="630701" y="307836"/>
                    </a:cubicBezTo>
                    <a:lnTo>
                      <a:pt x="153918" y="307836"/>
                    </a:lnTo>
                    <a:cubicBezTo>
                      <a:pt x="68912" y="307836"/>
                      <a:pt x="0" y="238925"/>
                      <a:pt x="0" y="153918"/>
                    </a:cubicBezTo>
                    <a:lnTo>
                      <a:pt x="0" y="153918"/>
                    </a:lnTo>
                    <a:cubicBezTo>
                      <a:pt x="0" y="68912"/>
                      <a:pt x="68912" y="0"/>
                      <a:pt x="153918" y="0"/>
                    </a:cubicBezTo>
                    <a:close/>
                  </a:path>
                </a:pathLst>
              </a:custGeom>
              <a:solidFill>
                <a:srgbClr val="FA643F"/>
              </a:solidFill>
              <a:ln>
                <a:noFill/>
              </a:ln>
            </p:spPr>
          </p:sp>
          <p:sp>
            <p:nvSpPr>
              <p:cNvPr name="TextBox 20" id="20"/>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a:rPr>
                  <a:t>Resume Builder</a:t>
                </a:r>
              </a:p>
            </p:txBody>
          </p:sp>
        </p:grpSp>
        <p:sp>
          <p:nvSpPr>
            <p:cNvPr name="AutoShape 21" id="21"/>
            <p:cNvSpPr/>
            <p:nvPr/>
          </p:nvSpPr>
          <p:spPr>
            <a:xfrm flipH="true">
              <a:off x="7378921" y="4347532"/>
              <a:ext cx="1425208" cy="0"/>
            </a:xfrm>
            <a:prstGeom prst="line">
              <a:avLst/>
            </a:prstGeom>
            <a:ln cap="rnd" w="38100">
              <a:solidFill>
                <a:srgbClr val="FF5757"/>
              </a:solidFill>
              <a:prstDash val="solid"/>
              <a:headEnd type="none" len="sm" w="sm"/>
              <a:tailEnd type="none" len="sm" w="sm"/>
            </a:ln>
          </p:spPr>
        </p:sp>
        <p:grpSp>
          <p:nvGrpSpPr>
            <p:cNvPr name="Group 22" id="22"/>
            <p:cNvGrpSpPr/>
            <p:nvPr/>
          </p:nvGrpSpPr>
          <p:grpSpPr>
            <a:xfrm rot="0">
              <a:off x="8473879" y="5689251"/>
              <a:ext cx="3605692" cy="1155512"/>
              <a:chOff x="0" y="0"/>
              <a:chExt cx="960582" cy="307836"/>
            </a:xfrm>
          </p:grpSpPr>
          <p:sp>
            <p:nvSpPr>
              <p:cNvPr name="Freeform 23" id="23"/>
              <p:cNvSpPr/>
              <p:nvPr/>
            </p:nvSpPr>
            <p:spPr>
              <a:xfrm flipH="false" flipV="false" rot="0">
                <a:off x="0" y="0"/>
                <a:ext cx="960581" cy="307836"/>
              </a:xfrm>
              <a:custGeom>
                <a:avLst/>
                <a:gdLst/>
                <a:ahLst/>
                <a:cxnLst/>
                <a:rect r="r" b="b" t="t" l="l"/>
                <a:pathLst>
                  <a:path h="307836" w="960581">
                    <a:moveTo>
                      <a:pt x="153918" y="0"/>
                    </a:moveTo>
                    <a:lnTo>
                      <a:pt x="806663" y="0"/>
                    </a:lnTo>
                    <a:cubicBezTo>
                      <a:pt x="891670" y="0"/>
                      <a:pt x="960581" y="68912"/>
                      <a:pt x="960581" y="153918"/>
                    </a:cubicBezTo>
                    <a:lnTo>
                      <a:pt x="960581" y="153918"/>
                    </a:lnTo>
                    <a:cubicBezTo>
                      <a:pt x="960581" y="238925"/>
                      <a:pt x="891670" y="307836"/>
                      <a:pt x="806663" y="307836"/>
                    </a:cubicBezTo>
                    <a:lnTo>
                      <a:pt x="153918" y="307836"/>
                    </a:lnTo>
                    <a:cubicBezTo>
                      <a:pt x="68912" y="307836"/>
                      <a:pt x="0" y="238925"/>
                      <a:pt x="0" y="153918"/>
                    </a:cubicBezTo>
                    <a:lnTo>
                      <a:pt x="0" y="153918"/>
                    </a:lnTo>
                    <a:cubicBezTo>
                      <a:pt x="0" y="68912"/>
                      <a:pt x="68912" y="0"/>
                      <a:pt x="153918" y="0"/>
                    </a:cubicBezTo>
                    <a:close/>
                  </a:path>
                </a:pathLst>
              </a:custGeom>
              <a:solidFill>
                <a:srgbClr val="FF9E86"/>
              </a:solidFill>
              <a:ln>
                <a:noFill/>
              </a:ln>
            </p:spPr>
          </p:sp>
          <p:sp>
            <p:nvSpPr>
              <p:cNvPr name="TextBox 24" id="24"/>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Track Progress </a:t>
                </a:r>
              </a:p>
            </p:txBody>
          </p:sp>
        </p:grpSp>
        <p:sp>
          <p:nvSpPr>
            <p:cNvPr name="AutoShape 25" id="25"/>
            <p:cNvSpPr/>
            <p:nvPr/>
          </p:nvSpPr>
          <p:spPr>
            <a:xfrm flipH="true">
              <a:off x="10276725" y="4925288"/>
              <a:ext cx="0" cy="763963"/>
            </a:xfrm>
            <a:prstGeom prst="line">
              <a:avLst/>
            </a:prstGeom>
            <a:ln cap="rnd" w="38100">
              <a:solidFill>
                <a:srgbClr val="FF5757"/>
              </a:solidFill>
              <a:prstDash val="solid"/>
              <a:headEnd type="none" len="sm" w="sm"/>
              <a:tailEnd type="none" len="sm" w="sm"/>
            </a:ln>
          </p:spPr>
        </p:sp>
        <p:grpSp>
          <p:nvGrpSpPr>
            <p:cNvPr name="Group 26" id="26"/>
            <p:cNvGrpSpPr/>
            <p:nvPr/>
          </p:nvGrpSpPr>
          <p:grpSpPr>
            <a:xfrm rot="0">
              <a:off x="13039295" y="5689251"/>
              <a:ext cx="3568397" cy="1155512"/>
              <a:chOff x="0" y="0"/>
              <a:chExt cx="950646" cy="307836"/>
            </a:xfrm>
          </p:grpSpPr>
          <p:sp>
            <p:nvSpPr>
              <p:cNvPr name="Freeform 27" id="27"/>
              <p:cNvSpPr/>
              <p:nvPr/>
            </p:nvSpPr>
            <p:spPr>
              <a:xfrm flipH="false" flipV="false" rot="0">
                <a:off x="0" y="0"/>
                <a:ext cx="950646" cy="307836"/>
              </a:xfrm>
              <a:custGeom>
                <a:avLst/>
                <a:gdLst/>
                <a:ahLst/>
                <a:cxnLst/>
                <a:rect r="r" b="b" t="t" l="l"/>
                <a:pathLst>
                  <a:path h="307836" w="950646">
                    <a:moveTo>
                      <a:pt x="153918" y="0"/>
                    </a:moveTo>
                    <a:lnTo>
                      <a:pt x="796728" y="0"/>
                    </a:lnTo>
                    <a:cubicBezTo>
                      <a:pt x="881734" y="0"/>
                      <a:pt x="950646" y="68912"/>
                      <a:pt x="950646" y="153918"/>
                    </a:cubicBezTo>
                    <a:lnTo>
                      <a:pt x="950646" y="153918"/>
                    </a:lnTo>
                    <a:cubicBezTo>
                      <a:pt x="950646" y="238925"/>
                      <a:pt x="881734" y="307836"/>
                      <a:pt x="796728" y="307836"/>
                    </a:cubicBezTo>
                    <a:lnTo>
                      <a:pt x="153918" y="307836"/>
                    </a:lnTo>
                    <a:cubicBezTo>
                      <a:pt x="68912" y="307836"/>
                      <a:pt x="0" y="238925"/>
                      <a:pt x="0" y="153918"/>
                    </a:cubicBezTo>
                    <a:lnTo>
                      <a:pt x="0" y="153918"/>
                    </a:lnTo>
                    <a:cubicBezTo>
                      <a:pt x="0" y="68912"/>
                      <a:pt x="68912" y="0"/>
                      <a:pt x="153918" y="0"/>
                    </a:cubicBezTo>
                    <a:close/>
                  </a:path>
                </a:pathLst>
              </a:custGeom>
              <a:solidFill>
                <a:srgbClr val="FF9E86"/>
              </a:solidFill>
              <a:ln>
                <a:noFill/>
              </a:ln>
            </p:spPr>
          </p:sp>
          <p:sp>
            <p:nvSpPr>
              <p:cNvPr name="TextBox 28" id="28"/>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a:rPr>
                  <a:t>Result</a:t>
                </a:r>
              </a:p>
            </p:txBody>
          </p:sp>
        </p:grpSp>
        <p:sp>
          <p:nvSpPr>
            <p:cNvPr name="AutoShape 29" id="29"/>
            <p:cNvSpPr/>
            <p:nvPr/>
          </p:nvSpPr>
          <p:spPr>
            <a:xfrm>
              <a:off x="14823493" y="4913740"/>
              <a:ext cx="0" cy="775511"/>
            </a:xfrm>
            <a:prstGeom prst="line">
              <a:avLst/>
            </a:prstGeom>
            <a:ln cap="rnd" w="38100">
              <a:solidFill>
                <a:srgbClr val="FF5757"/>
              </a:solidFill>
              <a:prstDash val="solid"/>
              <a:headEnd type="none" len="sm" w="sm"/>
              <a:tailEnd type="none" len="sm" w="sm"/>
            </a:ln>
          </p:spPr>
        </p:sp>
        <p:grpSp>
          <p:nvGrpSpPr>
            <p:cNvPr name="Group 30" id="30"/>
            <p:cNvGrpSpPr/>
            <p:nvPr/>
          </p:nvGrpSpPr>
          <p:grpSpPr>
            <a:xfrm rot="0">
              <a:off x="4037023" y="5688732"/>
              <a:ext cx="2574766" cy="1155512"/>
              <a:chOff x="0" y="0"/>
              <a:chExt cx="685936" cy="307836"/>
            </a:xfrm>
          </p:grpSpPr>
          <p:sp>
            <p:nvSpPr>
              <p:cNvPr name="Freeform 31" id="31"/>
              <p:cNvSpPr/>
              <p:nvPr/>
            </p:nvSpPr>
            <p:spPr>
              <a:xfrm flipH="false" flipV="false" rot="0">
                <a:off x="0" y="0"/>
                <a:ext cx="685936" cy="307836"/>
              </a:xfrm>
              <a:custGeom>
                <a:avLst/>
                <a:gdLst/>
                <a:ahLst/>
                <a:cxnLst/>
                <a:rect r="r" b="b" t="t" l="l"/>
                <a:pathLst>
                  <a:path h="307836" w="685936">
                    <a:moveTo>
                      <a:pt x="153918" y="0"/>
                    </a:moveTo>
                    <a:lnTo>
                      <a:pt x="532017" y="0"/>
                    </a:lnTo>
                    <a:cubicBezTo>
                      <a:pt x="617024" y="0"/>
                      <a:pt x="685936" y="68912"/>
                      <a:pt x="685936" y="153918"/>
                    </a:cubicBezTo>
                    <a:lnTo>
                      <a:pt x="685936" y="153918"/>
                    </a:lnTo>
                    <a:cubicBezTo>
                      <a:pt x="685936" y="238925"/>
                      <a:pt x="617024" y="307836"/>
                      <a:pt x="532017" y="307836"/>
                    </a:cubicBezTo>
                    <a:lnTo>
                      <a:pt x="153918" y="307836"/>
                    </a:lnTo>
                    <a:cubicBezTo>
                      <a:pt x="68912" y="307836"/>
                      <a:pt x="0" y="238925"/>
                      <a:pt x="0" y="153918"/>
                    </a:cubicBezTo>
                    <a:lnTo>
                      <a:pt x="0" y="153918"/>
                    </a:lnTo>
                    <a:cubicBezTo>
                      <a:pt x="0" y="68912"/>
                      <a:pt x="68912" y="0"/>
                      <a:pt x="153918" y="0"/>
                    </a:cubicBezTo>
                    <a:close/>
                  </a:path>
                </a:pathLst>
              </a:custGeom>
              <a:solidFill>
                <a:srgbClr val="FF9E86"/>
              </a:solidFill>
              <a:ln>
                <a:noFill/>
              </a:ln>
            </p:spPr>
          </p:sp>
          <p:sp>
            <p:nvSpPr>
              <p:cNvPr name="TextBox 32" id="32"/>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Manual</a:t>
                </a:r>
              </a:p>
            </p:txBody>
          </p:sp>
        </p:grpSp>
        <p:sp>
          <p:nvSpPr>
            <p:cNvPr name="AutoShape 33" id="33"/>
            <p:cNvSpPr/>
            <p:nvPr/>
          </p:nvSpPr>
          <p:spPr>
            <a:xfrm flipH="true">
              <a:off x="5324406" y="4925288"/>
              <a:ext cx="581920" cy="763444"/>
            </a:xfrm>
            <a:prstGeom prst="line">
              <a:avLst/>
            </a:prstGeom>
            <a:ln cap="rnd" w="38100">
              <a:solidFill>
                <a:srgbClr val="FF5757"/>
              </a:solidFill>
              <a:prstDash val="solid"/>
              <a:headEnd type="none" len="sm" w="sm"/>
              <a:tailEnd type="none" len="sm" w="sm"/>
            </a:ln>
          </p:spPr>
        </p:sp>
        <p:grpSp>
          <p:nvGrpSpPr>
            <p:cNvPr name="Group 34" id="34"/>
            <p:cNvGrpSpPr/>
            <p:nvPr/>
          </p:nvGrpSpPr>
          <p:grpSpPr>
            <a:xfrm rot="0">
              <a:off x="6181868" y="8385968"/>
              <a:ext cx="8237388" cy="1155512"/>
              <a:chOff x="0" y="0"/>
              <a:chExt cx="2194497" cy="307836"/>
            </a:xfrm>
          </p:grpSpPr>
          <p:sp>
            <p:nvSpPr>
              <p:cNvPr name="Freeform 35" id="35"/>
              <p:cNvSpPr/>
              <p:nvPr/>
            </p:nvSpPr>
            <p:spPr>
              <a:xfrm flipH="false" flipV="false" rot="0">
                <a:off x="0" y="0"/>
                <a:ext cx="2194497" cy="307836"/>
              </a:xfrm>
              <a:custGeom>
                <a:avLst/>
                <a:gdLst/>
                <a:ahLst/>
                <a:cxnLst/>
                <a:rect r="r" b="b" t="t" l="l"/>
                <a:pathLst>
                  <a:path h="307836" w="2194497">
                    <a:moveTo>
                      <a:pt x="125314" y="0"/>
                    </a:moveTo>
                    <a:lnTo>
                      <a:pt x="2069184" y="0"/>
                    </a:lnTo>
                    <a:cubicBezTo>
                      <a:pt x="2138393" y="0"/>
                      <a:pt x="2194497" y="56105"/>
                      <a:pt x="2194497" y="125314"/>
                    </a:cubicBezTo>
                    <a:lnTo>
                      <a:pt x="2194497" y="182523"/>
                    </a:lnTo>
                    <a:cubicBezTo>
                      <a:pt x="2194497" y="215758"/>
                      <a:pt x="2181295" y="247632"/>
                      <a:pt x="2157794" y="271133"/>
                    </a:cubicBezTo>
                    <a:cubicBezTo>
                      <a:pt x="2134293" y="294634"/>
                      <a:pt x="2102419" y="307836"/>
                      <a:pt x="2069184" y="307836"/>
                    </a:cubicBezTo>
                    <a:lnTo>
                      <a:pt x="125314" y="307836"/>
                    </a:lnTo>
                    <a:cubicBezTo>
                      <a:pt x="92078" y="307836"/>
                      <a:pt x="60204" y="294634"/>
                      <a:pt x="36703" y="271133"/>
                    </a:cubicBezTo>
                    <a:cubicBezTo>
                      <a:pt x="13203" y="247632"/>
                      <a:pt x="0" y="215758"/>
                      <a:pt x="0" y="182523"/>
                    </a:cubicBezTo>
                    <a:lnTo>
                      <a:pt x="0" y="125314"/>
                    </a:lnTo>
                    <a:cubicBezTo>
                      <a:pt x="0" y="92078"/>
                      <a:pt x="13203" y="60204"/>
                      <a:pt x="36703" y="36703"/>
                    </a:cubicBezTo>
                    <a:cubicBezTo>
                      <a:pt x="60204" y="13203"/>
                      <a:pt x="92078" y="0"/>
                      <a:pt x="125314" y="0"/>
                    </a:cubicBezTo>
                    <a:close/>
                  </a:path>
                </a:pathLst>
              </a:custGeom>
              <a:solidFill>
                <a:srgbClr val="FA643F"/>
              </a:solidFill>
              <a:ln>
                <a:noFill/>
              </a:ln>
            </p:spPr>
          </p:sp>
          <p:sp>
            <p:nvSpPr>
              <p:cNvPr name="TextBox 36" id="36"/>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Automated</a:t>
                </a:r>
              </a:p>
            </p:txBody>
          </p:sp>
        </p:grpSp>
        <p:sp>
          <p:nvSpPr>
            <p:cNvPr name="AutoShape 37" id="37"/>
            <p:cNvSpPr/>
            <p:nvPr/>
          </p:nvSpPr>
          <p:spPr>
            <a:xfrm>
              <a:off x="5921915" y="4905272"/>
              <a:ext cx="4378647" cy="3480696"/>
            </a:xfrm>
            <a:prstGeom prst="line">
              <a:avLst/>
            </a:prstGeom>
            <a:ln cap="rnd" w="38100">
              <a:solidFill>
                <a:srgbClr val="FF5757"/>
              </a:solidFill>
              <a:prstDash val="solid"/>
              <a:headEnd type="none" len="sm" w="sm"/>
              <a:tailEnd type="none" len="sm" w="sm"/>
            </a:ln>
          </p:spPr>
        </p:sp>
        <p:sp>
          <p:nvSpPr>
            <p:cNvPr name="AutoShape 38" id="38"/>
            <p:cNvSpPr/>
            <p:nvPr/>
          </p:nvSpPr>
          <p:spPr>
            <a:xfrm>
              <a:off x="10276725" y="6844763"/>
              <a:ext cx="23837" cy="1541205"/>
            </a:xfrm>
            <a:prstGeom prst="line">
              <a:avLst/>
            </a:prstGeom>
            <a:ln cap="rnd" w="38100">
              <a:solidFill>
                <a:srgbClr val="FF5757"/>
              </a:solidFill>
              <a:prstDash val="solid"/>
              <a:headEnd type="none" len="sm" w="sm"/>
              <a:tailEnd type="none" len="sm" w="sm"/>
            </a:ln>
          </p:spPr>
        </p:sp>
        <p:sp>
          <p:nvSpPr>
            <p:cNvPr name="AutoShape 39" id="39"/>
            <p:cNvSpPr/>
            <p:nvPr/>
          </p:nvSpPr>
          <p:spPr>
            <a:xfrm flipH="true">
              <a:off x="10300562" y="6844763"/>
              <a:ext cx="4522931" cy="1541205"/>
            </a:xfrm>
            <a:prstGeom prst="line">
              <a:avLst/>
            </a:prstGeom>
            <a:ln cap="rnd" w="38100">
              <a:solidFill>
                <a:srgbClr val="FF5757"/>
              </a:solidFill>
              <a:prstDash val="solid"/>
              <a:headEnd type="none" len="sm" w="sm"/>
              <a:tailEnd type="none" len="sm" w="sm"/>
            </a:ln>
          </p:spPr>
        </p:sp>
        <p:grpSp>
          <p:nvGrpSpPr>
            <p:cNvPr name="Group 40" id="40"/>
            <p:cNvGrpSpPr/>
            <p:nvPr/>
          </p:nvGrpSpPr>
          <p:grpSpPr>
            <a:xfrm rot="0">
              <a:off x="8786315" y="0"/>
              <a:ext cx="2945190" cy="1155512"/>
              <a:chOff x="0" y="0"/>
              <a:chExt cx="784619" cy="307836"/>
            </a:xfrm>
          </p:grpSpPr>
          <p:sp>
            <p:nvSpPr>
              <p:cNvPr name="Freeform 41" id="41"/>
              <p:cNvSpPr/>
              <p:nvPr/>
            </p:nvSpPr>
            <p:spPr>
              <a:xfrm flipH="false" flipV="false" rot="0">
                <a:off x="0" y="0"/>
                <a:ext cx="784619" cy="307836"/>
              </a:xfrm>
              <a:custGeom>
                <a:avLst/>
                <a:gdLst/>
                <a:ahLst/>
                <a:cxnLst/>
                <a:rect r="r" b="b" t="t" l="l"/>
                <a:pathLst>
                  <a:path h="307836" w="784619">
                    <a:moveTo>
                      <a:pt x="153918" y="0"/>
                    </a:moveTo>
                    <a:lnTo>
                      <a:pt x="630701" y="0"/>
                    </a:lnTo>
                    <a:cubicBezTo>
                      <a:pt x="715708" y="0"/>
                      <a:pt x="784619" y="68912"/>
                      <a:pt x="784619" y="153918"/>
                    </a:cubicBezTo>
                    <a:lnTo>
                      <a:pt x="784619" y="153918"/>
                    </a:lnTo>
                    <a:cubicBezTo>
                      <a:pt x="784619" y="238925"/>
                      <a:pt x="715708" y="307836"/>
                      <a:pt x="630701" y="307836"/>
                    </a:cubicBezTo>
                    <a:lnTo>
                      <a:pt x="153918" y="307836"/>
                    </a:lnTo>
                    <a:cubicBezTo>
                      <a:pt x="68912" y="307836"/>
                      <a:pt x="0" y="238925"/>
                      <a:pt x="0" y="153918"/>
                    </a:cubicBezTo>
                    <a:lnTo>
                      <a:pt x="0" y="153918"/>
                    </a:lnTo>
                    <a:cubicBezTo>
                      <a:pt x="0" y="68912"/>
                      <a:pt x="68912" y="0"/>
                      <a:pt x="153918" y="0"/>
                    </a:cubicBezTo>
                    <a:close/>
                  </a:path>
                </a:pathLst>
              </a:custGeom>
              <a:solidFill>
                <a:srgbClr val="FA643F"/>
              </a:solidFill>
              <a:ln>
                <a:noFill/>
              </a:ln>
            </p:spPr>
          </p:sp>
          <p:sp>
            <p:nvSpPr>
              <p:cNvPr name="TextBox 42" id="42"/>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Registration</a:t>
                </a:r>
              </a:p>
            </p:txBody>
          </p:sp>
        </p:grpSp>
        <p:grpSp>
          <p:nvGrpSpPr>
            <p:cNvPr name="Group 43" id="43"/>
            <p:cNvGrpSpPr/>
            <p:nvPr/>
          </p:nvGrpSpPr>
          <p:grpSpPr>
            <a:xfrm rot="0">
              <a:off x="17525111" y="3789592"/>
              <a:ext cx="2945190" cy="1155512"/>
              <a:chOff x="0" y="0"/>
              <a:chExt cx="784619" cy="307836"/>
            </a:xfrm>
          </p:grpSpPr>
          <p:sp>
            <p:nvSpPr>
              <p:cNvPr name="Freeform 44" id="44"/>
              <p:cNvSpPr/>
              <p:nvPr/>
            </p:nvSpPr>
            <p:spPr>
              <a:xfrm flipH="false" flipV="false" rot="0">
                <a:off x="0" y="0"/>
                <a:ext cx="784619" cy="307836"/>
              </a:xfrm>
              <a:custGeom>
                <a:avLst/>
                <a:gdLst/>
                <a:ahLst/>
                <a:cxnLst/>
                <a:rect r="r" b="b" t="t" l="l"/>
                <a:pathLst>
                  <a:path h="307836" w="784619">
                    <a:moveTo>
                      <a:pt x="153918" y="0"/>
                    </a:moveTo>
                    <a:lnTo>
                      <a:pt x="630701" y="0"/>
                    </a:lnTo>
                    <a:cubicBezTo>
                      <a:pt x="715708" y="0"/>
                      <a:pt x="784619" y="68912"/>
                      <a:pt x="784619" y="153918"/>
                    </a:cubicBezTo>
                    <a:lnTo>
                      <a:pt x="784619" y="153918"/>
                    </a:lnTo>
                    <a:cubicBezTo>
                      <a:pt x="784619" y="238925"/>
                      <a:pt x="715708" y="307836"/>
                      <a:pt x="630701" y="307836"/>
                    </a:cubicBezTo>
                    <a:lnTo>
                      <a:pt x="153918" y="307836"/>
                    </a:lnTo>
                    <a:cubicBezTo>
                      <a:pt x="68912" y="307836"/>
                      <a:pt x="0" y="238925"/>
                      <a:pt x="0" y="153918"/>
                    </a:cubicBezTo>
                    <a:lnTo>
                      <a:pt x="0" y="153918"/>
                    </a:lnTo>
                    <a:cubicBezTo>
                      <a:pt x="0" y="68912"/>
                      <a:pt x="68912" y="0"/>
                      <a:pt x="153918" y="0"/>
                    </a:cubicBezTo>
                    <a:close/>
                  </a:path>
                </a:pathLst>
              </a:custGeom>
              <a:solidFill>
                <a:srgbClr val="FA643F"/>
              </a:solidFill>
              <a:ln>
                <a:noFill/>
              </a:ln>
            </p:spPr>
          </p:sp>
          <p:sp>
            <p:nvSpPr>
              <p:cNvPr name="TextBox 45" id="45"/>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College Search</a:t>
                </a:r>
              </a:p>
            </p:txBody>
          </p:sp>
        </p:grpSp>
        <p:grpSp>
          <p:nvGrpSpPr>
            <p:cNvPr name="Group 46" id="46"/>
            <p:cNvGrpSpPr/>
            <p:nvPr/>
          </p:nvGrpSpPr>
          <p:grpSpPr>
            <a:xfrm rot="0">
              <a:off x="87041" y="3749760"/>
              <a:ext cx="3368465" cy="1155512"/>
              <a:chOff x="0" y="0"/>
              <a:chExt cx="897382" cy="307836"/>
            </a:xfrm>
          </p:grpSpPr>
          <p:sp>
            <p:nvSpPr>
              <p:cNvPr name="Freeform 47" id="47"/>
              <p:cNvSpPr/>
              <p:nvPr/>
            </p:nvSpPr>
            <p:spPr>
              <a:xfrm flipH="false" flipV="false" rot="0">
                <a:off x="0" y="0"/>
                <a:ext cx="897382" cy="307836"/>
              </a:xfrm>
              <a:custGeom>
                <a:avLst/>
                <a:gdLst/>
                <a:ahLst/>
                <a:cxnLst/>
                <a:rect r="r" b="b" t="t" l="l"/>
                <a:pathLst>
                  <a:path h="307836" w="897382">
                    <a:moveTo>
                      <a:pt x="153918" y="0"/>
                    </a:moveTo>
                    <a:lnTo>
                      <a:pt x="743464" y="0"/>
                    </a:lnTo>
                    <a:cubicBezTo>
                      <a:pt x="828471" y="0"/>
                      <a:pt x="897382" y="68912"/>
                      <a:pt x="897382" y="153918"/>
                    </a:cubicBezTo>
                    <a:lnTo>
                      <a:pt x="897382" y="153918"/>
                    </a:lnTo>
                    <a:cubicBezTo>
                      <a:pt x="897382" y="238925"/>
                      <a:pt x="828471" y="307836"/>
                      <a:pt x="743464" y="307836"/>
                    </a:cubicBezTo>
                    <a:lnTo>
                      <a:pt x="153918" y="307836"/>
                    </a:lnTo>
                    <a:cubicBezTo>
                      <a:pt x="68912" y="307836"/>
                      <a:pt x="0" y="238925"/>
                      <a:pt x="0" y="153918"/>
                    </a:cubicBezTo>
                    <a:lnTo>
                      <a:pt x="0" y="153918"/>
                    </a:lnTo>
                    <a:cubicBezTo>
                      <a:pt x="0" y="68912"/>
                      <a:pt x="68912" y="0"/>
                      <a:pt x="153918" y="0"/>
                    </a:cubicBezTo>
                    <a:close/>
                  </a:path>
                </a:pathLst>
              </a:custGeom>
              <a:solidFill>
                <a:srgbClr val="FA643F"/>
              </a:solidFill>
              <a:ln>
                <a:noFill/>
              </a:ln>
            </p:spPr>
          </p:sp>
          <p:sp>
            <p:nvSpPr>
              <p:cNvPr name="TextBox 48" id="48"/>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a:rPr>
                  <a:t>Coding Contest information</a:t>
                </a:r>
              </a:p>
            </p:txBody>
          </p:sp>
        </p:grpSp>
        <p:sp>
          <p:nvSpPr>
            <p:cNvPr name="AutoShape 49" id="49"/>
            <p:cNvSpPr/>
            <p:nvPr/>
          </p:nvSpPr>
          <p:spPr>
            <a:xfrm flipH="true">
              <a:off x="1755180" y="4905272"/>
              <a:ext cx="16094" cy="1267427"/>
            </a:xfrm>
            <a:prstGeom prst="line">
              <a:avLst/>
            </a:prstGeom>
            <a:ln cap="rnd" w="25400">
              <a:solidFill>
                <a:srgbClr val="FF5757"/>
              </a:solidFill>
              <a:prstDash val="solid"/>
              <a:headEnd type="none" len="sm" w="sm"/>
              <a:tailEnd type="none" len="sm" w="sm"/>
            </a:ln>
          </p:spPr>
        </p:sp>
        <p:grpSp>
          <p:nvGrpSpPr>
            <p:cNvPr name="Group 50" id="50"/>
            <p:cNvGrpSpPr/>
            <p:nvPr/>
          </p:nvGrpSpPr>
          <p:grpSpPr>
            <a:xfrm rot="0">
              <a:off x="0" y="5669236"/>
              <a:ext cx="3555247" cy="1155512"/>
              <a:chOff x="0" y="0"/>
              <a:chExt cx="947142" cy="307836"/>
            </a:xfrm>
          </p:grpSpPr>
          <p:sp>
            <p:nvSpPr>
              <p:cNvPr name="Freeform 51" id="51"/>
              <p:cNvSpPr/>
              <p:nvPr/>
            </p:nvSpPr>
            <p:spPr>
              <a:xfrm flipH="false" flipV="false" rot="0">
                <a:off x="0" y="0"/>
                <a:ext cx="947142" cy="307836"/>
              </a:xfrm>
              <a:custGeom>
                <a:avLst/>
                <a:gdLst/>
                <a:ahLst/>
                <a:cxnLst/>
                <a:rect r="r" b="b" t="t" l="l"/>
                <a:pathLst>
                  <a:path h="307836" w="947142">
                    <a:moveTo>
                      <a:pt x="153918" y="0"/>
                    </a:moveTo>
                    <a:lnTo>
                      <a:pt x="793224" y="0"/>
                    </a:lnTo>
                    <a:cubicBezTo>
                      <a:pt x="878231" y="0"/>
                      <a:pt x="947142" y="68912"/>
                      <a:pt x="947142" y="153918"/>
                    </a:cubicBezTo>
                    <a:lnTo>
                      <a:pt x="947142" y="153918"/>
                    </a:lnTo>
                    <a:cubicBezTo>
                      <a:pt x="947142" y="238925"/>
                      <a:pt x="878231" y="307836"/>
                      <a:pt x="793224" y="307836"/>
                    </a:cubicBezTo>
                    <a:lnTo>
                      <a:pt x="153918" y="307836"/>
                    </a:lnTo>
                    <a:cubicBezTo>
                      <a:pt x="68912" y="307836"/>
                      <a:pt x="0" y="238925"/>
                      <a:pt x="0" y="153918"/>
                    </a:cubicBezTo>
                    <a:lnTo>
                      <a:pt x="0" y="153918"/>
                    </a:lnTo>
                    <a:cubicBezTo>
                      <a:pt x="0" y="68912"/>
                      <a:pt x="68912" y="0"/>
                      <a:pt x="153918" y="0"/>
                    </a:cubicBezTo>
                    <a:close/>
                  </a:path>
                </a:pathLst>
              </a:custGeom>
              <a:solidFill>
                <a:srgbClr val="FF9E86"/>
              </a:solidFill>
              <a:ln>
                <a:noFill/>
              </a:ln>
            </p:spPr>
          </p:sp>
          <p:sp>
            <p:nvSpPr>
              <p:cNvPr name="TextBox 52" id="52"/>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Result</a:t>
                </a:r>
              </a:p>
            </p:txBody>
          </p:sp>
        </p:grpSp>
        <p:sp>
          <p:nvSpPr>
            <p:cNvPr name="AutoShape 53" id="53"/>
            <p:cNvSpPr/>
            <p:nvPr/>
          </p:nvSpPr>
          <p:spPr>
            <a:xfrm flipH="true">
              <a:off x="19000295" y="4924769"/>
              <a:ext cx="0" cy="763963"/>
            </a:xfrm>
            <a:prstGeom prst="line">
              <a:avLst/>
            </a:prstGeom>
            <a:ln cap="rnd" w="38100">
              <a:solidFill>
                <a:srgbClr val="FF5757"/>
              </a:solidFill>
              <a:prstDash val="solid"/>
              <a:headEnd type="none" len="sm" w="sm"/>
              <a:tailEnd type="none" len="sm" w="sm"/>
            </a:ln>
          </p:spPr>
        </p:sp>
        <p:grpSp>
          <p:nvGrpSpPr>
            <p:cNvPr name="Group 54" id="54"/>
            <p:cNvGrpSpPr/>
            <p:nvPr/>
          </p:nvGrpSpPr>
          <p:grpSpPr>
            <a:xfrm rot="0">
              <a:off x="17260114" y="5688732"/>
              <a:ext cx="3555247" cy="1155512"/>
              <a:chOff x="0" y="0"/>
              <a:chExt cx="947142" cy="307836"/>
            </a:xfrm>
          </p:grpSpPr>
          <p:sp>
            <p:nvSpPr>
              <p:cNvPr name="Freeform 55" id="55"/>
              <p:cNvSpPr/>
              <p:nvPr/>
            </p:nvSpPr>
            <p:spPr>
              <a:xfrm flipH="false" flipV="false" rot="0">
                <a:off x="0" y="0"/>
                <a:ext cx="947142" cy="307836"/>
              </a:xfrm>
              <a:custGeom>
                <a:avLst/>
                <a:gdLst/>
                <a:ahLst/>
                <a:cxnLst/>
                <a:rect r="r" b="b" t="t" l="l"/>
                <a:pathLst>
                  <a:path h="307836" w="947142">
                    <a:moveTo>
                      <a:pt x="153918" y="0"/>
                    </a:moveTo>
                    <a:lnTo>
                      <a:pt x="793224" y="0"/>
                    </a:lnTo>
                    <a:cubicBezTo>
                      <a:pt x="878231" y="0"/>
                      <a:pt x="947142" y="68912"/>
                      <a:pt x="947142" y="153918"/>
                    </a:cubicBezTo>
                    <a:lnTo>
                      <a:pt x="947142" y="153918"/>
                    </a:lnTo>
                    <a:cubicBezTo>
                      <a:pt x="947142" y="238925"/>
                      <a:pt x="878231" y="307836"/>
                      <a:pt x="793224" y="307836"/>
                    </a:cubicBezTo>
                    <a:lnTo>
                      <a:pt x="153918" y="307836"/>
                    </a:lnTo>
                    <a:cubicBezTo>
                      <a:pt x="68912" y="307836"/>
                      <a:pt x="0" y="238925"/>
                      <a:pt x="0" y="153918"/>
                    </a:cubicBezTo>
                    <a:lnTo>
                      <a:pt x="0" y="153918"/>
                    </a:lnTo>
                    <a:cubicBezTo>
                      <a:pt x="0" y="68912"/>
                      <a:pt x="68912" y="0"/>
                      <a:pt x="153918" y="0"/>
                    </a:cubicBezTo>
                    <a:close/>
                  </a:path>
                </a:pathLst>
              </a:custGeom>
              <a:solidFill>
                <a:srgbClr val="FF9E86"/>
              </a:solidFill>
              <a:ln>
                <a:noFill/>
              </a:ln>
            </p:spPr>
          </p:sp>
          <p:sp>
            <p:nvSpPr>
              <p:cNvPr name="TextBox 56" id="56"/>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Result</a:t>
                </a:r>
              </a:p>
            </p:txBody>
          </p:sp>
        </p:grpSp>
        <p:grpSp>
          <p:nvGrpSpPr>
            <p:cNvPr name="Group 57" id="57"/>
            <p:cNvGrpSpPr/>
            <p:nvPr/>
          </p:nvGrpSpPr>
          <p:grpSpPr>
            <a:xfrm rot="0">
              <a:off x="1577233" y="10863456"/>
              <a:ext cx="17423062" cy="1155512"/>
              <a:chOff x="0" y="0"/>
              <a:chExt cx="4641625" cy="307836"/>
            </a:xfrm>
          </p:grpSpPr>
          <p:sp>
            <p:nvSpPr>
              <p:cNvPr name="Freeform 58" id="58"/>
              <p:cNvSpPr/>
              <p:nvPr/>
            </p:nvSpPr>
            <p:spPr>
              <a:xfrm flipH="false" flipV="false" rot="0">
                <a:off x="0" y="0"/>
                <a:ext cx="4641624" cy="307836"/>
              </a:xfrm>
              <a:custGeom>
                <a:avLst/>
                <a:gdLst/>
                <a:ahLst/>
                <a:cxnLst/>
                <a:rect r="r" b="b" t="t" l="l"/>
                <a:pathLst>
                  <a:path h="307836" w="4641624">
                    <a:moveTo>
                      <a:pt x="59247" y="0"/>
                    </a:moveTo>
                    <a:lnTo>
                      <a:pt x="4582378" y="0"/>
                    </a:lnTo>
                    <a:cubicBezTo>
                      <a:pt x="4598091" y="0"/>
                      <a:pt x="4613161" y="6242"/>
                      <a:pt x="4624272" y="17353"/>
                    </a:cubicBezTo>
                    <a:cubicBezTo>
                      <a:pt x="4635383" y="28464"/>
                      <a:pt x="4641624" y="43533"/>
                      <a:pt x="4641624" y="59247"/>
                    </a:cubicBezTo>
                    <a:lnTo>
                      <a:pt x="4641624" y="248590"/>
                    </a:lnTo>
                    <a:cubicBezTo>
                      <a:pt x="4641624" y="264303"/>
                      <a:pt x="4635383" y="279373"/>
                      <a:pt x="4624272" y="290483"/>
                    </a:cubicBezTo>
                    <a:cubicBezTo>
                      <a:pt x="4613161" y="301594"/>
                      <a:pt x="4598091" y="307836"/>
                      <a:pt x="4582378" y="307836"/>
                    </a:cubicBezTo>
                    <a:lnTo>
                      <a:pt x="59247" y="307836"/>
                    </a:lnTo>
                    <a:cubicBezTo>
                      <a:pt x="43533" y="307836"/>
                      <a:pt x="28464" y="301594"/>
                      <a:pt x="17353" y="290483"/>
                    </a:cubicBezTo>
                    <a:cubicBezTo>
                      <a:pt x="6242" y="279373"/>
                      <a:pt x="0" y="264303"/>
                      <a:pt x="0" y="248590"/>
                    </a:cubicBezTo>
                    <a:lnTo>
                      <a:pt x="0" y="59247"/>
                    </a:lnTo>
                    <a:cubicBezTo>
                      <a:pt x="0" y="43533"/>
                      <a:pt x="6242" y="28464"/>
                      <a:pt x="17353" y="17353"/>
                    </a:cubicBezTo>
                    <a:cubicBezTo>
                      <a:pt x="28464" y="6242"/>
                      <a:pt x="43533" y="0"/>
                      <a:pt x="59247" y="0"/>
                    </a:cubicBezTo>
                    <a:close/>
                  </a:path>
                </a:pathLst>
              </a:custGeom>
              <a:solidFill>
                <a:srgbClr val="FF9E86"/>
              </a:solidFill>
              <a:ln>
                <a:noFill/>
              </a:ln>
            </p:spPr>
          </p:sp>
          <p:sp>
            <p:nvSpPr>
              <p:cNvPr name="TextBox 59" id="59"/>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Exit or Download</a:t>
                </a:r>
              </a:p>
            </p:txBody>
          </p:sp>
        </p:grpSp>
        <p:sp>
          <p:nvSpPr>
            <p:cNvPr name="AutoShape 60" id="60"/>
            <p:cNvSpPr/>
            <p:nvPr/>
          </p:nvSpPr>
          <p:spPr>
            <a:xfrm flipH="true">
              <a:off x="14810955" y="6844763"/>
              <a:ext cx="12539" cy="3256750"/>
            </a:xfrm>
            <a:prstGeom prst="line">
              <a:avLst/>
            </a:prstGeom>
            <a:ln cap="rnd" w="38100">
              <a:solidFill>
                <a:srgbClr val="FF5757"/>
              </a:solidFill>
              <a:prstDash val="solid"/>
              <a:headEnd type="none" len="sm" w="sm"/>
              <a:tailEnd type="none" len="sm" w="sm"/>
            </a:ln>
          </p:spPr>
        </p:sp>
        <p:sp>
          <p:nvSpPr>
            <p:cNvPr name="AutoShape 61" id="61"/>
            <p:cNvSpPr/>
            <p:nvPr/>
          </p:nvSpPr>
          <p:spPr>
            <a:xfrm flipH="true">
              <a:off x="5308487" y="6844244"/>
              <a:ext cx="15919" cy="3238503"/>
            </a:xfrm>
            <a:prstGeom prst="line">
              <a:avLst/>
            </a:prstGeom>
            <a:ln cap="rnd" w="38100">
              <a:solidFill>
                <a:srgbClr val="FF5757"/>
              </a:solidFill>
              <a:prstDash val="solid"/>
              <a:headEnd type="none" len="sm" w="sm"/>
              <a:tailEnd type="none" len="sm" w="sm"/>
            </a:ln>
          </p:spPr>
        </p:sp>
        <p:sp>
          <p:nvSpPr>
            <p:cNvPr name="AutoShape 62" id="62"/>
            <p:cNvSpPr/>
            <p:nvPr/>
          </p:nvSpPr>
          <p:spPr>
            <a:xfrm flipH="true">
              <a:off x="5324406" y="10062830"/>
              <a:ext cx="9400933" cy="0"/>
            </a:xfrm>
            <a:prstGeom prst="line">
              <a:avLst/>
            </a:prstGeom>
            <a:ln cap="rnd" w="38100">
              <a:solidFill>
                <a:srgbClr val="FF5757"/>
              </a:solidFill>
              <a:prstDash val="solid"/>
              <a:headEnd type="none" len="sm" w="sm"/>
              <a:tailEnd type="none" len="sm" w="sm"/>
            </a:ln>
          </p:spPr>
        </p:sp>
        <p:sp>
          <p:nvSpPr>
            <p:cNvPr name="AutoShape 63" id="63"/>
            <p:cNvSpPr/>
            <p:nvPr/>
          </p:nvSpPr>
          <p:spPr>
            <a:xfrm flipV="true">
              <a:off x="10288764" y="9541480"/>
              <a:ext cx="11798" cy="1321976"/>
            </a:xfrm>
            <a:prstGeom prst="line">
              <a:avLst/>
            </a:prstGeom>
            <a:ln cap="rnd" w="38100">
              <a:solidFill>
                <a:srgbClr val="FF5757"/>
              </a:solidFill>
              <a:prstDash val="solid"/>
              <a:headEnd type="none" len="sm" w="sm"/>
              <a:tailEnd type="none" len="sm" w="sm"/>
            </a:ln>
          </p:spPr>
        </p:sp>
        <p:sp>
          <p:nvSpPr>
            <p:cNvPr name="AutoShape 64" id="64"/>
            <p:cNvSpPr/>
            <p:nvPr/>
          </p:nvSpPr>
          <p:spPr>
            <a:xfrm flipH="true">
              <a:off x="1777623" y="10062830"/>
              <a:ext cx="3594759" cy="0"/>
            </a:xfrm>
            <a:prstGeom prst="line">
              <a:avLst/>
            </a:prstGeom>
            <a:ln cap="rnd" w="38100">
              <a:solidFill>
                <a:srgbClr val="FF5757"/>
              </a:solidFill>
              <a:prstDash val="solid"/>
              <a:headEnd type="none" len="sm" w="sm"/>
              <a:tailEnd type="none" len="sm" w="sm"/>
            </a:ln>
          </p:spPr>
        </p:sp>
        <p:sp>
          <p:nvSpPr>
            <p:cNvPr name="AutoShape 65" id="65"/>
            <p:cNvSpPr/>
            <p:nvPr/>
          </p:nvSpPr>
          <p:spPr>
            <a:xfrm flipH="true">
              <a:off x="19037737" y="6844244"/>
              <a:ext cx="0" cy="3198440"/>
            </a:xfrm>
            <a:prstGeom prst="line">
              <a:avLst/>
            </a:prstGeom>
            <a:ln cap="rnd" w="38100">
              <a:solidFill>
                <a:srgbClr val="FF5757"/>
              </a:solidFill>
              <a:prstDash val="solid"/>
              <a:headEnd type="none" len="sm" w="sm"/>
              <a:tailEnd type="none" len="sm" w="sm"/>
            </a:ln>
          </p:spPr>
        </p:sp>
        <p:sp>
          <p:nvSpPr>
            <p:cNvPr name="AutoShape 66" id="66"/>
            <p:cNvSpPr/>
            <p:nvPr/>
          </p:nvSpPr>
          <p:spPr>
            <a:xfrm flipH="true" flipV="true">
              <a:off x="14419256" y="10054918"/>
              <a:ext cx="4638497" cy="27580"/>
            </a:xfrm>
            <a:prstGeom prst="line">
              <a:avLst/>
            </a:prstGeom>
            <a:ln cap="rnd" w="38100">
              <a:solidFill>
                <a:srgbClr val="FF5757"/>
              </a:solidFill>
              <a:prstDash val="solid"/>
              <a:headEnd type="none" len="sm" w="sm"/>
              <a:tailEnd type="none" len="sm" w="sm"/>
            </a:ln>
          </p:spPr>
        </p:sp>
        <p:sp>
          <p:nvSpPr>
            <p:cNvPr name="AutoShape 67" id="67"/>
            <p:cNvSpPr/>
            <p:nvPr/>
          </p:nvSpPr>
          <p:spPr>
            <a:xfrm flipH="true">
              <a:off x="1777623" y="6824747"/>
              <a:ext cx="0" cy="3219033"/>
            </a:xfrm>
            <a:prstGeom prst="line">
              <a:avLst/>
            </a:prstGeom>
            <a:ln cap="rnd" w="38100">
              <a:solidFill>
                <a:srgbClr val="FF5757"/>
              </a:solidFill>
              <a:prstDash val="solid"/>
              <a:headEnd type="none" len="sm" w="sm"/>
              <a:tailEnd type="none" len="sm" w="sm"/>
            </a:ln>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73972" y="1176598"/>
            <a:ext cx="12891279" cy="3086725"/>
            <a:chOff x="0" y="0"/>
            <a:chExt cx="17188372" cy="4115633"/>
          </a:xfrm>
        </p:grpSpPr>
        <p:sp>
          <p:nvSpPr>
            <p:cNvPr name="TextBox 3" id="3"/>
            <p:cNvSpPr txBox="true"/>
            <p:nvPr/>
          </p:nvSpPr>
          <p:spPr>
            <a:xfrm rot="0">
              <a:off x="0" y="-47625"/>
              <a:ext cx="8776069" cy="758789"/>
            </a:xfrm>
            <a:prstGeom prst="rect">
              <a:avLst/>
            </a:prstGeom>
          </p:spPr>
          <p:txBody>
            <a:bodyPr anchor="t" rtlCol="false" tIns="0" lIns="0" bIns="0" rIns="0">
              <a:spAutoFit/>
            </a:bodyPr>
            <a:lstStyle/>
            <a:p>
              <a:pPr>
                <a:lnSpc>
                  <a:spcPts val="4563"/>
                </a:lnSpc>
              </a:pPr>
              <a:r>
                <a:rPr lang="en-US" sz="3510">
                  <a:solidFill>
                    <a:srgbClr val="2A2E3A"/>
                  </a:solidFill>
                  <a:latin typeface="Klein Bold"/>
                </a:rPr>
                <a:t>User Management Module</a:t>
              </a:r>
            </a:p>
          </p:txBody>
        </p:sp>
        <p:sp>
          <p:nvSpPr>
            <p:cNvPr name="Freeform 4" id="4"/>
            <p:cNvSpPr/>
            <p:nvPr/>
          </p:nvSpPr>
          <p:spPr>
            <a:xfrm flipH="false" flipV="false" rot="0">
              <a:off x="2897654" y="1443070"/>
              <a:ext cx="351760" cy="351760"/>
            </a:xfrm>
            <a:custGeom>
              <a:avLst/>
              <a:gdLst/>
              <a:ahLst/>
              <a:cxnLst/>
              <a:rect r="r" b="b" t="t" l="l"/>
              <a:pathLst>
                <a:path h="351760" w="351760">
                  <a:moveTo>
                    <a:pt x="0" y="0"/>
                  </a:moveTo>
                  <a:lnTo>
                    <a:pt x="351760" y="0"/>
                  </a:lnTo>
                  <a:lnTo>
                    <a:pt x="351760" y="351760"/>
                  </a:lnTo>
                  <a:lnTo>
                    <a:pt x="0" y="351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592261" y="1248834"/>
              <a:ext cx="13596111" cy="1371816"/>
            </a:xfrm>
            <a:prstGeom prst="rect">
              <a:avLst/>
            </a:prstGeom>
          </p:spPr>
          <p:txBody>
            <a:bodyPr anchor="t" rtlCol="false" tIns="0" lIns="0" bIns="0" rIns="0">
              <a:spAutoFit/>
            </a:bodyPr>
            <a:lstStyle/>
            <a:p>
              <a:pPr>
                <a:lnSpc>
                  <a:spcPts val="4247"/>
                </a:lnSpc>
              </a:pPr>
              <a:r>
                <a:rPr lang="en-US" sz="3033">
                  <a:solidFill>
                    <a:srgbClr val="2A2E3A"/>
                  </a:solidFill>
                  <a:latin typeface="Helios"/>
                </a:rPr>
                <a:t>Responsible for user registration, login, and authentication</a:t>
              </a:r>
            </a:p>
            <a:p>
              <a:pPr>
                <a:lnSpc>
                  <a:spcPts val="4247"/>
                </a:lnSpc>
                <a:spcBef>
                  <a:spcPct val="0"/>
                </a:spcBef>
              </a:pPr>
            </a:p>
          </p:txBody>
        </p:sp>
        <p:sp>
          <p:nvSpPr>
            <p:cNvPr name="Freeform 6" id="6"/>
            <p:cNvSpPr/>
            <p:nvPr/>
          </p:nvSpPr>
          <p:spPr>
            <a:xfrm flipH="false" flipV="false" rot="0">
              <a:off x="2897654" y="2529149"/>
              <a:ext cx="351760" cy="351760"/>
            </a:xfrm>
            <a:custGeom>
              <a:avLst/>
              <a:gdLst/>
              <a:ahLst/>
              <a:cxnLst/>
              <a:rect r="r" b="b" t="t" l="l"/>
              <a:pathLst>
                <a:path h="351760" w="351760">
                  <a:moveTo>
                    <a:pt x="0" y="0"/>
                  </a:moveTo>
                  <a:lnTo>
                    <a:pt x="351760" y="0"/>
                  </a:lnTo>
                  <a:lnTo>
                    <a:pt x="351760" y="351760"/>
                  </a:lnTo>
                  <a:lnTo>
                    <a:pt x="0" y="351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592261" y="2334912"/>
              <a:ext cx="13596111" cy="1371816"/>
            </a:xfrm>
            <a:prstGeom prst="rect">
              <a:avLst/>
            </a:prstGeom>
          </p:spPr>
          <p:txBody>
            <a:bodyPr anchor="t" rtlCol="false" tIns="0" lIns="0" bIns="0" rIns="0">
              <a:spAutoFit/>
            </a:bodyPr>
            <a:lstStyle/>
            <a:p>
              <a:pPr>
                <a:lnSpc>
                  <a:spcPts val="4247"/>
                </a:lnSpc>
              </a:pPr>
              <a:r>
                <a:rPr lang="en-US" sz="3033">
                  <a:solidFill>
                    <a:srgbClr val="2A2E3A"/>
                  </a:solidFill>
                  <a:latin typeface="Helios"/>
                </a:rPr>
                <a:t>Manages user profiles and preferences.</a:t>
              </a:r>
            </a:p>
            <a:p>
              <a:pPr>
                <a:lnSpc>
                  <a:spcPts val="4247"/>
                </a:lnSpc>
                <a:spcBef>
                  <a:spcPct val="0"/>
                </a:spcBef>
              </a:pPr>
            </a:p>
          </p:txBody>
        </p:sp>
        <p:sp>
          <p:nvSpPr>
            <p:cNvPr name="Freeform 8" id="8"/>
            <p:cNvSpPr/>
            <p:nvPr/>
          </p:nvSpPr>
          <p:spPr>
            <a:xfrm flipH="false" flipV="false" rot="0">
              <a:off x="2897654" y="3646759"/>
              <a:ext cx="351760" cy="351760"/>
            </a:xfrm>
            <a:custGeom>
              <a:avLst/>
              <a:gdLst/>
              <a:ahLst/>
              <a:cxnLst/>
              <a:rect r="r" b="b" t="t" l="l"/>
              <a:pathLst>
                <a:path h="351760" w="351760">
                  <a:moveTo>
                    <a:pt x="0" y="0"/>
                  </a:moveTo>
                  <a:lnTo>
                    <a:pt x="351760" y="0"/>
                  </a:lnTo>
                  <a:lnTo>
                    <a:pt x="351760" y="351759"/>
                  </a:lnTo>
                  <a:lnTo>
                    <a:pt x="0" y="3517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592261" y="3452522"/>
              <a:ext cx="13596111" cy="663111"/>
            </a:xfrm>
            <a:prstGeom prst="rect">
              <a:avLst/>
            </a:prstGeom>
          </p:spPr>
          <p:txBody>
            <a:bodyPr anchor="t" rtlCol="false" tIns="0" lIns="0" bIns="0" rIns="0">
              <a:spAutoFit/>
            </a:bodyPr>
            <a:lstStyle/>
            <a:p>
              <a:pPr>
                <a:lnSpc>
                  <a:spcPts val="4247"/>
                </a:lnSpc>
                <a:spcBef>
                  <a:spcPct val="0"/>
                </a:spcBef>
              </a:pPr>
              <a:r>
                <a:rPr lang="en-US" sz="3033">
                  <a:solidFill>
                    <a:srgbClr val="2A2E3A"/>
                  </a:solidFill>
                  <a:latin typeface="Helios"/>
                </a:rPr>
                <a:t>Handles account settings and password management</a:t>
              </a:r>
            </a:p>
          </p:txBody>
        </p:sp>
      </p:grpSp>
      <p:sp>
        <p:nvSpPr>
          <p:cNvPr name="TextBox 10" id="10"/>
          <p:cNvSpPr txBox="true"/>
          <p:nvPr/>
        </p:nvSpPr>
        <p:spPr>
          <a:xfrm rot="0">
            <a:off x="673972" y="5099102"/>
            <a:ext cx="6582052" cy="574545"/>
          </a:xfrm>
          <a:prstGeom prst="rect">
            <a:avLst/>
          </a:prstGeom>
        </p:spPr>
        <p:txBody>
          <a:bodyPr anchor="t" rtlCol="false" tIns="0" lIns="0" bIns="0" rIns="0">
            <a:spAutoFit/>
          </a:bodyPr>
          <a:lstStyle/>
          <a:p>
            <a:pPr algn="just">
              <a:lnSpc>
                <a:spcPts val="4563"/>
              </a:lnSpc>
            </a:pPr>
            <a:r>
              <a:rPr lang="en-US" sz="3510">
                <a:solidFill>
                  <a:srgbClr val="2A2E3A"/>
                </a:solidFill>
                <a:latin typeface="Klein Bold"/>
              </a:rPr>
              <a:t>Resume Builder Module</a:t>
            </a:r>
          </a:p>
        </p:txBody>
      </p:sp>
      <p:sp>
        <p:nvSpPr>
          <p:cNvPr name="Freeform 11" id="11"/>
          <p:cNvSpPr/>
          <p:nvPr/>
        </p:nvSpPr>
        <p:spPr>
          <a:xfrm flipH="false" flipV="false" rot="0">
            <a:off x="2847213" y="6225803"/>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3368168" y="6065838"/>
            <a:ext cx="10197083" cy="1046892"/>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Provides functionality for creating and editing resumes.</a:t>
            </a:r>
          </a:p>
          <a:p>
            <a:pPr algn="just">
              <a:lnSpc>
                <a:spcPts val="4247"/>
              </a:lnSpc>
              <a:spcBef>
                <a:spcPct val="0"/>
              </a:spcBef>
            </a:pPr>
          </a:p>
        </p:txBody>
      </p:sp>
      <p:sp>
        <p:nvSpPr>
          <p:cNvPr name="Freeform 13" id="13"/>
          <p:cNvSpPr/>
          <p:nvPr/>
        </p:nvSpPr>
        <p:spPr>
          <a:xfrm flipH="false" flipV="false" rot="0">
            <a:off x="2847213" y="7040362"/>
            <a:ext cx="263820" cy="263820"/>
          </a:xfrm>
          <a:custGeom>
            <a:avLst/>
            <a:gdLst/>
            <a:ahLst/>
            <a:cxnLst/>
            <a:rect r="r" b="b" t="t" l="l"/>
            <a:pathLst>
              <a:path h="263820" w="263820">
                <a:moveTo>
                  <a:pt x="0" y="0"/>
                </a:moveTo>
                <a:lnTo>
                  <a:pt x="263820" y="0"/>
                </a:lnTo>
                <a:lnTo>
                  <a:pt x="263820" y="263819"/>
                </a:lnTo>
                <a:lnTo>
                  <a:pt x="0" y="2638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368168" y="6880397"/>
            <a:ext cx="11072079" cy="1046892"/>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Offers pre-designed resume templates for easy customization.</a:t>
            </a:r>
          </a:p>
          <a:p>
            <a:pPr algn="just">
              <a:lnSpc>
                <a:spcPts val="4247"/>
              </a:lnSpc>
              <a:spcBef>
                <a:spcPct val="0"/>
              </a:spcBef>
            </a:pPr>
          </a:p>
        </p:txBody>
      </p:sp>
      <p:sp>
        <p:nvSpPr>
          <p:cNvPr name="Freeform 15" id="15"/>
          <p:cNvSpPr/>
          <p:nvPr/>
        </p:nvSpPr>
        <p:spPr>
          <a:xfrm flipH="false" flipV="false" rot="0">
            <a:off x="2847213" y="7878569"/>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3368168" y="7613829"/>
            <a:ext cx="12751124" cy="1950266"/>
          </a:xfrm>
          <a:prstGeom prst="rect">
            <a:avLst/>
          </a:prstGeom>
        </p:spPr>
        <p:txBody>
          <a:bodyPr anchor="t" rtlCol="false" tIns="0" lIns="0" bIns="0" rIns="0">
            <a:spAutoFit/>
          </a:bodyPr>
          <a:lstStyle/>
          <a:p>
            <a:pPr algn="just">
              <a:lnSpc>
                <a:spcPts val="5309"/>
              </a:lnSpc>
            </a:pPr>
            <a:r>
              <a:rPr lang="en-US" sz="3033">
                <a:solidFill>
                  <a:srgbClr val="2A2E3A"/>
                </a:solidFill>
                <a:latin typeface="Helios"/>
              </a:rPr>
              <a:t>Includes features such as inputting information,automatically adding the completed course as skill and previewing the resume.</a:t>
            </a:r>
          </a:p>
          <a:p>
            <a:pPr algn="just">
              <a:lnSpc>
                <a:spcPts val="5309"/>
              </a:lnSpc>
            </a:pPr>
          </a:p>
        </p:txBody>
      </p:sp>
      <p:sp>
        <p:nvSpPr>
          <p:cNvPr name="Freeform 17" id="17"/>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73972" y="1159019"/>
            <a:ext cx="6582052" cy="580998"/>
          </a:xfrm>
          <a:prstGeom prst="rect">
            <a:avLst/>
          </a:prstGeom>
        </p:spPr>
        <p:txBody>
          <a:bodyPr anchor="t" rtlCol="false" tIns="0" lIns="0" bIns="0" rIns="0">
            <a:spAutoFit/>
          </a:bodyPr>
          <a:lstStyle/>
          <a:p>
            <a:pPr>
              <a:lnSpc>
                <a:spcPts val="4563"/>
              </a:lnSpc>
            </a:pPr>
            <a:r>
              <a:rPr lang="en-US" sz="3510">
                <a:solidFill>
                  <a:srgbClr val="2A2E3A"/>
                </a:solidFill>
                <a:latin typeface="Klein Bold"/>
              </a:rPr>
              <a:t>College Search Module</a:t>
            </a:r>
          </a:p>
        </p:txBody>
      </p:sp>
      <p:sp>
        <p:nvSpPr>
          <p:cNvPr name="Freeform 3" id="3"/>
          <p:cNvSpPr/>
          <p:nvPr/>
        </p:nvSpPr>
        <p:spPr>
          <a:xfrm flipH="false" flipV="false" rot="0">
            <a:off x="2847213" y="2288947"/>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368168" y="2128982"/>
            <a:ext cx="13891132" cy="1574678"/>
          </a:xfrm>
          <a:prstGeom prst="rect">
            <a:avLst/>
          </a:prstGeom>
        </p:spPr>
        <p:txBody>
          <a:bodyPr anchor="t" rtlCol="false" tIns="0" lIns="0" bIns="0" rIns="0">
            <a:spAutoFit/>
          </a:bodyPr>
          <a:lstStyle/>
          <a:p>
            <a:pPr>
              <a:lnSpc>
                <a:spcPts val="4247"/>
              </a:lnSpc>
            </a:pPr>
            <a:r>
              <a:rPr lang="en-US" sz="3033">
                <a:solidFill>
                  <a:srgbClr val="2A2E3A"/>
                </a:solidFill>
                <a:latin typeface="Helios"/>
              </a:rPr>
              <a:t>Allows users to search for colleges based on criteria such as rank, location, and program offerings.</a:t>
            </a:r>
          </a:p>
          <a:p>
            <a:pPr>
              <a:lnSpc>
                <a:spcPts val="4247"/>
              </a:lnSpc>
              <a:spcBef>
                <a:spcPct val="0"/>
              </a:spcBef>
            </a:pPr>
          </a:p>
        </p:txBody>
      </p:sp>
      <p:grpSp>
        <p:nvGrpSpPr>
          <p:cNvPr name="Group 5" id="5"/>
          <p:cNvGrpSpPr/>
          <p:nvPr/>
        </p:nvGrpSpPr>
        <p:grpSpPr>
          <a:xfrm rot="0">
            <a:off x="2847213" y="3613512"/>
            <a:ext cx="14809234" cy="1517528"/>
            <a:chOff x="0" y="0"/>
            <a:chExt cx="19745645" cy="2023371"/>
          </a:xfrm>
        </p:grpSpPr>
        <p:sp>
          <p:nvSpPr>
            <p:cNvPr name="Freeform 6" id="6"/>
            <p:cNvSpPr/>
            <p:nvPr/>
          </p:nvSpPr>
          <p:spPr>
            <a:xfrm flipH="false" flipV="false" rot="0">
              <a:off x="0" y="97025"/>
              <a:ext cx="351760" cy="351760"/>
            </a:xfrm>
            <a:custGeom>
              <a:avLst/>
              <a:gdLst/>
              <a:ahLst/>
              <a:cxnLst/>
              <a:rect r="r" b="b" t="t" l="l"/>
              <a:pathLst>
                <a:path h="351760" w="351760">
                  <a:moveTo>
                    <a:pt x="0" y="0"/>
                  </a:moveTo>
                  <a:lnTo>
                    <a:pt x="351760" y="0"/>
                  </a:lnTo>
                  <a:lnTo>
                    <a:pt x="351760" y="351760"/>
                  </a:lnTo>
                  <a:lnTo>
                    <a:pt x="0" y="351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694607" y="-57150"/>
              <a:ext cx="19051038" cy="2080521"/>
            </a:xfrm>
            <a:prstGeom prst="rect">
              <a:avLst/>
            </a:prstGeom>
          </p:spPr>
          <p:txBody>
            <a:bodyPr anchor="t" rtlCol="false" tIns="0" lIns="0" bIns="0" rIns="0">
              <a:spAutoFit/>
            </a:bodyPr>
            <a:lstStyle/>
            <a:p>
              <a:pPr>
                <a:lnSpc>
                  <a:spcPts val="4247"/>
                </a:lnSpc>
              </a:pPr>
              <a:r>
                <a:rPr lang="en-US" sz="3033">
                  <a:solidFill>
                    <a:srgbClr val="2A2E3A"/>
                  </a:solidFill>
                  <a:latin typeface="Helios"/>
                </a:rPr>
                <a:t>Provides detailed information about colleges, including admission requirements, campus facilities, and contact details.</a:t>
              </a:r>
            </a:p>
            <a:p>
              <a:pPr>
                <a:lnSpc>
                  <a:spcPts val="4247"/>
                </a:lnSpc>
                <a:spcBef>
                  <a:spcPct val="0"/>
                </a:spcBef>
              </a:pPr>
            </a:p>
          </p:txBody>
        </p:sp>
      </p:grpSp>
      <p:sp>
        <p:nvSpPr>
          <p:cNvPr name="TextBox 8" id="8"/>
          <p:cNvSpPr txBox="true"/>
          <p:nvPr/>
        </p:nvSpPr>
        <p:spPr>
          <a:xfrm rot="0">
            <a:off x="673972" y="5750165"/>
            <a:ext cx="10105683" cy="574545"/>
          </a:xfrm>
          <a:prstGeom prst="rect">
            <a:avLst/>
          </a:prstGeom>
        </p:spPr>
        <p:txBody>
          <a:bodyPr anchor="t" rtlCol="false" tIns="0" lIns="0" bIns="0" rIns="0">
            <a:spAutoFit/>
          </a:bodyPr>
          <a:lstStyle/>
          <a:p>
            <a:pPr algn="just">
              <a:lnSpc>
                <a:spcPts val="4563"/>
              </a:lnSpc>
            </a:pPr>
            <a:r>
              <a:rPr lang="en-US" sz="3510">
                <a:solidFill>
                  <a:srgbClr val="2A2E3A"/>
                </a:solidFill>
                <a:latin typeface="Klein Bold"/>
              </a:rPr>
              <a:t>Coding Contest Information Module</a:t>
            </a:r>
          </a:p>
        </p:txBody>
      </p:sp>
      <p:sp>
        <p:nvSpPr>
          <p:cNvPr name="Freeform 9" id="9"/>
          <p:cNvSpPr/>
          <p:nvPr/>
        </p:nvSpPr>
        <p:spPr>
          <a:xfrm flipH="false" flipV="false" rot="0">
            <a:off x="2847213" y="6876866"/>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3368168" y="6716902"/>
            <a:ext cx="16889617" cy="1046892"/>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Integrates with external APIs or databases to fetch information about coding contests.</a:t>
            </a:r>
          </a:p>
          <a:p>
            <a:pPr algn="just">
              <a:lnSpc>
                <a:spcPts val="4247"/>
              </a:lnSpc>
              <a:spcBef>
                <a:spcPct val="0"/>
              </a:spcBef>
            </a:pPr>
          </a:p>
        </p:txBody>
      </p:sp>
      <p:sp>
        <p:nvSpPr>
          <p:cNvPr name="Freeform 11" id="11"/>
          <p:cNvSpPr/>
          <p:nvPr/>
        </p:nvSpPr>
        <p:spPr>
          <a:xfrm flipH="false" flipV="false" rot="0">
            <a:off x="2847213" y="7691425"/>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3368168" y="7531460"/>
            <a:ext cx="13129501" cy="1046892"/>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Displays upcoming contests, deadlines, rules, and registration details.</a:t>
            </a:r>
          </a:p>
          <a:p>
            <a:pPr algn="just">
              <a:lnSpc>
                <a:spcPts val="4247"/>
              </a:lnSpc>
              <a:spcBef>
                <a:spcPct val="0"/>
              </a:spcBef>
            </a:pPr>
          </a:p>
        </p:txBody>
      </p:sp>
      <p:sp>
        <p:nvSpPr>
          <p:cNvPr name="Freeform 13" id="13"/>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47213" y="4001126"/>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73972" y="1132200"/>
            <a:ext cx="6582052" cy="574545"/>
          </a:xfrm>
          <a:prstGeom prst="rect">
            <a:avLst/>
          </a:prstGeom>
        </p:spPr>
        <p:txBody>
          <a:bodyPr anchor="t" rtlCol="false" tIns="0" lIns="0" bIns="0" rIns="0">
            <a:spAutoFit/>
          </a:bodyPr>
          <a:lstStyle/>
          <a:p>
            <a:pPr algn="just">
              <a:lnSpc>
                <a:spcPts val="4563"/>
              </a:lnSpc>
            </a:pPr>
            <a:r>
              <a:rPr lang="en-US" sz="3510">
                <a:solidFill>
                  <a:srgbClr val="2A2E3A"/>
                </a:solidFill>
                <a:latin typeface="Klein Bold"/>
              </a:rPr>
              <a:t>Learning Roadmap Module</a:t>
            </a:r>
          </a:p>
        </p:txBody>
      </p:sp>
      <p:sp>
        <p:nvSpPr>
          <p:cNvPr name="Freeform 4" id="4"/>
          <p:cNvSpPr/>
          <p:nvPr/>
        </p:nvSpPr>
        <p:spPr>
          <a:xfrm flipH="false" flipV="false" rot="0">
            <a:off x="2847213" y="2258901"/>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368168" y="2098936"/>
            <a:ext cx="13891132" cy="513492"/>
          </a:xfrm>
          <a:prstGeom prst="rect">
            <a:avLst/>
          </a:prstGeom>
        </p:spPr>
        <p:txBody>
          <a:bodyPr anchor="t" rtlCol="false" tIns="0" lIns="0" bIns="0" rIns="0">
            <a:spAutoFit/>
          </a:bodyPr>
          <a:lstStyle/>
          <a:p>
            <a:pPr algn="just">
              <a:lnSpc>
                <a:spcPts val="4247"/>
              </a:lnSpc>
              <a:spcBef>
                <a:spcPct val="0"/>
              </a:spcBef>
            </a:pPr>
            <a:r>
              <a:rPr lang="en-US" sz="3033">
                <a:solidFill>
                  <a:srgbClr val="2A2E3A"/>
                </a:solidFill>
                <a:latin typeface="Helios"/>
              </a:rPr>
              <a:t>Presents a structured learning path.</a:t>
            </a:r>
          </a:p>
        </p:txBody>
      </p:sp>
      <p:sp>
        <p:nvSpPr>
          <p:cNvPr name="Freeform 6" id="6"/>
          <p:cNvSpPr/>
          <p:nvPr/>
        </p:nvSpPr>
        <p:spPr>
          <a:xfrm flipH="false" flipV="false" rot="0">
            <a:off x="2847213" y="3132618"/>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368168" y="3002954"/>
            <a:ext cx="12774773" cy="1046892"/>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Allows users to track their progress and mark completed resources.</a:t>
            </a:r>
          </a:p>
          <a:p>
            <a:pPr algn="just">
              <a:lnSpc>
                <a:spcPts val="4247"/>
              </a:lnSpc>
              <a:spcBef>
                <a:spcPct val="0"/>
              </a:spcBef>
            </a:pPr>
          </a:p>
        </p:txBody>
      </p:sp>
      <p:sp>
        <p:nvSpPr>
          <p:cNvPr name="TextBox 8" id="8"/>
          <p:cNvSpPr txBox="true"/>
          <p:nvPr/>
        </p:nvSpPr>
        <p:spPr>
          <a:xfrm rot="0">
            <a:off x="3368168" y="3841161"/>
            <a:ext cx="14288279" cy="1046892"/>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Suggests personalized learning paths based on user preferences and skill levels.</a:t>
            </a:r>
          </a:p>
          <a:p>
            <a:pPr algn="just">
              <a:lnSpc>
                <a:spcPts val="4247"/>
              </a:lnSpc>
              <a:spcBef>
                <a:spcPct val="0"/>
              </a:spcBef>
            </a:pPr>
          </a:p>
        </p:txBody>
      </p:sp>
      <p:sp>
        <p:nvSpPr>
          <p:cNvPr name="TextBox 9" id="9"/>
          <p:cNvSpPr txBox="true"/>
          <p:nvPr/>
        </p:nvSpPr>
        <p:spPr>
          <a:xfrm rot="0">
            <a:off x="673972" y="5750165"/>
            <a:ext cx="10105683" cy="574545"/>
          </a:xfrm>
          <a:prstGeom prst="rect">
            <a:avLst/>
          </a:prstGeom>
        </p:spPr>
        <p:txBody>
          <a:bodyPr anchor="t" rtlCol="false" tIns="0" lIns="0" bIns="0" rIns="0">
            <a:spAutoFit/>
          </a:bodyPr>
          <a:lstStyle/>
          <a:p>
            <a:pPr algn="just">
              <a:lnSpc>
                <a:spcPts val="4563"/>
              </a:lnSpc>
            </a:pPr>
            <a:r>
              <a:rPr lang="en-US" sz="3510">
                <a:solidFill>
                  <a:srgbClr val="2A2E3A"/>
                </a:solidFill>
                <a:latin typeface="Klein Bold"/>
              </a:rPr>
              <a:t>Skill Performance Analysis Module</a:t>
            </a:r>
          </a:p>
        </p:txBody>
      </p:sp>
      <p:sp>
        <p:nvSpPr>
          <p:cNvPr name="Freeform 10" id="10"/>
          <p:cNvSpPr/>
          <p:nvPr/>
        </p:nvSpPr>
        <p:spPr>
          <a:xfrm flipH="false" flipV="false" rot="0">
            <a:off x="2847213" y="6876866"/>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3368168" y="6716902"/>
            <a:ext cx="16889617" cy="1046892"/>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Evaluates users' skills in various programming languages and tools.</a:t>
            </a:r>
          </a:p>
          <a:p>
            <a:pPr algn="just">
              <a:lnSpc>
                <a:spcPts val="4247"/>
              </a:lnSpc>
              <a:spcBef>
                <a:spcPct val="0"/>
              </a:spcBef>
            </a:pPr>
          </a:p>
        </p:txBody>
      </p:sp>
      <p:sp>
        <p:nvSpPr>
          <p:cNvPr name="Freeform 12" id="12"/>
          <p:cNvSpPr/>
          <p:nvPr/>
        </p:nvSpPr>
        <p:spPr>
          <a:xfrm flipH="false" flipV="false" rot="0">
            <a:off x="2847213" y="7691425"/>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3368168" y="7531460"/>
            <a:ext cx="13129501" cy="1046892"/>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Provides personalized feedback and recommendations for improvement.</a:t>
            </a:r>
          </a:p>
          <a:p>
            <a:pPr algn="just">
              <a:lnSpc>
                <a:spcPts val="4247"/>
              </a:lnSpc>
              <a:spcBef>
                <a:spcPct val="0"/>
              </a:spcBef>
            </a:pPr>
          </a:p>
        </p:txBody>
      </p:sp>
      <p:sp>
        <p:nvSpPr>
          <p:cNvPr name="Freeform 14" id="14"/>
          <p:cNvSpPr/>
          <p:nvPr/>
        </p:nvSpPr>
        <p:spPr>
          <a:xfrm flipH="false" flipV="false" rot="0">
            <a:off x="2847213" y="8529633"/>
            <a:ext cx="263820" cy="263820"/>
          </a:xfrm>
          <a:custGeom>
            <a:avLst/>
            <a:gdLst/>
            <a:ahLst/>
            <a:cxnLst/>
            <a:rect r="r" b="b" t="t" l="l"/>
            <a:pathLst>
              <a:path h="263820" w="263820">
                <a:moveTo>
                  <a:pt x="0" y="0"/>
                </a:moveTo>
                <a:lnTo>
                  <a:pt x="263820" y="0"/>
                </a:lnTo>
                <a:lnTo>
                  <a:pt x="263820" y="263819"/>
                </a:lnTo>
                <a:lnTo>
                  <a:pt x="0" y="2638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3368168" y="8264893"/>
            <a:ext cx="14075442" cy="1950266"/>
          </a:xfrm>
          <a:prstGeom prst="rect">
            <a:avLst/>
          </a:prstGeom>
        </p:spPr>
        <p:txBody>
          <a:bodyPr anchor="t" rtlCol="false" tIns="0" lIns="0" bIns="0" rIns="0">
            <a:spAutoFit/>
          </a:bodyPr>
          <a:lstStyle/>
          <a:p>
            <a:pPr algn="just">
              <a:lnSpc>
                <a:spcPts val="5309"/>
              </a:lnSpc>
            </a:pPr>
            <a:r>
              <a:rPr lang="en-US" sz="3033">
                <a:solidFill>
                  <a:srgbClr val="2A2E3A"/>
                </a:solidFill>
                <a:latin typeface="Helios"/>
              </a:rPr>
              <a:t>Tracks skill development over time and allows users to set goals and monitor progress.</a:t>
            </a:r>
          </a:p>
          <a:p>
            <a:pPr algn="just">
              <a:lnSpc>
                <a:spcPts val="5309"/>
              </a:lnSpc>
            </a:pPr>
          </a:p>
        </p:txBody>
      </p:sp>
      <p:sp>
        <p:nvSpPr>
          <p:cNvPr name="Freeform 16" id="16"/>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73972" y="2913375"/>
            <a:ext cx="6582052" cy="574545"/>
          </a:xfrm>
          <a:prstGeom prst="rect">
            <a:avLst/>
          </a:prstGeom>
        </p:spPr>
        <p:txBody>
          <a:bodyPr anchor="t" rtlCol="false" tIns="0" lIns="0" bIns="0" rIns="0">
            <a:spAutoFit/>
          </a:bodyPr>
          <a:lstStyle/>
          <a:p>
            <a:pPr algn="just">
              <a:lnSpc>
                <a:spcPts val="4563"/>
              </a:lnSpc>
            </a:pPr>
            <a:r>
              <a:rPr lang="en-US" sz="3510">
                <a:solidFill>
                  <a:srgbClr val="2A2E3A"/>
                </a:solidFill>
                <a:latin typeface="Klein Bold"/>
              </a:rPr>
              <a:t> Admin Module</a:t>
            </a:r>
          </a:p>
        </p:txBody>
      </p:sp>
      <p:sp>
        <p:nvSpPr>
          <p:cNvPr name="Freeform 3" id="3"/>
          <p:cNvSpPr/>
          <p:nvPr/>
        </p:nvSpPr>
        <p:spPr>
          <a:xfrm flipH="false" flipV="false" rot="0">
            <a:off x="2847213" y="4040076"/>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368168" y="3880111"/>
            <a:ext cx="13891132" cy="1580292"/>
          </a:xfrm>
          <a:prstGeom prst="rect">
            <a:avLst/>
          </a:prstGeom>
        </p:spPr>
        <p:txBody>
          <a:bodyPr anchor="t" rtlCol="false" tIns="0" lIns="0" bIns="0" rIns="0">
            <a:spAutoFit/>
          </a:bodyPr>
          <a:lstStyle/>
          <a:p>
            <a:pPr algn="just">
              <a:lnSpc>
                <a:spcPts val="4247"/>
              </a:lnSpc>
              <a:spcBef>
                <a:spcPct val="0"/>
              </a:spcBef>
            </a:pPr>
            <a:r>
              <a:rPr lang="en-US" sz="3033">
                <a:solidFill>
                  <a:srgbClr val="2A2E3A"/>
                </a:solidFill>
                <a:latin typeface="Helios"/>
              </a:rPr>
              <a:t>Enables administrators to manage user accounts, access control, and system settings.</a:t>
            </a:r>
          </a:p>
          <a:p>
            <a:pPr algn="just">
              <a:lnSpc>
                <a:spcPts val="4247"/>
              </a:lnSpc>
              <a:spcBef>
                <a:spcPct val="0"/>
              </a:spcBef>
            </a:pPr>
          </a:p>
        </p:txBody>
      </p:sp>
      <p:sp>
        <p:nvSpPr>
          <p:cNvPr name="Freeform 5" id="5"/>
          <p:cNvSpPr/>
          <p:nvPr/>
        </p:nvSpPr>
        <p:spPr>
          <a:xfrm flipH="false" flipV="false" rot="0">
            <a:off x="2847213" y="5219545"/>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368168" y="5089880"/>
            <a:ext cx="12774773" cy="1046892"/>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Allows administrators to view and analyze user data.</a:t>
            </a:r>
          </a:p>
          <a:p>
            <a:pPr algn="just">
              <a:lnSpc>
                <a:spcPts val="4247"/>
              </a:lnSpc>
              <a:spcBef>
                <a:spcPct val="0"/>
              </a:spcBef>
            </a:pPr>
          </a:p>
        </p:txBody>
      </p:sp>
      <p:sp>
        <p:nvSpPr>
          <p:cNvPr name="Freeform 7" id="7"/>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333653" y="4314113"/>
            <a:ext cx="11277470" cy="1859058"/>
          </a:xfrm>
          <a:prstGeom prst="rect">
            <a:avLst/>
          </a:prstGeom>
        </p:spPr>
        <p:txBody>
          <a:bodyPr anchor="t" rtlCol="false" tIns="0" lIns="0" bIns="0" rIns="0">
            <a:spAutoFit/>
          </a:bodyPr>
          <a:lstStyle/>
          <a:p>
            <a:pPr algn="just">
              <a:lnSpc>
                <a:spcPts val="15110"/>
              </a:lnSpc>
            </a:pPr>
            <a:r>
              <a:rPr lang="en-US" sz="11623">
                <a:solidFill>
                  <a:srgbClr val="2A2E3A"/>
                </a:solidFill>
                <a:latin typeface="Klein Bold"/>
              </a:rPr>
              <a:t>System Design</a:t>
            </a:r>
          </a:p>
        </p:txBody>
      </p:sp>
      <p:sp>
        <p:nvSpPr>
          <p:cNvPr name="Freeform 3" id="3"/>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2"/>
            <a:stretch>
              <a:fillRect l="0" t="0" r="0" b="0"/>
            </a:stretch>
          </a:blipFill>
        </p:spPr>
      </p:sp>
      <p:sp>
        <p:nvSpPr>
          <p:cNvPr name="Freeform 3" id="3"/>
          <p:cNvSpPr/>
          <p:nvPr/>
        </p:nvSpPr>
        <p:spPr>
          <a:xfrm flipH="false" flipV="false" rot="0">
            <a:off x="4046097" y="1534900"/>
            <a:ext cx="11156373" cy="9250609"/>
          </a:xfrm>
          <a:custGeom>
            <a:avLst/>
            <a:gdLst/>
            <a:ahLst/>
            <a:cxnLst/>
            <a:rect r="r" b="b" t="t" l="l"/>
            <a:pathLst>
              <a:path h="9250609" w="11156373">
                <a:moveTo>
                  <a:pt x="0" y="0"/>
                </a:moveTo>
                <a:lnTo>
                  <a:pt x="11156373" y="0"/>
                </a:lnTo>
                <a:lnTo>
                  <a:pt x="11156373" y="9250609"/>
                </a:lnTo>
                <a:lnTo>
                  <a:pt x="0" y="9250609"/>
                </a:lnTo>
                <a:lnTo>
                  <a:pt x="0" y="0"/>
                </a:lnTo>
                <a:close/>
              </a:path>
            </a:pathLst>
          </a:custGeom>
          <a:blipFill>
            <a:blip r:embed="rId3"/>
            <a:stretch>
              <a:fillRect l="0" t="0" r="0" b="0"/>
            </a:stretch>
          </a:blipFill>
        </p:spPr>
      </p:sp>
      <p:sp>
        <p:nvSpPr>
          <p:cNvPr name="TextBox 4" id="4"/>
          <p:cNvSpPr txBox="true"/>
          <p:nvPr/>
        </p:nvSpPr>
        <p:spPr>
          <a:xfrm rot="0">
            <a:off x="412310" y="589035"/>
            <a:ext cx="5049744" cy="631026"/>
          </a:xfrm>
          <a:prstGeom prst="rect">
            <a:avLst/>
          </a:prstGeom>
        </p:spPr>
        <p:txBody>
          <a:bodyPr anchor="t" rtlCol="false" tIns="0" lIns="0" bIns="0" rIns="0">
            <a:spAutoFit/>
          </a:bodyPr>
          <a:lstStyle/>
          <a:p>
            <a:pPr>
              <a:lnSpc>
                <a:spcPts val="5072"/>
              </a:lnSpc>
            </a:pPr>
            <a:r>
              <a:rPr lang="en-US" sz="3902">
                <a:solidFill>
                  <a:srgbClr val="2A2E3A"/>
                </a:solidFill>
                <a:latin typeface="Klein Bold"/>
              </a:rPr>
              <a:t>Data Flow  Diagram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2"/>
            <a:stretch>
              <a:fillRect l="0" t="0" r="0" b="0"/>
            </a:stretch>
          </a:blipFill>
        </p:spPr>
      </p:sp>
      <p:sp>
        <p:nvSpPr>
          <p:cNvPr name="Freeform 3" id="3"/>
          <p:cNvSpPr/>
          <p:nvPr/>
        </p:nvSpPr>
        <p:spPr>
          <a:xfrm flipH="false" flipV="false" rot="0">
            <a:off x="4228668" y="459935"/>
            <a:ext cx="9830663" cy="9631561"/>
          </a:xfrm>
          <a:custGeom>
            <a:avLst/>
            <a:gdLst/>
            <a:ahLst/>
            <a:cxnLst/>
            <a:rect r="r" b="b" t="t" l="l"/>
            <a:pathLst>
              <a:path h="9631561" w="9830663">
                <a:moveTo>
                  <a:pt x="0" y="0"/>
                </a:moveTo>
                <a:lnTo>
                  <a:pt x="9830664" y="0"/>
                </a:lnTo>
                <a:lnTo>
                  <a:pt x="9830664" y="9631561"/>
                </a:lnTo>
                <a:lnTo>
                  <a:pt x="0" y="9631561"/>
                </a:lnTo>
                <a:lnTo>
                  <a:pt x="0" y="0"/>
                </a:lnTo>
                <a:close/>
              </a:path>
            </a:pathLst>
          </a:custGeom>
          <a:blipFill>
            <a:blip r:embed="rId3"/>
            <a:stretch>
              <a:fillRect l="0" t="0" r="0" b="0"/>
            </a:stretch>
          </a:blipFill>
        </p:spPr>
      </p:sp>
      <p:sp>
        <p:nvSpPr>
          <p:cNvPr name="TextBox 4" id="4"/>
          <p:cNvSpPr txBox="true"/>
          <p:nvPr/>
        </p:nvSpPr>
        <p:spPr>
          <a:xfrm rot="0">
            <a:off x="371079" y="4215222"/>
            <a:ext cx="2885118" cy="1273510"/>
          </a:xfrm>
          <a:prstGeom prst="rect">
            <a:avLst/>
          </a:prstGeom>
        </p:spPr>
        <p:txBody>
          <a:bodyPr anchor="t" rtlCol="false" tIns="0" lIns="0" bIns="0" rIns="0">
            <a:spAutoFit/>
          </a:bodyPr>
          <a:lstStyle/>
          <a:p>
            <a:pPr>
              <a:lnSpc>
                <a:spcPts val="5072"/>
              </a:lnSpc>
            </a:pPr>
            <a:r>
              <a:rPr lang="en-US" sz="3902">
                <a:solidFill>
                  <a:srgbClr val="2A2E3A"/>
                </a:solidFill>
                <a:latin typeface="Klein Bold"/>
              </a:rPr>
              <a:t>Usecase Diagram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2"/>
            <a:stretch>
              <a:fillRect l="0" t="0" r="0" b="0"/>
            </a:stretch>
          </a:blipFill>
        </p:spPr>
      </p:sp>
      <p:sp>
        <p:nvSpPr>
          <p:cNvPr name="Freeform 3" id="3"/>
          <p:cNvSpPr/>
          <p:nvPr/>
        </p:nvSpPr>
        <p:spPr>
          <a:xfrm flipH="false" flipV="false" rot="0">
            <a:off x="2734752" y="1019175"/>
            <a:ext cx="12818496" cy="9362897"/>
          </a:xfrm>
          <a:custGeom>
            <a:avLst/>
            <a:gdLst/>
            <a:ahLst/>
            <a:cxnLst/>
            <a:rect r="r" b="b" t="t" l="l"/>
            <a:pathLst>
              <a:path h="9362897" w="12818496">
                <a:moveTo>
                  <a:pt x="0" y="0"/>
                </a:moveTo>
                <a:lnTo>
                  <a:pt x="12818496" y="0"/>
                </a:lnTo>
                <a:lnTo>
                  <a:pt x="12818496" y="9362897"/>
                </a:lnTo>
                <a:lnTo>
                  <a:pt x="0" y="9362897"/>
                </a:lnTo>
                <a:lnTo>
                  <a:pt x="0" y="0"/>
                </a:lnTo>
                <a:close/>
              </a:path>
            </a:pathLst>
          </a:custGeom>
          <a:blipFill>
            <a:blip r:embed="rId3"/>
            <a:stretch>
              <a:fillRect l="0" t="0" r="-1631" b="0"/>
            </a:stretch>
          </a:blipFill>
        </p:spPr>
      </p:sp>
      <p:sp>
        <p:nvSpPr>
          <p:cNvPr name="TextBox 4" id="4"/>
          <p:cNvSpPr txBox="true"/>
          <p:nvPr/>
        </p:nvSpPr>
        <p:spPr>
          <a:xfrm rot="0">
            <a:off x="890679" y="1108992"/>
            <a:ext cx="3627276" cy="631026"/>
          </a:xfrm>
          <a:prstGeom prst="rect">
            <a:avLst/>
          </a:prstGeom>
        </p:spPr>
        <p:txBody>
          <a:bodyPr anchor="t" rtlCol="false" tIns="0" lIns="0" bIns="0" rIns="0">
            <a:spAutoFit/>
          </a:bodyPr>
          <a:lstStyle/>
          <a:p>
            <a:pPr>
              <a:lnSpc>
                <a:spcPts val="5072"/>
              </a:lnSpc>
            </a:pPr>
            <a:r>
              <a:rPr lang="en-US" sz="3902">
                <a:solidFill>
                  <a:srgbClr val="2A2E3A"/>
                </a:solidFill>
                <a:latin typeface="Klein Bold"/>
              </a:rPr>
              <a:t>Class Diagram</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2"/>
            <a:stretch>
              <a:fillRect l="0" t="0" r="0" b="0"/>
            </a:stretch>
          </a:blipFill>
        </p:spPr>
      </p:sp>
      <p:sp>
        <p:nvSpPr>
          <p:cNvPr name="Freeform 3" id="3"/>
          <p:cNvSpPr/>
          <p:nvPr/>
        </p:nvSpPr>
        <p:spPr>
          <a:xfrm flipH="false" flipV="false" rot="0">
            <a:off x="3353558" y="914400"/>
            <a:ext cx="13317046" cy="11635629"/>
          </a:xfrm>
          <a:custGeom>
            <a:avLst/>
            <a:gdLst/>
            <a:ahLst/>
            <a:cxnLst/>
            <a:rect r="r" b="b" t="t" l="l"/>
            <a:pathLst>
              <a:path h="11635629" w="13317046">
                <a:moveTo>
                  <a:pt x="0" y="0"/>
                </a:moveTo>
                <a:lnTo>
                  <a:pt x="13317046" y="0"/>
                </a:lnTo>
                <a:lnTo>
                  <a:pt x="13317046" y="11635629"/>
                </a:lnTo>
                <a:lnTo>
                  <a:pt x="0" y="11635629"/>
                </a:lnTo>
                <a:lnTo>
                  <a:pt x="0" y="0"/>
                </a:lnTo>
                <a:close/>
              </a:path>
            </a:pathLst>
          </a:custGeom>
          <a:blipFill>
            <a:blip r:embed="rId3"/>
            <a:stretch>
              <a:fillRect l="0" t="0" r="-1466" b="0"/>
            </a:stretch>
          </a:blipFill>
        </p:spPr>
      </p:sp>
      <p:sp>
        <p:nvSpPr>
          <p:cNvPr name="TextBox 4" id="4"/>
          <p:cNvSpPr txBox="true"/>
          <p:nvPr/>
        </p:nvSpPr>
        <p:spPr>
          <a:xfrm rot="0">
            <a:off x="371079" y="4215222"/>
            <a:ext cx="2885118" cy="1273510"/>
          </a:xfrm>
          <a:prstGeom prst="rect">
            <a:avLst/>
          </a:prstGeom>
        </p:spPr>
        <p:txBody>
          <a:bodyPr anchor="t" rtlCol="false" tIns="0" lIns="0" bIns="0" rIns="0">
            <a:spAutoFit/>
          </a:bodyPr>
          <a:lstStyle/>
          <a:p>
            <a:pPr>
              <a:lnSpc>
                <a:spcPts val="5072"/>
              </a:lnSpc>
            </a:pPr>
            <a:r>
              <a:rPr lang="en-US" sz="3902">
                <a:solidFill>
                  <a:srgbClr val="2A2E3A"/>
                </a:solidFill>
                <a:latin typeface="Klein Bold"/>
              </a:rPr>
              <a:t>Sequence Diagram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46890" y="-17605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80771" y="4546600"/>
            <a:ext cx="4621451" cy="1298575"/>
          </a:xfrm>
          <a:prstGeom prst="rect">
            <a:avLst/>
          </a:prstGeom>
        </p:spPr>
        <p:txBody>
          <a:bodyPr anchor="t" rtlCol="false" tIns="0" lIns="0" bIns="0" rIns="0">
            <a:spAutoFit/>
          </a:bodyPr>
          <a:lstStyle/>
          <a:p>
            <a:pPr>
              <a:lnSpc>
                <a:spcPts val="10400"/>
              </a:lnSpc>
            </a:pPr>
            <a:r>
              <a:rPr lang="en-US" sz="8000">
                <a:solidFill>
                  <a:srgbClr val="2A2E3A"/>
                </a:solidFill>
                <a:latin typeface="Klein Bold"/>
              </a:rPr>
              <a:t>Abstract</a:t>
            </a:r>
          </a:p>
        </p:txBody>
      </p:sp>
      <p:sp>
        <p:nvSpPr>
          <p:cNvPr name="Freeform 4" id="4"/>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5" id="5"/>
          <p:cNvSpPr/>
          <p:nvPr/>
        </p:nvSpPr>
        <p:spPr>
          <a:xfrm flipH="false" flipV="false" rot="0">
            <a:off x="6942115" y="2094532"/>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7670567" y="1960991"/>
            <a:ext cx="6554236" cy="448310"/>
          </a:xfrm>
          <a:prstGeom prst="rect">
            <a:avLst/>
          </a:prstGeom>
        </p:spPr>
        <p:txBody>
          <a:bodyPr anchor="t" rtlCol="false" tIns="0" lIns="0" bIns="0" rIns="0">
            <a:spAutoFit/>
          </a:bodyPr>
          <a:lstStyle/>
          <a:p>
            <a:pPr marL="0" indent="0" lvl="0">
              <a:lnSpc>
                <a:spcPts val="3639"/>
              </a:lnSpc>
              <a:spcBef>
                <a:spcPct val="0"/>
              </a:spcBef>
            </a:pPr>
          </a:p>
        </p:txBody>
      </p:sp>
      <p:sp>
        <p:nvSpPr>
          <p:cNvPr name="TextBox 7" id="7"/>
          <p:cNvSpPr txBox="true"/>
          <p:nvPr/>
        </p:nvSpPr>
        <p:spPr>
          <a:xfrm rot="0">
            <a:off x="7294954" y="1967632"/>
            <a:ext cx="10545494" cy="79883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The proposed application is a career development tool that assists individuals in various aspects of their professional growth.</a:t>
            </a:r>
          </a:p>
        </p:txBody>
      </p:sp>
      <p:sp>
        <p:nvSpPr>
          <p:cNvPr name="TextBox 8" id="8"/>
          <p:cNvSpPr txBox="true"/>
          <p:nvPr/>
        </p:nvSpPr>
        <p:spPr>
          <a:xfrm rot="0">
            <a:off x="7670567" y="3021299"/>
            <a:ext cx="6554236" cy="448310"/>
          </a:xfrm>
          <a:prstGeom prst="rect">
            <a:avLst/>
          </a:prstGeom>
        </p:spPr>
        <p:txBody>
          <a:bodyPr anchor="t" rtlCol="false" tIns="0" lIns="0" bIns="0" rIns="0">
            <a:spAutoFit/>
          </a:bodyPr>
          <a:lstStyle/>
          <a:p>
            <a:pPr marL="0" indent="0" lvl="0">
              <a:lnSpc>
                <a:spcPts val="3639"/>
              </a:lnSpc>
              <a:spcBef>
                <a:spcPct val="0"/>
              </a:spcBef>
            </a:pPr>
          </a:p>
        </p:txBody>
      </p:sp>
      <p:sp>
        <p:nvSpPr>
          <p:cNvPr name="TextBox 9" id="9"/>
          <p:cNvSpPr txBox="true"/>
          <p:nvPr/>
        </p:nvSpPr>
        <p:spPr>
          <a:xfrm rot="0">
            <a:off x="7294954" y="3027940"/>
            <a:ext cx="10545494" cy="119888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Features include resume building, college searching, coding contest information, learning roadmaps, and skill performance analysis.</a:t>
            </a:r>
          </a:p>
          <a:p>
            <a:pPr algn="just">
              <a:lnSpc>
                <a:spcPts val="3220"/>
              </a:lnSpc>
            </a:pPr>
          </a:p>
        </p:txBody>
      </p:sp>
      <p:sp>
        <p:nvSpPr>
          <p:cNvPr name="TextBox 10" id="10"/>
          <p:cNvSpPr txBox="true"/>
          <p:nvPr/>
        </p:nvSpPr>
        <p:spPr>
          <a:xfrm rot="0">
            <a:off x="7670567" y="4087428"/>
            <a:ext cx="6554236" cy="448310"/>
          </a:xfrm>
          <a:prstGeom prst="rect">
            <a:avLst/>
          </a:prstGeom>
        </p:spPr>
        <p:txBody>
          <a:bodyPr anchor="t" rtlCol="false" tIns="0" lIns="0" bIns="0" rIns="0">
            <a:spAutoFit/>
          </a:bodyPr>
          <a:lstStyle/>
          <a:p>
            <a:pPr marL="0" indent="0" lvl="0">
              <a:lnSpc>
                <a:spcPts val="3639"/>
              </a:lnSpc>
              <a:spcBef>
                <a:spcPct val="0"/>
              </a:spcBef>
            </a:pPr>
          </a:p>
        </p:txBody>
      </p:sp>
      <p:sp>
        <p:nvSpPr>
          <p:cNvPr name="TextBox 11" id="11"/>
          <p:cNvSpPr txBox="true"/>
          <p:nvPr/>
        </p:nvSpPr>
        <p:spPr>
          <a:xfrm rot="0">
            <a:off x="7294954" y="4094068"/>
            <a:ext cx="10545494" cy="79883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The </a:t>
            </a:r>
            <a:r>
              <a:rPr lang="en-US" sz="2300">
                <a:solidFill>
                  <a:srgbClr val="FA643F"/>
                </a:solidFill>
                <a:latin typeface="Klein"/>
              </a:rPr>
              <a:t>resume builder</a:t>
            </a:r>
            <a:r>
              <a:rPr lang="en-US" sz="2300">
                <a:solidFill>
                  <a:srgbClr val="2A2E3A"/>
                </a:solidFill>
                <a:latin typeface="Klein"/>
              </a:rPr>
              <a:t> feature offers pre-designed templates for quick and easy resume creation.</a:t>
            </a:r>
          </a:p>
        </p:txBody>
      </p:sp>
      <p:sp>
        <p:nvSpPr>
          <p:cNvPr name="Freeform 12" id="12"/>
          <p:cNvSpPr/>
          <p:nvPr/>
        </p:nvSpPr>
        <p:spPr>
          <a:xfrm flipH="false" flipV="false" rot="0">
            <a:off x="6942115" y="3154839"/>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6942115" y="4209610"/>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7670567" y="5063132"/>
            <a:ext cx="6554236" cy="448310"/>
          </a:xfrm>
          <a:prstGeom prst="rect">
            <a:avLst/>
          </a:prstGeom>
        </p:spPr>
        <p:txBody>
          <a:bodyPr anchor="t" rtlCol="false" tIns="0" lIns="0" bIns="0" rIns="0">
            <a:spAutoFit/>
          </a:bodyPr>
          <a:lstStyle/>
          <a:p>
            <a:pPr marL="0" indent="0" lvl="0">
              <a:lnSpc>
                <a:spcPts val="3639"/>
              </a:lnSpc>
              <a:spcBef>
                <a:spcPct val="0"/>
              </a:spcBef>
            </a:pPr>
          </a:p>
        </p:txBody>
      </p:sp>
      <p:sp>
        <p:nvSpPr>
          <p:cNvPr name="TextBox 15" id="15"/>
          <p:cNvSpPr txBox="true"/>
          <p:nvPr/>
        </p:nvSpPr>
        <p:spPr>
          <a:xfrm rot="0">
            <a:off x="7294954" y="5069773"/>
            <a:ext cx="10545494" cy="79883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The </a:t>
            </a:r>
            <a:r>
              <a:rPr lang="en-US" sz="2300">
                <a:solidFill>
                  <a:srgbClr val="FA643F"/>
                </a:solidFill>
                <a:latin typeface="Klein"/>
              </a:rPr>
              <a:t>college search feature</a:t>
            </a:r>
            <a:r>
              <a:rPr lang="en-US" sz="2300">
                <a:solidFill>
                  <a:srgbClr val="2A2E3A"/>
                </a:solidFill>
                <a:latin typeface="Klein"/>
              </a:rPr>
              <a:t> allows users to search for colleges based on preferences such as rank and location.</a:t>
            </a:r>
          </a:p>
        </p:txBody>
      </p:sp>
      <p:sp>
        <p:nvSpPr>
          <p:cNvPr name="Freeform 16" id="16"/>
          <p:cNvSpPr/>
          <p:nvPr/>
        </p:nvSpPr>
        <p:spPr>
          <a:xfrm flipH="false" flipV="false" rot="0">
            <a:off x="6942115" y="516809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7670567" y="6076936"/>
            <a:ext cx="6554236" cy="448310"/>
          </a:xfrm>
          <a:prstGeom prst="rect">
            <a:avLst/>
          </a:prstGeom>
        </p:spPr>
        <p:txBody>
          <a:bodyPr anchor="t" rtlCol="false" tIns="0" lIns="0" bIns="0" rIns="0">
            <a:spAutoFit/>
          </a:bodyPr>
          <a:lstStyle/>
          <a:p>
            <a:pPr marL="0" indent="0" lvl="0">
              <a:lnSpc>
                <a:spcPts val="3639"/>
              </a:lnSpc>
              <a:spcBef>
                <a:spcPct val="0"/>
              </a:spcBef>
            </a:pPr>
          </a:p>
        </p:txBody>
      </p:sp>
      <p:sp>
        <p:nvSpPr>
          <p:cNvPr name="TextBox 18" id="18"/>
          <p:cNvSpPr txBox="true"/>
          <p:nvPr/>
        </p:nvSpPr>
        <p:spPr>
          <a:xfrm rot="0">
            <a:off x="7294954" y="6083577"/>
            <a:ext cx="10545494" cy="79883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The </a:t>
            </a:r>
            <a:r>
              <a:rPr lang="en-US" sz="2300">
                <a:solidFill>
                  <a:srgbClr val="FA643F"/>
                </a:solidFill>
                <a:latin typeface="Klein"/>
              </a:rPr>
              <a:t>coding contest information feature</a:t>
            </a:r>
            <a:r>
              <a:rPr lang="en-US" sz="2300">
                <a:solidFill>
                  <a:srgbClr val="2A2E3A"/>
                </a:solidFill>
                <a:latin typeface="Klein"/>
              </a:rPr>
              <a:t> provides details on upcoming  and happening coding contests  around the world.</a:t>
            </a:r>
          </a:p>
        </p:txBody>
      </p:sp>
      <p:sp>
        <p:nvSpPr>
          <p:cNvPr name="Freeform 19" id="19"/>
          <p:cNvSpPr/>
          <p:nvPr/>
        </p:nvSpPr>
        <p:spPr>
          <a:xfrm flipH="false" flipV="false" rot="0">
            <a:off x="6942115" y="6181901"/>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0" id="20"/>
          <p:cNvSpPr txBox="true"/>
          <p:nvPr/>
        </p:nvSpPr>
        <p:spPr>
          <a:xfrm rot="0">
            <a:off x="7670567" y="7090740"/>
            <a:ext cx="6554236" cy="448310"/>
          </a:xfrm>
          <a:prstGeom prst="rect">
            <a:avLst/>
          </a:prstGeom>
        </p:spPr>
        <p:txBody>
          <a:bodyPr anchor="t" rtlCol="false" tIns="0" lIns="0" bIns="0" rIns="0">
            <a:spAutoFit/>
          </a:bodyPr>
          <a:lstStyle/>
          <a:p>
            <a:pPr marL="0" indent="0" lvl="0">
              <a:lnSpc>
                <a:spcPts val="3639"/>
              </a:lnSpc>
              <a:spcBef>
                <a:spcPct val="0"/>
              </a:spcBef>
            </a:pPr>
          </a:p>
        </p:txBody>
      </p:sp>
      <p:sp>
        <p:nvSpPr>
          <p:cNvPr name="TextBox 21" id="21"/>
          <p:cNvSpPr txBox="true"/>
          <p:nvPr/>
        </p:nvSpPr>
        <p:spPr>
          <a:xfrm rot="0">
            <a:off x="7294954" y="7101482"/>
            <a:ext cx="10545494" cy="119888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The</a:t>
            </a:r>
            <a:r>
              <a:rPr lang="en-US" sz="2300">
                <a:solidFill>
                  <a:srgbClr val="FA643F"/>
                </a:solidFill>
                <a:latin typeface="Klein"/>
              </a:rPr>
              <a:t> learning roadmap feature</a:t>
            </a:r>
            <a:r>
              <a:rPr lang="en-US" sz="2300">
                <a:solidFill>
                  <a:srgbClr val="2A2E3A"/>
                </a:solidFill>
                <a:latin typeface="Klein"/>
              </a:rPr>
              <a:t> provides a list of learning resources for different programming languages and tools, and allows users to track their progress.</a:t>
            </a:r>
          </a:p>
        </p:txBody>
      </p:sp>
      <p:sp>
        <p:nvSpPr>
          <p:cNvPr name="Freeform 22" id="22"/>
          <p:cNvSpPr/>
          <p:nvPr/>
        </p:nvSpPr>
        <p:spPr>
          <a:xfrm flipH="false" flipV="false" rot="0">
            <a:off x="6942115" y="7195706"/>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7670567" y="8462354"/>
            <a:ext cx="6554236" cy="448310"/>
          </a:xfrm>
          <a:prstGeom prst="rect">
            <a:avLst/>
          </a:prstGeom>
        </p:spPr>
        <p:txBody>
          <a:bodyPr anchor="t" rtlCol="false" tIns="0" lIns="0" bIns="0" rIns="0">
            <a:spAutoFit/>
          </a:bodyPr>
          <a:lstStyle/>
          <a:p>
            <a:pPr marL="0" indent="0" lvl="0">
              <a:lnSpc>
                <a:spcPts val="3639"/>
              </a:lnSpc>
              <a:spcBef>
                <a:spcPct val="0"/>
              </a:spcBef>
            </a:pPr>
          </a:p>
        </p:txBody>
      </p:sp>
      <p:sp>
        <p:nvSpPr>
          <p:cNvPr name="TextBox 24" id="24"/>
          <p:cNvSpPr txBox="true"/>
          <p:nvPr/>
        </p:nvSpPr>
        <p:spPr>
          <a:xfrm rot="0">
            <a:off x="7294954" y="8468995"/>
            <a:ext cx="10545494" cy="79883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The </a:t>
            </a:r>
            <a:r>
              <a:rPr lang="en-US" sz="2300">
                <a:solidFill>
                  <a:srgbClr val="FA643F"/>
                </a:solidFill>
                <a:latin typeface="Klein"/>
              </a:rPr>
              <a:t>skill performance analysis feature</a:t>
            </a:r>
            <a:r>
              <a:rPr lang="en-US" sz="2300">
                <a:solidFill>
                  <a:srgbClr val="2A2E3A"/>
                </a:solidFill>
                <a:latin typeface="Klein"/>
              </a:rPr>
              <a:t> assesses users' skills and provides personalized feedback on areas for improvement.</a:t>
            </a:r>
          </a:p>
        </p:txBody>
      </p:sp>
      <p:sp>
        <p:nvSpPr>
          <p:cNvPr name="Freeform 25" id="25"/>
          <p:cNvSpPr/>
          <p:nvPr/>
        </p:nvSpPr>
        <p:spPr>
          <a:xfrm flipH="false" flipV="false" rot="0">
            <a:off x="6942115" y="8567319"/>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2707" y="283924"/>
            <a:ext cx="16735293" cy="9985853"/>
          </a:xfrm>
          <a:custGeom>
            <a:avLst/>
            <a:gdLst/>
            <a:ahLst/>
            <a:cxnLst/>
            <a:rect r="r" b="b" t="t" l="l"/>
            <a:pathLst>
              <a:path h="9985853" w="16735293">
                <a:moveTo>
                  <a:pt x="0" y="0"/>
                </a:moveTo>
                <a:lnTo>
                  <a:pt x="16735293" y="0"/>
                </a:lnTo>
                <a:lnTo>
                  <a:pt x="16735293" y="9985852"/>
                </a:lnTo>
                <a:lnTo>
                  <a:pt x="0" y="9985852"/>
                </a:lnTo>
                <a:lnTo>
                  <a:pt x="0" y="0"/>
                </a:lnTo>
                <a:close/>
              </a:path>
            </a:pathLst>
          </a:custGeom>
          <a:blipFill>
            <a:blip r:embed="rId2"/>
            <a:stretch>
              <a:fillRect l="0" t="0" r="0" b="0"/>
            </a:stretch>
          </a:blipFill>
        </p:spPr>
      </p:sp>
      <p:sp>
        <p:nvSpPr>
          <p:cNvPr name="Freeform 3" id="3"/>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3"/>
            <a:stretch>
              <a:fillRect l="0" t="0" r="0" b="0"/>
            </a:stretch>
          </a:blipFill>
        </p:spPr>
      </p:sp>
      <p:sp>
        <p:nvSpPr>
          <p:cNvPr name="TextBox 4" id="4"/>
          <p:cNvSpPr txBox="true"/>
          <p:nvPr/>
        </p:nvSpPr>
        <p:spPr>
          <a:xfrm rot="0">
            <a:off x="474156" y="1311842"/>
            <a:ext cx="4410664" cy="631026"/>
          </a:xfrm>
          <a:prstGeom prst="rect">
            <a:avLst/>
          </a:prstGeom>
        </p:spPr>
        <p:txBody>
          <a:bodyPr anchor="t" rtlCol="false" tIns="0" lIns="0" bIns="0" rIns="0">
            <a:spAutoFit/>
          </a:bodyPr>
          <a:lstStyle/>
          <a:p>
            <a:pPr>
              <a:lnSpc>
                <a:spcPts val="5072"/>
              </a:lnSpc>
            </a:pPr>
            <a:r>
              <a:rPr lang="en-US" sz="3902">
                <a:solidFill>
                  <a:srgbClr val="2A2E3A"/>
                </a:solidFill>
                <a:latin typeface="Klein Bold"/>
              </a:rPr>
              <a:t>Activity Diagram</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2"/>
            <a:stretch>
              <a:fillRect l="0" t="0" r="0" b="0"/>
            </a:stretch>
          </a:blipFill>
        </p:spPr>
      </p:sp>
      <p:sp>
        <p:nvSpPr>
          <p:cNvPr name="Freeform 3" id="3"/>
          <p:cNvSpPr/>
          <p:nvPr/>
        </p:nvSpPr>
        <p:spPr>
          <a:xfrm flipH="false" flipV="false" rot="0">
            <a:off x="3942169" y="3255703"/>
            <a:ext cx="10403661" cy="5001393"/>
          </a:xfrm>
          <a:custGeom>
            <a:avLst/>
            <a:gdLst/>
            <a:ahLst/>
            <a:cxnLst/>
            <a:rect r="r" b="b" t="t" l="l"/>
            <a:pathLst>
              <a:path h="5001393" w="10403661">
                <a:moveTo>
                  <a:pt x="0" y="0"/>
                </a:moveTo>
                <a:lnTo>
                  <a:pt x="10403662" y="0"/>
                </a:lnTo>
                <a:lnTo>
                  <a:pt x="10403662" y="5001393"/>
                </a:lnTo>
                <a:lnTo>
                  <a:pt x="0" y="5001393"/>
                </a:lnTo>
                <a:lnTo>
                  <a:pt x="0" y="0"/>
                </a:lnTo>
                <a:close/>
              </a:path>
            </a:pathLst>
          </a:custGeom>
          <a:blipFill>
            <a:blip r:embed="rId3"/>
            <a:stretch>
              <a:fillRect l="0" t="0" r="0" b="0"/>
            </a:stretch>
          </a:blipFill>
        </p:spPr>
      </p:sp>
      <p:sp>
        <p:nvSpPr>
          <p:cNvPr name="TextBox 4" id="4"/>
          <p:cNvSpPr txBox="true"/>
          <p:nvPr/>
        </p:nvSpPr>
        <p:spPr>
          <a:xfrm rot="0">
            <a:off x="474156" y="1311842"/>
            <a:ext cx="5611947" cy="631026"/>
          </a:xfrm>
          <a:prstGeom prst="rect">
            <a:avLst/>
          </a:prstGeom>
        </p:spPr>
        <p:txBody>
          <a:bodyPr anchor="t" rtlCol="false" tIns="0" lIns="0" bIns="0" rIns="0">
            <a:spAutoFit/>
          </a:bodyPr>
          <a:lstStyle/>
          <a:p>
            <a:pPr>
              <a:lnSpc>
                <a:spcPts val="5072"/>
              </a:lnSpc>
            </a:pPr>
            <a:r>
              <a:rPr lang="en-US" sz="3902">
                <a:solidFill>
                  <a:srgbClr val="2A2E3A"/>
                </a:solidFill>
                <a:latin typeface="Klein Bold"/>
              </a:rPr>
              <a:t>Component Diagram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2"/>
            <a:stretch>
              <a:fillRect l="0" t="0" r="0" b="0"/>
            </a:stretch>
          </a:blipFill>
        </p:spPr>
      </p:sp>
      <p:sp>
        <p:nvSpPr>
          <p:cNvPr name="Freeform 3" id="3"/>
          <p:cNvSpPr/>
          <p:nvPr/>
        </p:nvSpPr>
        <p:spPr>
          <a:xfrm flipH="false" flipV="false" rot="0">
            <a:off x="1284739" y="2866889"/>
            <a:ext cx="15483227" cy="6391411"/>
          </a:xfrm>
          <a:custGeom>
            <a:avLst/>
            <a:gdLst/>
            <a:ahLst/>
            <a:cxnLst/>
            <a:rect r="r" b="b" t="t" l="l"/>
            <a:pathLst>
              <a:path h="6391411" w="15483227">
                <a:moveTo>
                  <a:pt x="0" y="0"/>
                </a:moveTo>
                <a:lnTo>
                  <a:pt x="15483227" y="0"/>
                </a:lnTo>
                <a:lnTo>
                  <a:pt x="15483227" y="6391411"/>
                </a:lnTo>
                <a:lnTo>
                  <a:pt x="0" y="6391411"/>
                </a:lnTo>
                <a:lnTo>
                  <a:pt x="0" y="0"/>
                </a:lnTo>
                <a:close/>
              </a:path>
            </a:pathLst>
          </a:custGeom>
          <a:blipFill>
            <a:blip r:embed="rId3"/>
            <a:stretch>
              <a:fillRect l="0" t="0" r="0" b="0"/>
            </a:stretch>
          </a:blipFill>
        </p:spPr>
      </p:sp>
      <p:sp>
        <p:nvSpPr>
          <p:cNvPr name="TextBox 4" id="4"/>
          <p:cNvSpPr txBox="true"/>
          <p:nvPr/>
        </p:nvSpPr>
        <p:spPr>
          <a:xfrm rot="0">
            <a:off x="474156" y="1311842"/>
            <a:ext cx="5611947" cy="631026"/>
          </a:xfrm>
          <a:prstGeom prst="rect">
            <a:avLst/>
          </a:prstGeom>
        </p:spPr>
        <p:txBody>
          <a:bodyPr anchor="t" rtlCol="false" tIns="0" lIns="0" bIns="0" rIns="0">
            <a:spAutoFit/>
          </a:bodyPr>
          <a:lstStyle/>
          <a:p>
            <a:pPr>
              <a:lnSpc>
                <a:spcPts val="5072"/>
              </a:lnSpc>
            </a:pPr>
            <a:r>
              <a:rPr lang="en-US" sz="3902">
                <a:solidFill>
                  <a:srgbClr val="2A2E3A"/>
                </a:solidFill>
                <a:latin typeface="Klein Bold"/>
              </a:rPr>
              <a:t>Deployment Diagram</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19175" y="4636018"/>
            <a:ext cx="5164362" cy="1816712"/>
            <a:chOff x="0" y="0"/>
            <a:chExt cx="6885816" cy="2422282"/>
          </a:xfrm>
        </p:grpSpPr>
        <p:sp>
          <p:nvSpPr>
            <p:cNvPr name="TextBox 4" id="4"/>
            <p:cNvSpPr txBox="true"/>
            <p:nvPr/>
          </p:nvSpPr>
          <p:spPr>
            <a:xfrm rot="0">
              <a:off x="0" y="-76200"/>
              <a:ext cx="6885816" cy="1494367"/>
            </a:xfrm>
            <a:prstGeom prst="rect">
              <a:avLst/>
            </a:prstGeom>
          </p:spPr>
          <p:txBody>
            <a:bodyPr anchor="t" rtlCol="false" tIns="0" lIns="0" bIns="0" rIns="0">
              <a:spAutoFit/>
            </a:bodyPr>
            <a:lstStyle/>
            <a:p>
              <a:pPr>
                <a:lnSpc>
                  <a:spcPts val="9099"/>
                </a:lnSpc>
              </a:pPr>
              <a:r>
                <a:rPr lang="en-US" sz="6999">
                  <a:solidFill>
                    <a:srgbClr val="2A2E3A"/>
                  </a:solidFill>
                  <a:latin typeface="Klein Bold"/>
                </a:rPr>
                <a:t>Conclusion</a:t>
              </a:r>
            </a:p>
          </p:txBody>
        </p:sp>
        <p:sp>
          <p:nvSpPr>
            <p:cNvPr name="TextBox 5" id="5"/>
            <p:cNvSpPr txBox="true"/>
            <p:nvPr/>
          </p:nvSpPr>
          <p:spPr>
            <a:xfrm rot="0">
              <a:off x="0" y="1714680"/>
              <a:ext cx="6555389" cy="707602"/>
            </a:xfrm>
            <a:prstGeom prst="rect">
              <a:avLst/>
            </a:prstGeom>
          </p:spPr>
          <p:txBody>
            <a:bodyPr anchor="t" rtlCol="false" tIns="0" lIns="0" bIns="0" rIns="0">
              <a:spAutoFit/>
            </a:bodyPr>
            <a:lstStyle/>
            <a:p>
              <a:pPr>
                <a:lnSpc>
                  <a:spcPts val="4479"/>
                </a:lnSpc>
              </a:pPr>
            </a:p>
          </p:txBody>
        </p:sp>
      </p:grpSp>
      <p:sp>
        <p:nvSpPr>
          <p:cNvPr name="Freeform 6" id="6"/>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7" id="7"/>
          <p:cNvSpPr/>
          <p:nvPr/>
        </p:nvSpPr>
        <p:spPr>
          <a:xfrm flipH="false" flipV="false" rot="0">
            <a:off x="6942115" y="293351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670567" y="2799977"/>
            <a:ext cx="6554236" cy="448310"/>
          </a:xfrm>
          <a:prstGeom prst="rect">
            <a:avLst/>
          </a:prstGeom>
        </p:spPr>
        <p:txBody>
          <a:bodyPr anchor="t" rtlCol="false" tIns="0" lIns="0" bIns="0" rIns="0">
            <a:spAutoFit/>
          </a:bodyPr>
          <a:lstStyle/>
          <a:p>
            <a:pPr marL="0" indent="0" lvl="0">
              <a:lnSpc>
                <a:spcPts val="3639"/>
              </a:lnSpc>
              <a:spcBef>
                <a:spcPct val="0"/>
              </a:spcBef>
            </a:pPr>
          </a:p>
        </p:txBody>
      </p:sp>
      <p:sp>
        <p:nvSpPr>
          <p:cNvPr name="TextBox 9" id="9"/>
          <p:cNvSpPr txBox="true"/>
          <p:nvPr/>
        </p:nvSpPr>
        <p:spPr>
          <a:xfrm rot="0">
            <a:off x="7298944" y="2797058"/>
            <a:ext cx="10530479" cy="4948651"/>
          </a:xfrm>
          <a:prstGeom prst="rect">
            <a:avLst/>
          </a:prstGeom>
        </p:spPr>
        <p:txBody>
          <a:bodyPr anchor="t" rtlCol="false" tIns="0" lIns="0" bIns="0" rIns="0">
            <a:spAutoFit/>
          </a:bodyPr>
          <a:lstStyle/>
          <a:p>
            <a:pPr algn="just">
              <a:lnSpc>
                <a:spcPts val="3914"/>
              </a:lnSpc>
            </a:pPr>
            <a:r>
              <a:rPr lang="en-US" sz="2796">
                <a:solidFill>
                  <a:srgbClr val="2A2E3A"/>
                </a:solidFill>
                <a:latin typeface="Klein"/>
              </a:rPr>
              <a:t>In conclusion, the proposed web application is a valuable tool for individuals seeking to develop their careers and educational goals. Its features, including resume building, college searching, coding contest information, learning roadmaps, and skill performance analysis, provide personalized guidance and easy access to learning resources. </a:t>
            </a:r>
          </a:p>
          <a:p>
            <a:pPr algn="just">
              <a:lnSpc>
                <a:spcPts val="3914"/>
              </a:lnSpc>
            </a:pPr>
            <a:r>
              <a:rPr lang="en-US" sz="2796">
                <a:solidFill>
                  <a:srgbClr val="2A2E3A"/>
                </a:solidFill>
                <a:latin typeface="Klein"/>
              </a:rPr>
              <a:t>Despite potential disadvantages, the web application offers a comprehensive solution for career and educational planning.</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grpSp>
        <p:nvGrpSpPr>
          <p:cNvPr name="Group 6" id="6"/>
          <p:cNvGrpSpPr/>
          <p:nvPr/>
        </p:nvGrpSpPr>
        <p:grpSpPr>
          <a:xfrm rot="0">
            <a:off x="7931854" y="4329112"/>
            <a:ext cx="8270892" cy="1819275"/>
            <a:chOff x="0" y="0"/>
            <a:chExt cx="11027856" cy="2425700"/>
          </a:xfrm>
        </p:grpSpPr>
        <p:sp>
          <p:nvSpPr>
            <p:cNvPr name="TextBox 7" id="7"/>
            <p:cNvSpPr txBox="true"/>
            <p:nvPr/>
          </p:nvSpPr>
          <p:spPr>
            <a:xfrm rot="0">
              <a:off x="0" y="0"/>
              <a:ext cx="11027856" cy="2425700"/>
            </a:xfrm>
            <a:prstGeom prst="rect">
              <a:avLst/>
            </a:prstGeom>
          </p:spPr>
          <p:txBody>
            <a:bodyPr anchor="t" rtlCol="false" tIns="0" lIns="0" bIns="0" rIns="0">
              <a:spAutoFit/>
            </a:bodyPr>
            <a:lstStyle/>
            <a:p>
              <a:pPr>
                <a:lnSpc>
                  <a:spcPts val="14399"/>
                </a:lnSpc>
              </a:pPr>
              <a:r>
                <a:rPr lang="en-US" sz="11999">
                  <a:solidFill>
                    <a:srgbClr val="2A2E3A"/>
                  </a:solidFill>
                  <a:latin typeface="Klein Bold"/>
                </a:rPr>
                <a:t>Thank </a:t>
              </a:r>
              <a:r>
                <a:rPr lang="en-US" sz="11999">
                  <a:solidFill>
                    <a:srgbClr val="FA643F"/>
                  </a:solidFill>
                  <a:latin typeface="Klein Bold"/>
                </a:rPr>
                <a:t>You</a:t>
              </a:r>
            </a:p>
          </p:txBody>
        </p:sp>
        <p:sp>
          <p:nvSpPr>
            <p:cNvPr name="TextBox 8" id="8"/>
            <p:cNvSpPr txBox="true"/>
            <p:nvPr/>
          </p:nvSpPr>
          <p:spPr>
            <a:xfrm rot="0">
              <a:off x="0" y="1456133"/>
              <a:ext cx="10700268" cy="707602"/>
            </a:xfrm>
            <a:prstGeom prst="rect">
              <a:avLst/>
            </a:prstGeom>
          </p:spPr>
          <p:txBody>
            <a:bodyPr anchor="t" rtlCol="false" tIns="0" lIns="0" bIns="0" rIns="0">
              <a:spAutoFit/>
            </a:bodyPr>
            <a:lstStyle/>
            <a:p>
              <a:pPr>
                <a:lnSpc>
                  <a:spcPts val="4479"/>
                </a:lnSpc>
              </a:pPr>
            </a:p>
          </p:txBody>
        </p:sp>
        <p:sp>
          <p:nvSpPr>
            <p:cNvPr name="TextBox 9" id="9"/>
            <p:cNvSpPr txBox="true"/>
            <p:nvPr/>
          </p:nvSpPr>
          <p:spPr>
            <a:xfrm rot="0">
              <a:off x="7876713" y="-2070100"/>
              <a:ext cx="742516" cy="2425700"/>
            </a:xfrm>
            <a:prstGeom prst="rect">
              <a:avLst/>
            </a:prstGeom>
          </p:spPr>
          <p:txBody>
            <a:bodyPr anchor="t" rtlCol="false" tIns="0" lIns="0" bIns="0" rIns="0">
              <a:spAutoFit/>
            </a:bodyPr>
            <a:lstStyle/>
            <a:p>
              <a:pPr>
                <a:lnSpc>
                  <a:spcPts val="1439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6669366" y="2033032"/>
            <a:ext cx="1238176" cy="6954665"/>
            <a:chOff x="0" y="0"/>
            <a:chExt cx="1650902" cy="9272886"/>
          </a:xfrm>
        </p:grpSpPr>
        <p:sp>
          <p:nvSpPr>
            <p:cNvPr name="Freeform 3" id="3"/>
            <p:cNvSpPr/>
            <p:nvPr/>
          </p:nvSpPr>
          <p:spPr>
            <a:xfrm flipH="false" flipV="false" rot="0">
              <a:off x="0" y="0"/>
              <a:ext cx="1650902" cy="1650902"/>
            </a:xfrm>
            <a:custGeom>
              <a:avLst/>
              <a:gdLst/>
              <a:ahLst/>
              <a:cxnLst/>
              <a:rect r="r" b="b" t="t" l="l"/>
              <a:pathLst>
                <a:path h="1650902" w="1650902">
                  <a:moveTo>
                    <a:pt x="0" y="0"/>
                  </a:moveTo>
                  <a:lnTo>
                    <a:pt x="1650902" y="0"/>
                  </a:lnTo>
                  <a:lnTo>
                    <a:pt x="1650902" y="1650902"/>
                  </a:lnTo>
                  <a:lnTo>
                    <a:pt x="0" y="16509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3808618"/>
              <a:ext cx="1650902" cy="1650902"/>
            </a:xfrm>
            <a:custGeom>
              <a:avLst/>
              <a:gdLst/>
              <a:ahLst/>
              <a:cxnLst/>
              <a:rect r="r" b="b" t="t" l="l"/>
              <a:pathLst>
                <a:path h="1650902" w="1650902">
                  <a:moveTo>
                    <a:pt x="0" y="0"/>
                  </a:moveTo>
                  <a:lnTo>
                    <a:pt x="1650902" y="0"/>
                  </a:lnTo>
                  <a:lnTo>
                    <a:pt x="1650902" y="1650902"/>
                  </a:lnTo>
                  <a:lnTo>
                    <a:pt x="0" y="16509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7621984"/>
              <a:ext cx="1650902" cy="1650902"/>
            </a:xfrm>
            <a:custGeom>
              <a:avLst/>
              <a:gdLst/>
              <a:ahLst/>
              <a:cxnLst/>
              <a:rect r="r" b="b" t="t" l="l"/>
              <a:pathLst>
                <a:path h="1650902" w="1650902">
                  <a:moveTo>
                    <a:pt x="0" y="0"/>
                  </a:moveTo>
                  <a:lnTo>
                    <a:pt x="1650902" y="0"/>
                  </a:lnTo>
                  <a:lnTo>
                    <a:pt x="1650902" y="1650902"/>
                  </a:lnTo>
                  <a:lnTo>
                    <a:pt x="0" y="16509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6" id="6"/>
          <p:cNvGrpSpPr/>
          <p:nvPr/>
        </p:nvGrpSpPr>
        <p:grpSpPr>
          <a:xfrm rot="0">
            <a:off x="0" y="0"/>
            <a:ext cx="7035493" cy="10287000"/>
            <a:chOff x="0" y="0"/>
            <a:chExt cx="1852969" cy="2709333"/>
          </a:xfrm>
        </p:grpSpPr>
        <p:sp>
          <p:nvSpPr>
            <p:cNvPr name="Freeform 7" id="7"/>
            <p:cNvSpPr/>
            <p:nvPr/>
          </p:nvSpPr>
          <p:spPr>
            <a:xfrm flipH="false" flipV="false" rot="0">
              <a:off x="0" y="0"/>
              <a:ext cx="1852969" cy="2709333"/>
            </a:xfrm>
            <a:custGeom>
              <a:avLst/>
              <a:gdLst/>
              <a:ahLst/>
              <a:cxnLst/>
              <a:rect r="r" b="b" t="t" l="l"/>
              <a:pathLst>
                <a:path h="2709333" w="1852969">
                  <a:moveTo>
                    <a:pt x="0" y="0"/>
                  </a:moveTo>
                  <a:lnTo>
                    <a:pt x="1852969" y="0"/>
                  </a:lnTo>
                  <a:lnTo>
                    <a:pt x="1852969" y="2709333"/>
                  </a:lnTo>
                  <a:lnTo>
                    <a:pt x="0" y="2709333"/>
                  </a:lnTo>
                  <a:close/>
                </a:path>
              </a:pathLst>
            </a:custGeom>
            <a:solidFill>
              <a:srgbClr val="FFFFFF"/>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sp>
        <p:nvSpPr>
          <p:cNvPr name="Freeform 9" id="9"/>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TextBox 10" id="10"/>
          <p:cNvSpPr txBox="true"/>
          <p:nvPr/>
        </p:nvSpPr>
        <p:spPr>
          <a:xfrm rot="0">
            <a:off x="8195331" y="5043639"/>
            <a:ext cx="9678510" cy="1057275"/>
          </a:xfrm>
          <a:prstGeom prst="rect">
            <a:avLst/>
          </a:prstGeom>
        </p:spPr>
        <p:txBody>
          <a:bodyPr anchor="t" rtlCol="false" tIns="0" lIns="0" bIns="0" rIns="0">
            <a:spAutoFit/>
          </a:bodyPr>
          <a:lstStyle/>
          <a:p>
            <a:pPr algn="just" marL="0" indent="0" lvl="0">
              <a:lnSpc>
                <a:spcPts val="4200"/>
              </a:lnSpc>
              <a:spcBef>
                <a:spcPct val="0"/>
              </a:spcBef>
            </a:pPr>
            <a:r>
              <a:rPr lang="en-US" sz="3000">
                <a:solidFill>
                  <a:srgbClr val="2A2E3A"/>
                </a:solidFill>
                <a:latin typeface="Helios"/>
              </a:rPr>
              <a:t>Need for a single platform that offers a range of tools to help users build their career</a:t>
            </a:r>
          </a:p>
        </p:txBody>
      </p:sp>
      <p:sp>
        <p:nvSpPr>
          <p:cNvPr name="TextBox 11" id="11"/>
          <p:cNvSpPr txBox="true"/>
          <p:nvPr/>
        </p:nvSpPr>
        <p:spPr>
          <a:xfrm rot="0">
            <a:off x="923925" y="3684739"/>
            <a:ext cx="5242043" cy="2292350"/>
          </a:xfrm>
          <a:prstGeom prst="rect">
            <a:avLst/>
          </a:prstGeom>
        </p:spPr>
        <p:txBody>
          <a:bodyPr anchor="t" rtlCol="false" tIns="0" lIns="0" bIns="0" rIns="0">
            <a:spAutoFit/>
          </a:bodyPr>
          <a:lstStyle/>
          <a:p>
            <a:pPr>
              <a:lnSpc>
                <a:spcPts val="9099"/>
              </a:lnSpc>
            </a:pPr>
            <a:r>
              <a:rPr lang="en-US" sz="6999">
                <a:solidFill>
                  <a:srgbClr val="2A2E3A"/>
                </a:solidFill>
                <a:latin typeface="Klein Bold"/>
              </a:rPr>
              <a:t>Problem </a:t>
            </a:r>
          </a:p>
          <a:p>
            <a:pPr>
              <a:lnSpc>
                <a:spcPts val="9099"/>
              </a:lnSpc>
            </a:pPr>
            <a:r>
              <a:rPr lang="en-US" sz="6999">
                <a:solidFill>
                  <a:srgbClr val="FA643F"/>
                </a:solidFill>
                <a:latin typeface="Klein Bold"/>
              </a:rPr>
              <a:t>Statement</a:t>
            </a:r>
          </a:p>
        </p:txBody>
      </p:sp>
      <p:sp>
        <p:nvSpPr>
          <p:cNvPr name="TextBox 12" id="12"/>
          <p:cNvSpPr txBox="true"/>
          <p:nvPr/>
        </p:nvSpPr>
        <p:spPr>
          <a:xfrm rot="0">
            <a:off x="8242956" y="1716337"/>
            <a:ext cx="9630885" cy="2124075"/>
          </a:xfrm>
          <a:prstGeom prst="rect">
            <a:avLst/>
          </a:prstGeom>
        </p:spPr>
        <p:txBody>
          <a:bodyPr anchor="t" rtlCol="false" tIns="0" lIns="0" bIns="0" rIns="0">
            <a:spAutoFit/>
          </a:bodyPr>
          <a:lstStyle/>
          <a:p>
            <a:pPr algn="just" marL="0" indent="0" lvl="0">
              <a:lnSpc>
                <a:spcPts val="4200"/>
              </a:lnSpc>
              <a:spcBef>
                <a:spcPct val="0"/>
              </a:spcBef>
            </a:pPr>
            <a:r>
              <a:rPr lang="en-US" sz="3000">
                <a:solidFill>
                  <a:srgbClr val="2A2E3A"/>
                </a:solidFill>
                <a:latin typeface="Helios"/>
              </a:rPr>
              <a:t>Many people may not be familiar with the best practices for creating an effective resume, such as the appropriate format, style, and content to include and it is time-consuming</a:t>
            </a:r>
          </a:p>
        </p:txBody>
      </p:sp>
      <p:sp>
        <p:nvSpPr>
          <p:cNvPr name="TextBox 13" id="13"/>
          <p:cNvSpPr txBox="true"/>
          <p:nvPr/>
        </p:nvSpPr>
        <p:spPr>
          <a:xfrm rot="0">
            <a:off x="8204856" y="7581900"/>
            <a:ext cx="9520539" cy="15906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Helios"/>
              </a:rPr>
              <a:t>It can be challenging for students to stay updated on coding contests and other opportunities to develop their skills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887482"/>
            <a:ext cx="5534402" cy="2969237"/>
            <a:chOff x="0" y="0"/>
            <a:chExt cx="7379203" cy="3958982"/>
          </a:xfrm>
        </p:grpSpPr>
        <p:sp>
          <p:nvSpPr>
            <p:cNvPr name="TextBox 4" id="4"/>
            <p:cNvSpPr txBox="true"/>
            <p:nvPr/>
          </p:nvSpPr>
          <p:spPr>
            <a:xfrm rot="0">
              <a:off x="0" y="-76200"/>
              <a:ext cx="7379203" cy="3031067"/>
            </a:xfrm>
            <a:prstGeom prst="rect">
              <a:avLst/>
            </a:prstGeom>
          </p:spPr>
          <p:txBody>
            <a:bodyPr anchor="t" rtlCol="false" tIns="0" lIns="0" bIns="0" rIns="0">
              <a:spAutoFit/>
            </a:bodyPr>
            <a:lstStyle/>
            <a:p>
              <a:pPr>
                <a:lnSpc>
                  <a:spcPts val="9099"/>
                </a:lnSpc>
              </a:pPr>
              <a:r>
                <a:rPr lang="en-US" sz="6999">
                  <a:solidFill>
                    <a:srgbClr val="2A2E3A"/>
                  </a:solidFill>
                  <a:latin typeface="Klein Bold"/>
                </a:rPr>
                <a:t>Existing </a:t>
              </a:r>
              <a:r>
                <a:rPr lang="en-US" sz="6999">
                  <a:solidFill>
                    <a:srgbClr val="FA643F"/>
                  </a:solidFill>
                  <a:latin typeface="Klein Bold"/>
                </a:rPr>
                <a:t>System</a:t>
              </a:r>
            </a:p>
          </p:txBody>
        </p:sp>
        <p:sp>
          <p:nvSpPr>
            <p:cNvPr name="TextBox 5" id="5"/>
            <p:cNvSpPr txBox="true"/>
            <p:nvPr/>
          </p:nvSpPr>
          <p:spPr>
            <a:xfrm rot="0">
              <a:off x="0" y="3251380"/>
              <a:ext cx="7025100" cy="707602"/>
            </a:xfrm>
            <a:prstGeom prst="rect">
              <a:avLst/>
            </a:prstGeom>
          </p:spPr>
          <p:txBody>
            <a:bodyPr anchor="t" rtlCol="false" tIns="0" lIns="0" bIns="0" rIns="0">
              <a:spAutoFit/>
            </a:bodyPr>
            <a:lstStyle/>
            <a:p>
              <a:pPr>
                <a:lnSpc>
                  <a:spcPts val="4479"/>
                </a:lnSpc>
              </a:pPr>
            </a:p>
          </p:txBody>
        </p:sp>
      </p:grpSp>
      <p:sp>
        <p:nvSpPr>
          <p:cNvPr name="Freeform 6" id="6"/>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7" id="7"/>
          <p:cNvSpPr/>
          <p:nvPr/>
        </p:nvSpPr>
        <p:spPr>
          <a:xfrm flipH="false" flipV="false" rot="0">
            <a:off x="6942115" y="2427344"/>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670567" y="2293804"/>
            <a:ext cx="6554236" cy="448310"/>
          </a:xfrm>
          <a:prstGeom prst="rect">
            <a:avLst/>
          </a:prstGeom>
        </p:spPr>
        <p:txBody>
          <a:bodyPr anchor="t" rtlCol="false" tIns="0" lIns="0" bIns="0" rIns="0">
            <a:spAutoFit/>
          </a:bodyPr>
          <a:lstStyle/>
          <a:p>
            <a:pPr marL="0" indent="0" lvl="0">
              <a:lnSpc>
                <a:spcPts val="3639"/>
              </a:lnSpc>
              <a:spcBef>
                <a:spcPct val="0"/>
              </a:spcBef>
            </a:pPr>
          </a:p>
        </p:txBody>
      </p:sp>
      <p:sp>
        <p:nvSpPr>
          <p:cNvPr name="TextBox 9" id="9"/>
          <p:cNvSpPr txBox="true"/>
          <p:nvPr/>
        </p:nvSpPr>
        <p:spPr>
          <a:xfrm rot="0">
            <a:off x="7294954" y="2290920"/>
            <a:ext cx="10545494" cy="915035"/>
          </a:xfrm>
          <a:prstGeom prst="rect">
            <a:avLst/>
          </a:prstGeom>
        </p:spPr>
        <p:txBody>
          <a:bodyPr anchor="t" rtlCol="false" tIns="0" lIns="0" bIns="0" rIns="0">
            <a:spAutoFit/>
          </a:bodyPr>
          <a:lstStyle/>
          <a:p>
            <a:pPr algn="just">
              <a:lnSpc>
                <a:spcPts val="3640"/>
              </a:lnSpc>
            </a:pPr>
            <a:r>
              <a:rPr lang="en-US" sz="2600">
                <a:solidFill>
                  <a:srgbClr val="2A2E3A"/>
                </a:solidFill>
                <a:latin typeface="Klein"/>
              </a:rPr>
              <a:t>There are websites that creates Resume online. Websites like zety.com,  resume.io etc </a:t>
            </a:r>
          </a:p>
        </p:txBody>
      </p:sp>
      <p:sp>
        <p:nvSpPr>
          <p:cNvPr name="TextBox 10" id="10"/>
          <p:cNvSpPr txBox="true"/>
          <p:nvPr/>
        </p:nvSpPr>
        <p:spPr>
          <a:xfrm rot="0">
            <a:off x="7670567" y="3736049"/>
            <a:ext cx="6554236" cy="448310"/>
          </a:xfrm>
          <a:prstGeom prst="rect">
            <a:avLst/>
          </a:prstGeom>
        </p:spPr>
        <p:txBody>
          <a:bodyPr anchor="t" rtlCol="false" tIns="0" lIns="0" bIns="0" rIns="0">
            <a:spAutoFit/>
          </a:bodyPr>
          <a:lstStyle/>
          <a:p>
            <a:pPr marL="0" indent="0" lvl="0">
              <a:lnSpc>
                <a:spcPts val="3639"/>
              </a:lnSpc>
              <a:spcBef>
                <a:spcPct val="0"/>
              </a:spcBef>
            </a:pPr>
          </a:p>
        </p:txBody>
      </p:sp>
      <p:sp>
        <p:nvSpPr>
          <p:cNvPr name="TextBox 11" id="11"/>
          <p:cNvSpPr txBox="true"/>
          <p:nvPr/>
        </p:nvSpPr>
        <p:spPr>
          <a:xfrm rot="0">
            <a:off x="7294954" y="3733165"/>
            <a:ext cx="10545494" cy="1372235"/>
          </a:xfrm>
          <a:prstGeom prst="rect">
            <a:avLst/>
          </a:prstGeom>
        </p:spPr>
        <p:txBody>
          <a:bodyPr anchor="t" rtlCol="false" tIns="0" lIns="0" bIns="0" rIns="0">
            <a:spAutoFit/>
          </a:bodyPr>
          <a:lstStyle/>
          <a:p>
            <a:pPr algn="just">
              <a:lnSpc>
                <a:spcPts val="3640"/>
              </a:lnSpc>
            </a:pPr>
            <a:r>
              <a:rPr lang="en-US" sz="2600">
                <a:solidFill>
                  <a:srgbClr val="2A2E3A"/>
                </a:solidFill>
                <a:latin typeface="Klein"/>
              </a:rPr>
              <a:t>Many coding contests are held  daily in multiple platforms but there is no such platform which provides the coding contests information </a:t>
            </a:r>
          </a:p>
        </p:txBody>
      </p:sp>
      <p:sp>
        <p:nvSpPr>
          <p:cNvPr name="Freeform 12" id="12"/>
          <p:cNvSpPr/>
          <p:nvPr/>
        </p:nvSpPr>
        <p:spPr>
          <a:xfrm flipH="false" flipV="false" rot="0">
            <a:off x="6942115" y="3858232"/>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7294954" y="5372100"/>
            <a:ext cx="10545494" cy="1829435"/>
          </a:xfrm>
          <a:prstGeom prst="rect">
            <a:avLst/>
          </a:prstGeom>
        </p:spPr>
        <p:txBody>
          <a:bodyPr anchor="t" rtlCol="false" tIns="0" lIns="0" bIns="0" rIns="0">
            <a:spAutoFit/>
          </a:bodyPr>
          <a:lstStyle/>
          <a:p>
            <a:pPr algn="just">
              <a:lnSpc>
                <a:spcPts val="3640"/>
              </a:lnSpc>
            </a:pPr>
            <a:r>
              <a:rPr lang="en-US" sz="2600">
                <a:solidFill>
                  <a:srgbClr val="2A2E3A"/>
                </a:solidFill>
                <a:latin typeface="Klein"/>
              </a:rPr>
              <a:t>There are websites like collegefinderindia.com, careerindia.com</a:t>
            </a:r>
          </a:p>
          <a:p>
            <a:pPr algn="just">
              <a:lnSpc>
                <a:spcPts val="3640"/>
              </a:lnSpc>
            </a:pPr>
            <a:r>
              <a:rPr lang="en-US" sz="2600">
                <a:solidFill>
                  <a:srgbClr val="2A2E3A"/>
                </a:solidFill>
                <a:latin typeface="Klein"/>
              </a:rPr>
              <a:t>helps the user in finding colleges. Websites like roadmap.sh  and techgig.com provides roadmaps and provides  tests to  check the user's skill performance</a:t>
            </a:r>
          </a:p>
        </p:txBody>
      </p:sp>
      <p:sp>
        <p:nvSpPr>
          <p:cNvPr name="Freeform 14" id="14"/>
          <p:cNvSpPr/>
          <p:nvPr/>
        </p:nvSpPr>
        <p:spPr>
          <a:xfrm flipH="false" flipV="false" rot="0">
            <a:off x="6942115" y="5479949"/>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942115" y="7534910"/>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7294954" y="7439660"/>
            <a:ext cx="10545494" cy="915035"/>
          </a:xfrm>
          <a:prstGeom prst="rect">
            <a:avLst/>
          </a:prstGeom>
        </p:spPr>
        <p:txBody>
          <a:bodyPr anchor="t" rtlCol="false" tIns="0" lIns="0" bIns="0" rIns="0">
            <a:spAutoFit/>
          </a:bodyPr>
          <a:lstStyle/>
          <a:p>
            <a:pPr algn="just">
              <a:lnSpc>
                <a:spcPts val="3640"/>
              </a:lnSpc>
            </a:pPr>
            <a:r>
              <a:rPr lang="en-US" sz="2600">
                <a:solidFill>
                  <a:srgbClr val="2A2E3A"/>
                </a:solidFill>
                <a:latin typeface="Klein"/>
              </a:rPr>
              <a:t>But there is no platform that provides all these features at one place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887482"/>
            <a:ext cx="5534402" cy="2969237"/>
            <a:chOff x="0" y="0"/>
            <a:chExt cx="7379203" cy="3958982"/>
          </a:xfrm>
        </p:grpSpPr>
        <p:sp>
          <p:nvSpPr>
            <p:cNvPr name="TextBox 4" id="4"/>
            <p:cNvSpPr txBox="true"/>
            <p:nvPr/>
          </p:nvSpPr>
          <p:spPr>
            <a:xfrm rot="0">
              <a:off x="0" y="-76200"/>
              <a:ext cx="7379203" cy="3031067"/>
            </a:xfrm>
            <a:prstGeom prst="rect">
              <a:avLst/>
            </a:prstGeom>
          </p:spPr>
          <p:txBody>
            <a:bodyPr anchor="t" rtlCol="false" tIns="0" lIns="0" bIns="0" rIns="0">
              <a:spAutoFit/>
            </a:bodyPr>
            <a:lstStyle/>
            <a:p>
              <a:pPr>
                <a:lnSpc>
                  <a:spcPts val="9099"/>
                </a:lnSpc>
              </a:pPr>
              <a:r>
                <a:rPr lang="en-US" sz="6999">
                  <a:solidFill>
                    <a:srgbClr val="2A2E3A"/>
                  </a:solidFill>
                  <a:latin typeface="Klein Bold"/>
                </a:rPr>
                <a:t>Proposed </a:t>
              </a:r>
              <a:r>
                <a:rPr lang="en-US" sz="6999">
                  <a:solidFill>
                    <a:srgbClr val="FA643F"/>
                  </a:solidFill>
                  <a:latin typeface="Klein Bold"/>
                </a:rPr>
                <a:t>System</a:t>
              </a:r>
            </a:p>
          </p:txBody>
        </p:sp>
        <p:sp>
          <p:nvSpPr>
            <p:cNvPr name="TextBox 5" id="5"/>
            <p:cNvSpPr txBox="true"/>
            <p:nvPr/>
          </p:nvSpPr>
          <p:spPr>
            <a:xfrm rot="0">
              <a:off x="0" y="3251380"/>
              <a:ext cx="7025100" cy="707602"/>
            </a:xfrm>
            <a:prstGeom prst="rect">
              <a:avLst/>
            </a:prstGeom>
          </p:spPr>
          <p:txBody>
            <a:bodyPr anchor="t" rtlCol="false" tIns="0" lIns="0" bIns="0" rIns="0">
              <a:spAutoFit/>
            </a:bodyPr>
            <a:lstStyle/>
            <a:p>
              <a:pPr>
                <a:lnSpc>
                  <a:spcPts val="4479"/>
                </a:lnSpc>
              </a:pPr>
            </a:p>
          </p:txBody>
        </p:sp>
      </p:grpSp>
      <p:sp>
        <p:nvSpPr>
          <p:cNvPr name="Freeform 6" id="6"/>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7" id="7"/>
          <p:cNvSpPr/>
          <p:nvPr/>
        </p:nvSpPr>
        <p:spPr>
          <a:xfrm flipH="false" flipV="false" rot="0">
            <a:off x="6942115" y="293351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670567" y="2799977"/>
            <a:ext cx="6554236" cy="448310"/>
          </a:xfrm>
          <a:prstGeom prst="rect">
            <a:avLst/>
          </a:prstGeom>
        </p:spPr>
        <p:txBody>
          <a:bodyPr anchor="t" rtlCol="false" tIns="0" lIns="0" bIns="0" rIns="0">
            <a:spAutoFit/>
          </a:bodyPr>
          <a:lstStyle/>
          <a:p>
            <a:pPr marL="0" indent="0" lvl="0">
              <a:lnSpc>
                <a:spcPts val="3639"/>
              </a:lnSpc>
              <a:spcBef>
                <a:spcPct val="0"/>
              </a:spcBef>
            </a:pPr>
          </a:p>
        </p:txBody>
      </p:sp>
      <p:sp>
        <p:nvSpPr>
          <p:cNvPr name="TextBox 9" id="9"/>
          <p:cNvSpPr txBox="true"/>
          <p:nvPr/>
        </p:nvSpPr>
        <p:spPr>
          <a:xfrm rot="0">
            <a:off x="7298944" y="2797058"/>
            <a:ext cx="10545494" cy="1829435"/>
          </a:xfrm>
          <a:prstGeom prst="rect">
            <a:avLst/>
          </a:prstGeom>
        </p:spPr>
        <p:txBody>
          <a:bodyPr anchor="t" rtlCol="false" tIns="0" lIns="0" bIns="0" rIns="0">
            <a:spAutoFit/>
          </a:bodyPr>
          <a:lstStyle/>
          <a:p>
            <a:pPr algn="just">
              <a:lnSpc>
                <a:spcPts val="3640"/>
              </a:lnSpc>
            </a:pPr>
            <a:r>
              <a:rPr lang="en-US" sz="2600">
                <a:solidFill>
                  <a:srgbClr val="2A2E3A"/>
                </a:solidFill>
                <a:latin typeface="Klein"/>
              </a:rPr>
              <a:t>The System provides resume-builder, coding-contest information, skill performance analyser ,roadmaps for learning new skills , finding colleges based on student rank and preferences all at one place.</a:t>
            </a:r>
          </a:p>
        </p:txBody>
      </p:sp>
      <p:sp>
        <p:nvSpPr>
          <p:cNvPr name="TextBox 10" id="10"/>
          <p:cNvSpPr txBox="true"/>
          <p:nvPr/>
        </p:nvSpPr>
        <p:spPr>
          <a:xfrm rot="0">
            <a:off x="7670567" y="5324475"/>
            <a:ext cx="6554236" cy="448310"/>
          </a:xfrm>
          <a:prstGeom prst="rect">
            <a:avLst/>
          </a:prstGeom>
        </p:spPr>
        <p:txBody>
          <a:bodyPr anchor="t" rtlCol="false" tIns="0" lIns="0" bIns="0" rIns="0">
            <a:spAutoFit/>
          </a:bodyPr>
          <a:lstStyle/>
          <a:p>
            <a:pPr marL="0" indent="0" lvl="0">
              <a:lnSpc>
                <a:spcPts val="3639"/>
              </a:lnSpc>
              <a:spcBef>
                <a:spcPct val="0"/>
              </a:spcBef>
            </a:pPr>
          </a:p>
        </p:txBody>
      </p:sp>
      <p:sp>
        <p:nvSpPr>
          <p:cNvPr name="TextBox 11" id="11"/>
          <p:cNvSpPr txBox="true"/>
          <p:nvPr/>
        </p:nvSpPr>
        <p:spPr>
          <a:xfrm rot="0">
            <a:off x="7294954" y="5321591"/>
            <a:ext cx="10545494" cy="2286635"/>
          </a:xfrm>
          <a:prstGeom prst="rect">
            <a:avLst/>
          </a:prstGeom>
        </p:spPr>
        <p:txBody>
          <a:bodyPr anchor="t" rtlCol="false" tIns="0" lIns="0" bIns="0" rIns="0">
            <a:spAutoFit/>
          </a:bodyPr>
          <a:lstStyle/>
          <a:p>
            <a:pPr algn="just">
              <a:lnSpc>
                <a:spcPts val="3640"/>
              </a:lnSpc>
            </a:pPr>
            <a:r>
              <a:rPr lang="en-US" sz="2600">
                <a:solidFill>
                  <a:srgbClr val="2A2E3A"/>
                </a:solidFill>
                <a:latin typeface="Klein"/>
              </a:rPr>
              <a:t>The student can fulfill all their needs at one place they can take guidance from roadmaps to learn any new skill and also can take test and know how good they are in the choosen field.</a:t>
            </a:r>
          </a:p>
          <a:p>
            <a:pPr algn="just">
              <a:lnSpc>
                <a:spcPts val="3640"/>
              </a:lnSpc>
            </a:pPr>
            <a:r>
              <a:rPr lang="en-US" sz="2600">
                <a:solidFill>
                  <a:srgbClr val="2A2E3A"/>
                </a:solidFill>
                <a:latin typeface="Klein"/>
              </a:rPr>
              <a:t>The student can also check which contests are happening around the platforms.</a:t>
            </a:r>
          </a:p>
        </p:txBody>
      </p:sp>
      <p:sp>
        <p:nvSpPr>
          <p:cNvPr name="Freeform 12" id="12"/>
          <p:cNvSpPr/>
          <p:nvPr/>
        </p:nvSpPr>
        <p:spPr>
          <a:xfrm flipH="false" flipV="false" rot="0">
            <a:off x="6942115" y="5446658"/>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4" id="4"/>
          <p:cNvSpPr/>
          <p:nvPr/>
        </p:nvSpPr>
        <p:spPr>
          <a:xfrm flipH="false" flipV="false" rot="0">
            <a:off x="7151665" y="392411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151665" y="4991599"/>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575317" y="3704458"/>
            <a:ext cx="656025" cy="648868"/>
          </a:xfrm>
          <a:custGeom>
            <a:avLst/>
            <a:gdLst/>
            <a:ahLst/>
            <a:cxnLst/>
            <a:rect r="r" b="b" t="t" l="l"/>
            <a:pathLst>
              <a:path h="648868" w="656025">
                <a:moveTo>
                  <a:pt x="0" y="0"/>
                </a:moveTo>
                <a:lnTo>
                  <a:pt x="656025" y="0"/>
                </a:lnTo>
                <a:lnTo>
                  <a:pt x="656025" y="648868"/>
                </a:lnTo>
                <a:lnTo>
                  <a:pt x="0" y="6488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7657717" y="4820932"/>
            <a:ext cx="555371" cy="512960"/>
          </a:xfrm>
          <a:custGeom>
            <a:avLst/>
            <a:gdLst/>
            <a:ahLst/>
            <a:cxnLst/>
            <a:rect r="r" b="b" t="t" l="l"/>
            <a:pathLst>
              <a:path h="512960" w="555371">
                <a:moveTo>
                  <a:pt x="0" y="0"/>
                </a:moveTo>
                <a:lnTo>
                  <a:pt x="555371" y="0"/>
                </a:lnTo>
                <a:lnTo>
                  <a:pt x="555371" y="512960"/>
                </a:lnTo>
                <a:lnTo>
                  <a:pt x="0" y="5129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7180240" y="6056374"/>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7652342" y="5800617"/>
            <a:ext cx="588526" cy="588526"/>
          </a:xfrm>
          <a:custGeom>
            <a:avLst/>
            <a:gdLst/>
            <a:ahLst/>
            <a:cxnLst/>
            <a:rect r="r" b="b" t="t" l="l"/>
            <a:pathLst>
              <a:path h="588526" w="588526">
                <a:moveTo>
                  <a:pt x="0" y="0"/>
                </a:moveTo>
                <a:lnTo>
                  <a:pt x="588525" y="0"/>
                </a:lnTo>
                <a:lnTo>
                  <a:pt x="588525" y="588526"/>
                </a:lnTo>
                <a:lnTo>
                  <a:pt x="0" y="588526"/>
                </a:lnTo>
                <a:lnTo>
                  <a:pt x="0" y="0"/>
                </a:lnTo>
                <a:close/>
              </a:path>
            </a:pathLst>
          </a:custGeom>
          <a:blipFill>
            <a:blip r:embed="rId11"/>
            <a:stretch>
              <a:fillRect l="0" t="0" r="0" b="0"/>
            </a:stretch>
          </a:blipFill>
        </p:spPr>
      </p:sp>
      <p:grpSp>
        <p:nvGrpSpPr>
          <p:cNvPr name="Group 10" id="10"/>
          <p:cNvGrpSpPr/>
          <p:nvPr/>
        </p:nvGrpSpPr>
        <p:grpSpPr>
          <a:xfrm rot="0">
            <a:off x="263950" y="3944632"/>
            <a:ext cx="6192390" cy="2658361"/>
            <a:chOff x="0" y="0"/>
            <a:chExt cx="8256520" cy="3544481"/>
          </a:xfrm>
        </p:grpSpPr>
        <p:sp>
          <p:nvSpPr>
            <p:cNvPr name="TextBox 11" id="11"/>
            <p:cNvSpPr txBox="true"/>
            <p:nvPr/>
          </p:nvSpPr>
          <p:spPr>
            <a:xfrm rot="0">
              <a:off x="0" y="-66675"/>
              <a:ext cx="8256520" cy="2712170"/>
            </a:xfrm>
            <a:prstGeom prst="rect">
              <a:avLst/>
            </a:prstGeom>
          </p:spPr>
          <p:txBody>
            <a:bodyPr anchor="t" rtlCol="false" tIns="0" lIns="0" bIns="0" rIns="0">
              <a:spAutoFit/>
            </a:bodyPr>
            <a:lstStyle/>
            <a:p>
              <a:pPr>
                <a:lnSpc>
                  <a:spcPts val="8147"/>
                </a:lnSpc>
              </a:pPr>
              <a:r>
                <a:rPr lang="en-US" sz="6267">
                  <a:solidFill>
                    <a:srgbClr val="2A2E3A"/>
                  </a:solidFill>
                  <a:latin typeface="Klein Bold"/>
                </a:rPr>
                <a:t>Software </a:t>
              </a:r>
              <a:r>
                <a:rPr lang="en-US" sz="6267">
                  <a:solidFill>
                    <a:srgbClr val="FA643F"/>
                  </a:solidFill>
                  <a:latin typeface="Klein Bold"/>
                </a:rPr>
                <a:t>Requirementes</a:t>
              </a:r>
            </a:p>
          </p:txBody>
        </p:sp>
        <p:sp>
          <p:nvSpPr>
            <p:cNvPr name="TextBox 12" id="12"/>
            <p:cNvSpPr txBox="true"/>
            <p:nvPr/>
          </p:nvSpPr>
          <p:spPr>
            <a:xfrm rot="0">
              <a:off x="0" y="2903984"/>
              <a:ext cx="7860317" cy="640498"/>
            </a:xfrm>
            <a:prstGeom prst="rect">
              <a:avLst/>
            </a:prstGeom>
          </p:spPr>
          <p:txBody>
            <a:bodyPr anchor="t" rtlCol="false" tIns="0" lIns="0" bIns="0" rIns="0">
              <a:spAutoFit/>
            </a:bodyPr>
            <a:lstStyle/>
            <a:p>
              <a:pPr>
                <a:lnSpc>
                  <a:spcPts val="4010"/>
                </a:lnSpc>
              </a:pPr>
            </a:p>
          </p:txBody>
        </p:sp>
      </p:grpSp>
      <p:sp>
        <p:nvSpPr>
          <p:cNvPr name="TextBox 13" id="13"/>
          <p:cNvSpPr txBox="true"/>
          <p:nvPr/>
        </p:nvSpPr>
        <p:spPr>
          <a:xfrm rot="0">
            <a:off x="7880117" y="3764542"/>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4" id="14"/>
          <p:cNvSpPr txBox="true"/>
          <p:nvPr/>
        </p:nvSpPr>
        <p:spPr>
          <a:xfrm rot="0">
            <a:off x="8462745" y="3766637"/>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Internet  explorer version &gt;= 6</a:t>
            </a:r>
          </a:p>
        </p:txBody>
      </p:sp>
      <p:sp>
        <p:nvSpPr>
          <p:cNvPr name="TextBox 15" id="15"/>
          <p:cNvSpPr txBox="true"/>
          <p:nvPr/>
        </p:nvSpPr>
        <p:spPr>
          <a:xfrm rot="0">
            <a:off x="7880117" y="4843381"/>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6" id="16"/>
          <p:cNvSpPr txBox="true"/>
          <p:nvPr/>
        </p:nvSpPr>
        <p:spPr>
          <a:xfrm rot="0">
            <a:off x="8341219" y="4866532"/>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Google chrome version &gt;= 4</a:t>
            </a:r>
          </a:p>
        </p:txBody>
      </p:sp>
      <p:sp>
        <p:nvSpPr>
          <p:cNvPr name="TextBox 17" id="17"/>
          <p:cNvSpPr txBox="true"/>
          <p:nvPr/>
        </p:nvSpPr>
        <p:spPr>
          <a:xfrm rot="0">
            <a:off x="7908692" y="5908157"/>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8" id="18"/>
          <p:cNvSpPr txBox="true"/>
          <p:nvPr/>
        </p:nvSpPr>
        <p:spPr>
          <a:xfrm rot="0">
            <a:off x="8369794" y="5931308"/>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Mozilla FireFox version &gt;=2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4" id="4"/>
          <p:cNvSpPr/>
          <p:nvPr/>
        </p:nvSpPr>
        <p:spPr>
          <a:xfrm flipH="false" flipV="false" rot="0">
            <a:off x="7151665" y="392411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151665" y="4991599"/>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180240" y="6056374"/>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263950" y="3944632"/>
            <a:ext cx="6192390" cy="2658361"/>
            <a:chOff x="0" y="0"/>
            <a:chExt cx="8256520" cy="3544481"/>
          </a:xfrm>
        </p:grpSpPr>
        <p:sp>
          <p:nvSpPr>
            <p:cNvPr name="TextBox 8" id="8"/>
            <p:cNvSpPr txBox="true"/>
            <p:nvPr/>
          </p:nvSpPr>
          <p:spPr>
            <a:xfrm rot="0">
              <a:off x="0" y="-66675"/>
              <a:ext cx="8256520" cy="2712170"/>
            </a:xfrm>
            <a:prstGeom prst="rect">
              <a:avLst/>
            </a:prstGeom>
          </p:spPr>
          <p:txBody>
            <a:bodyPr anchor="t" rtlCol="false" tIns="0" lIns="0" bIns="0" rIns="0">
              <a:spAutoFit/>
            </a:bodyPr>
            <a:lstStyle/>
            <a:p>
              <a:pPr>
                <a:lnSpc>
                  <a:spcPts val="8147"/>
                </a:lnSpc>
              </a:pPr>
              <a:r>
                <a:rPr lang="en-US" sz="6267">
                  <a:solidFill>
                    <a:srgbClr val="2A2E3A"/>
                  </a:solidFill>
                  <a:latin typeface="Klein Bold"/>
                </a:rPr>
                <a:t>Hardware </a:t>
              </a:r>
              <a:r>
                <a:rPr lang="en-US" sz="6267">
                  <a:solidFill>
                    <a:srgbClr val="FA643F"/>
                  </a:solidFill>
                  <a:latin typeface="Klein Bold"/>
                </a:rPr>
                <a:t>Requirementes</a:t>
              </a:r>
            </a:p>
          </p:txBody>
        </p:sp>
        <p:sp>
          <p:nvSpPr>
            <p:cNvPr name="TextBox 9" id="9"/>
            <p:cNvSpPr txBox="true"/>
            <p:nvPr/>
          </p:nvSpPr>
          <p:spPr>
            <a:xfrm rot="0">
              <a:off x="0" y="2903984"/>
              <a:ext cx="7860317" cy="640498"/>
            </a:xfrm>
            <a:prstGeom prst="rect">
              <a:avLst/>
            </a:prstGeom>
          </p:spPr>
          <p:txBody>
            <a:bodyPr anchor="t" rtlCol="false" tIns="0" lIns="0" bIns="0" rIns="0">
              <a:spAutoFit/>
            </a:bodyPr>
            <a:lstStyle/>
            <a:p>
              <a:pPr>
                <a:lnSpc>
                  <a:spcPts val="4010"/>
                </a:lnSpc>
              </a:pPr>
            </a:p>
          </p:txBody>
        </p:sp>
      </p:grpSp>
      <p:sp>
        <p:nvSpPr>
          <p:cNvPr name="TextBox 10" id="10"/>
          <p:cNvSpPr txBox="true"/>
          <p:nvPr/>
        </p:nvSpPr>
        <p:spPr>
          <a:xfrm rot="0">
            <a:off x="7880117" y="3764542"/>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1" id="11"/>
          <p:cNvSpPr txBox="true"/>
          <p:nvPr/>
        </p:nvSpPr>
        <p:spPr>
          <a:xfrm rot="0">
            <a:off x="7723456" y="3766637"/>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Processor : Recommended i3  Gen 5 or above</a:t>
            </a:r>
          </a:p>
        </p:txBody>
      </p:sp>
      <p:sp>
        <p:nvSpPr>
          <p:cNvPr name="TextBox 12" id="12"/>
          <p:cNvSpPr txBox="true"/>
          <p:nvPr/>
        </p:nvSpPr>
        <p:spPr>
          <a:xfrm rot="0">
            <a:off x="7880117" y="4843381"/>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3" id="13"/>
          <p:cNvSpPr txBox="true"/>
          <p:nvPr/>
        </p:nvSpPr>
        <p:spPr>
          <a:xfrm rot="0">
            <a:off x="7775342" y="4866532"/>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Memory : Minimum 4GB</a:t>
            </a:r>
          </a:p>
        </p:txBody>
      </p:sp>
      <p:sp>
        <p:nvSpPr>
          <p:cNvPr name="TextBox 14" id="14"/>
          <p:cNvSpPr txBox="true"/>
          <p:nvPr/>
        </p:nvSpPr>
        <p:spPr>
          <a:xfrm rot="0">
            <a:off x="7908692" y="5908157"/>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5" id="15"/>
          <p:cNvSpPr txBox="true"/>
          <p:nvPr/>
        </p:nvSpPr>
        <p:spPr>
          <a:xfrm rot="0">
            <a:off x="7822967" y="5931308"/>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Internet</a:t>
            </a:r>
          </a:p>
        </p:txBody>
      </p:sp>
      <p:sp>
        <p:nvSpPr>
          <p:cNvPr name="Freeform 16" id="16"/>
          <p:cNvSpPr/>
          <p:nvPr/>
        </p:nvSpPr>
        <p:spPr>
          <a:xfrm flipH="false" flipV="false" rot="0">
            <a:off x="7180240" y="7160931"/>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7908692" y="7012713"/>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8" id="18"/>
          <p:cNvSpPr txBox="true"/>
          <p:nvPr/>
        </p:nvSpPr>
        <p:spPr>
          <a:xfrm rot="0">
            <a:off x="7822967" y="7035864"/>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Graphic card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4463744"/>
            <a:ext cx="5534402" cy="1816712"/>
            <a:chOff x="0" y="0"/>
            <a:chExt cx="7379203" cy="2422282"/>
          </a:xfrm>
        </p:grpSpPr>
        <p:sp>
          <p:nvSpPr>
            <p:cNvPr name="TextBox 4" id="4"/>
            <p:cNvSpPr txBox="true"/>
            <p:nvPr/>
          </p:nvSpPr>
          <p:spPr>
            <a:xfrm rot="0">
              <a:off x="0" y="-76200"/>
              <a:ext cx="7379203" cy="1494367"/>
            </a:xfrm>
            <a:prstGeom prst="rect">
              <a:avLst/>
            </a:prstGeom>
          </p:spPr>
          <p:txBody>
            <a:bodyPr anchor="t" rtlCol="false" tIns="0" lIns="0" bIns="0" rIns="0">
              <a:spAutoFit/>
            </a:bodyPr>
            <a:lstStyle/>
            <a:p>
              <a:pPr>
                <a:lnSpc>
                  <a:spcPts val="9099"/>
                </a:lnSpc>
              </a:pPr>
              <a:r>
                <a:rPr lang="en-US" sz="6999">
                  <a:solidFill>
                    <a:srgbClr val="2A2E3A"/>
                  </a:solidFill>
                  <a:latin typeface="Klein Bold"/>
                </a:rPr>
                <a:t>Advantages</a:t>
              </a:r>
            </a:p>
          </p:txBody>
        </p:sp>
        <p:sp>
          <p:nvSpPr>
            <p:cNvPr name="TextBox 5" id="5"/>
            <p:cNvSpPr txBox="true"/>
            <p:nvPr/>
          </p:nvSpPr>
          <p:spPr>
            <a:xfrm rot="0">
              <a:off x="0" y="1714680"/>
              <a:ext cx="7025100" cy="707602"/>
            </a:xfrm>
            <a:prstGeom prst="rect">
              <a:avLst/>
            </a:prstGeom>
          </p:spPr>
          <p:txBody>
            <a:bodyPr anchor="t" rtlCol="false" tIns="0" lIns="0" bIns="0" rIns="0">
              <a:spAutoFit/>
            </a:bodyPr>
            <a:lstStyle/>
            <a:p>
              <a:pPr>
                <a:lnSpc>
                  <a:spcPts val="4479"/>
                </a:lnSpc>
              </a:pPr>
            </a:p>
          </p:txBody>
        </p:sp>
      </p:grpSp>
      <p:sp>
        <p:nvSpPr>
          <p:cNvPr name="Freeform 6" id="6"/>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7" id="7"/>
          <p:cNvSpPr/>
          <p:nvPr/>
        </p:nvSpPr>
        <p:spPr>
          <a:xfrm flipH="false" flipV="false" rot="0">
            <a:off x="6942115" y="3271138"/>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670567" y="3095053"/>
            <a:ext cx="6554236" cy="523875"/>
          </a:xfrm>
          <a:prstGeom prst="rect">
            <a:avLst/>
          </a:prstGeom>
        </p:spPr>
        <p:txBody>
          <a:bodyPr anchor="t" rtlCol="false" tIns="0" lIns="0" bIns="0" rIns="0">
            <a:spAutoFit/>
          </a:bodyPr>
          <a:lstStyle/>
          <a:p>
            <a:pPr marL="0" indent="0" lvl="0">
              <a:lnSpc>
                <a:spcPts val="4200"/>
              </a:lnSpc>
              <a:spcBef>
                <a:spcPct val="0"/>
              </a:spcBef>
            </a:pPr>
          </a:p>
        </p:txBody>
      </p:sp>
      <p:sp>
        <p:nvSpPr>
          <p:cNvPr name="TextBox 9" id="9"/>
          <p:cNvSpPr txBox="true"/>
          <p:nvPr/>
        </p:nvSpPr>
        <p:spPr>
          <a:xfrm rot="0">
            <a:off x="7294954" y="3125189"/>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Personalized guidance</a:t>
            </a:r>
          </a:p>
        </p:txBody>
      </p:sp>
      <p:sp>
        <p:nvSpPr>
          <p:cNvPr name="TextBox 10" id="10"/>
          <p:cNvSpPr txBox="true"/>
          <p:nvPr/>
        </p:nvSpPr>
        <p:spPr>
          <a:xfrm rot="0">
            <a:off x="7670567" y="4155360"/>
            <a:ext cx="6554236" cy="523875"/>
          </a:xfrm>
          <a:prstGeom prst="rect">
            <a:avLst/>
          </a:prstGeom>
        </p:spPr>
        <p:txBody>
          <a:bodyPr anchor="t" rtlCol="false" tIns="0" lIns="0" bIns="0" rIns="0">
            <a:spAutoFit/>
          </a:bodyPr>
          <a:lstStyle/>
          <a:p>
            <a:pPr marL="0" indent="0" lvl="0">
              <a:lnSpc>
                <a:spcPts val="4200"/>
              </a:lnSpc>
              <a:spcBef>
                <a:spcPct val="0"/>
              </a:spcBef>
            </a:pPr>
          </a:p>
        </p:txBody>
      </p:sp>
      <p:sp>
        <p:nvSpPr>
          <p:cNvPr name="TextBox 11" id="11"/>
          <p:cNvSpPr txBox="true"/>
          <p:nvPr/>
        </p:nvSpPr>
        <p:spPr>
          <a:xfrm rot="0">
            <a:off x="7294954" y="4185496"/>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Time-saving</a:t>
            </a:r>
          </a:p>
        </p:txBody>
      </p:sp>
      <p:sp>
        <p:nvSpPr>
          <p:cNvPr name="TextBox 12" id="12"/>
          <p:cNvSpPr txBox="true"/>
          <p:nvPr/>
        </p:nvSpPr>
        <p:spPr>
          <a:xfrm rot="0">
            <a:off x="7670567" y="5221489"/>
            <a:ext cx="6554236" cy="523875"/>
          </a:xfrm>
          <a:prstGeom prst="rect">
            <a:avLst/>
          </a:prstGeom>
        </p:spPr>
        <p:txBody>
          <a:bodyPr anchor="t" rtlCol="false" tIns="0" lIns="0" bIns="0" rIns="0">
            <a:spAutoFit/>
          </a:bodyPr>
          <a:lstStyle/>
          <a:p>
            <a:pPr marL="0" indent="0" lvl="0">
              <a:lnSpc>
                <a:spcPts val="4200"/>
              </a:lnSpc>
              <a:spcBef>
                <a:spcPct val="0"/>
              </a:spcBef>
            </a:pPr>
          </a:p>
        </p:txBody>
      </p:sp>
      <p:sp>
        <p:nvSpPr>
          <p:cNvPr name="TextBox 13" id="13"/>
          <p:cNvSpPr txBox="true"/>
          <p:nvPr/>
        </p:nvSpPr>
        <p:spPr>
          <a:xfrm rot="0">
            <a:off x="7294954" y="5251625"/>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Easy access to learning resources</a:t>
            </a:r>
          </a:p>
        </p:txBody>
      </p:sp>
      <p:sp>
        <p:nvSpPr>
          <p:cNvPr name="Freeform 14" id="14"/>
          <p:cNvSpPr/>
          <p:nvPr/>
        </p:nvSpPr>
        <p:spPr>
          <a:xfrm flipH="false" flipV="false" rot="0">
            <a:off x="6942115" y="4331445"/>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942115" y="5386216"/>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7670567" y="6197193"/>
            <a:ext cx="6554236" cy="523875"/>
          </a:xfrm>
          <a:prstGeom prst="rect">
            <a:avLst/>
          </a:prstGeom>
        </p:spPr>
        <p:txBody>
          <a:bodyPr anchor="t" rtlCol="false" tIns="0" lIns="0" bIns="0" rIns="0">
            <a:spAutoFit/>
          </a:bodyPr>
          <a:lstStyle/>
          <a:p>
            <a:pPr marL="0" indent="0" lvl="0">
              <a:lnSpc>
                <a:spcPts val="4200"/>
              </a:lnSpc>
              <a:spcBef>
                <a:spcPct val="0"/>
              </a:spcBef>
            </a:pPr>
          </a:p>
        </p:txBody>
      </p:sp>
      <p:sp>
        <p:nvSpPr>
          <p:cNvPr name="TextBox 17" id="17"/>
          <p:cNvSpPr txBox="true"/>
          <p:nvPr/>
        </p:nvSpPr>
        <p:spPr>
          <a:xfrm rot="0">
            <a:off x="7294954" y="6227329"/>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Career-focused</a:t>
            </a:r>
          </a:p>
        </p:txBody>
      </p:sp>
      <p:sp>
        <p:nvSpPr>
          <p:cNvPr name="Freeform 18" id="18"/>
          <p:cNvSpPr/>
          <p:nvPr/>
        </p:nvSpPr>
        <p:spPr>
          <a:xfrm flipH="false" flipV="false" rot="0">
            <a:off x="6942115" y="6344703"/>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7670567" y="7210997"/>
            <a:ext cx="6554236" cy="523875"/>
          </a:xfrm>
          <a:prstGeom prst="rect">
            <a:avLst/>
          </a:prstGeom>
        </p:spPr>
        <p:txBody>
          <a:bodyPr anchor="t" rtlCol="false" tIns="0" lIns="0" bIns="0" rIns="0">
            <a:spAutoFit/>
          </a:bodyPr>
          <a:lstStyle/>
          <a:p>
            <a:pPr marL="0" indent="0" lvl="0">
              <a:lnSpc>
                <a:spcPts val="4200"/>
              </a:lnSpc>
              <a:spcBef>
                <a:spcPct val="0"/>
              </a:spcBef>
            </a:pPr>
          </a:p>
        </p:txBody>
      </p:sp>
      <p:sp>
        <p:nvSpPr>
          <p:cNvPr name="TextBox 20" id="20"/>
          <p:cNvSpPr txBox="true"/>
          <p:nvPr/>
        </p:nvSpPr>
        <p:spPr>
          <a:xfrm rot="0">
            <a:off x="7294954" y="7241133"/>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Competitive edge</a:t>
            </a:r>
          </a:p>
        </p:txBody>
      </p:sp>
      <p:sp>
        <p:nvSpPr>
          <p:cNvPr name="Freeform 21" id="21"/>
          <p:cNvSpPr/>
          <p:nvPr/>
        </p:nvSpPr>
        <p:spPr>
          <a:xfrm flipH="false" flipV="false" rot="0">
            <a:off x="6942115" y="7358508"/>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4463744"/>
            <a:ext cx="5534402" cy="1816712"/>
            <a:chOff x="0" y="0"/>
            <a:chExt cx="7379203" cy="2422282"/>
          </a:xfrm>
        </p:grpSpPr>
        <p:sp>
          <p:nvSpPr>
            <p:cNvPr name="TextBox 4" id="4"/>
            <p:cNvSpPr txBox="true"/>
            <p:nvPr/>
          </p:nvSpPr>
          <p:spPr>
            <a:xfrm rot="0">
              <a:off x="0" y="-76200"/>
              <a:ext cx="7379203" cy="1494367"/>
            </a:xfrm>
            <a:prstGeom prst="rect">
              <a:avLst/>
            </a:prstGeom>
          </p:spPr>
          <p:txBody>
            <a:bodyPr anchor="t" rtlCol="false" tIns="0" lIns="0" bIns="0" rIns="0">
              <a:spAutoFit/>
            </a:bodyPr>
            <a:lstStyle/>
            <a:p>
              <a:pPr>
                <a:lnSpc>
                  <a:spcPts val="9099"/>
                </a:lnSpc>
              </a:pPr>
              <a:r>
                <a:rPr lang="en-US" sz="6999">
                  <a:solidFill>
                    <a:srgbClr val="2A2E3A"/>
                  </a:solidFill>
                  <a:latin typeface="Klein Bold"/>
                </a:rPr>
                <a:t>Modules</a:t>
              </a:r>
            </a:p>
          </p:txBody>
        </p:sp>
        <p:sp>
          <p:nvSpPr>
            <p:cNvPr name="TextBox 5" id="5"/>
            <p:cNvSpPr txBox="true"/>
            <p:nvPr/>
          </p:nvSpPr>
          <p:spPr>
            <a:xfrm rot="0">
              <a:off x="0" y="1714680"/>
              <a:ext cx="7025100" cy="707602"/>
            </a:xfrm>
            <a:prstGeom prst="rect">
              <a:avLst/>
            </a:prstGeom>
          </p:spPr>
          <p:txBody>
            <a:bodyPr anchor="t" rtlCol="false" tIns="0" lIns="0" bIns="0" rIns="0">
              <a:spAutoFit/>
            </a:bodyPr>
            <a:lstStyle/>
            <a:p>
              <a:pPr>
                <a:lnSpc>
                  <a:spcPts val="4479"/>
                </a:lnSpc>
              </a:pPr>
            </a:p>
          </p:txBody>
        </p:sp>
      </p:grpSp>
      <p:sp>
        <p:nvSpPr>
          <p:cNvPr name="Freeform 6" id="6"/>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7" id="7"/>
          <p:cNvSpPr/>
          <p:nvPr/>
        </p:nvSpPr>
        <p:spPr>
          <a:xfrm flipH="false" flipV="false" rot="0">
            <a:off x="7037365" y="282847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765817" y="2652392"/>
            <a:ext cx="6554236" cy="523875"/>
          </a:xfrm>
          <a:prstGeom prst="rect">
            <a:avLst/>
          </a:prstGeom>
        </p:spPr>
        <p:txBody>
          <a:bodyPr anchor="t" rtlCol="false" tIns="0" lIns="0" bIns="0" rIns="0">
            <a:spAutoFit/>
          </a:bodyPr>
          <a:lstStyle/>
          <a:p>
            <a:pPr marL="0" indent="0" lvl="0">
              <a:lnSpc>
                <a:spcPts val="4200"/>
              </a:lnSpc>
              <a:spcBef>
                <a:spcPct val="0"/>
              </a:spcBef>
            </a:pPr>
          </a:p>
        </p:txBody>
      </p:sp>
      <p:sp>
        <p:nvSpPr>
          <p:cNvPr name="TextBox 9" id="9"/>
          <p:cNvSpPr txBox="true"/>
          <p:nvPr/>
        </p:nvSpPr>
        <p:spPr>
          <a:xfrm rot="0">
            <a:off x="7390204" y="2682528"/>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User Management Module</a:t>
            </a:r>
          </a:p>
        </p:txBody>
      </p:sp>
      <p:sp>
        <p:nvSpPr>
          <p:cNvPr name="TextBox 10" id="10"/>
          <p:cNvSpPr txBox="true"/>
          <p:nvPr/>
        </p:nvSpPr>
        <p:spPr>
          <a:xfrm rot="0">
            <a:off x="7765817" y="3453292"/>
            <a:ext cx="6554236" cy="523875"/>
          </a:xfrm>
          <a:prstGeom prst="rect">
            <a:avLst/>
          </a:prstGeom>
        </p:spPr>
        <p:txBody>
          <a:bodyPr anchor="t" rtlCol="false" tIns="0" lIns="0" bIns="0" rIns="0">
            <a:spAutoFit/>
          </a:bodyPr>
          <a:lstStyle/>
          <a:p>
            <a:pPr marL="0" indent="0" lvl="0">
              <a:lnSpc>
                <a:spcPts val="4200"/>
              </a:lnSpc>
              <a:spcBef>
                <a:spcPct val="0"/>
              </a:spcBef>
            </a:pPr>
          </a:p>
        </p:txBody>
      </p:sp>
      <p:sp>
        <p:nvSpPr>
          <p:cNvPr name="TextBox 11" id="11"/>
          <p:cNvSpPr txBox="true"/>
          <p:nvPr/>
        </p:nvSpPr>
        <p:spPr>
          <a:xfrm rot="0">
            <a:off x="7390204" y="3483428"/>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Resume Builder Module</a:t>
            </a:r>
          </a:p>
        </p:txBody>
      </p:sp>
      <p:sp>
        <p:nvSpPr>
          <p:cNvPr name="TextBox 12" id="12"/>
          <p:cNvSpPr txBox="true"/>
          <p:nvPr/>
        </p:nvSpPr>
        <p:spPr>
          <a:xfrm rot="0">
            <a:off x="7794392" y="4254953"/>
            <a:ext cx="6554236" cy="523875"/>
          </a:xfrm>
          <a:prstGeom prst="rect">
            <a:avLst/>
          </a:prstGeom>
        </p:spPr>
        <p:txBody>
          <a:bodyPr anchor="t" rtlCol="false" tIns="0" lIns="0" bIns="0" rIns="0">
            <a:spAutoFit/>
          </a:bodyPr>
          <a:lstStyle/>
          <a:p>
            <a:pPr marL="0" indent="0" lvl="0">
              <a:lnSpc>
                <a:spcPts val="4200"/>
              </a:lnSpc>
              <a:spcBef>
                <a:spcPct val="0"/>
              </a:spcBef>
            </a:pPr>
          </a:p>
        </p:txBody>
      </p:sp>
      <p:sp>
        <p:nvSpPr>
          <p:cNvPr name="TextBox 13" id="13"/>
          <p:cNvSpPr txBox="true"/>
          <p:nvPr/>
        </p:nvSpPr>
        <p:spPr>
          <a:xfrm rot="0">
            <a:off x="7418779" y="4285089"/>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College Search Module</a:t>
            </a:r>
          </a:p>
        </p:txBody>
      </p:sp>
      <p:sp>
        <p:nvSpPr>
          <p:cNvPr name="Freeform 14" id="14"/>
          <p:cNvSpPr/>
          <p:nvPr/>
        </p:nvSpPr>
        <p:spPr>
          <a:xfrm flipH="false" flipV="false" rot="0">
            <a:off x="7037365" y="3629378"/>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7065940" y="4419681"/>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7765817" y="5056614"/>
            <a:ext cx="6554236" cy="523875"/>
          </a:xfrm>
          <a:prstGeom prst="rect">
            <a:avLst/>
          </a:prstGeom>
        </p:spPr>
        <p:txBody>
          <a:bodyPr anchor="t" rtlCol="false" tIns="0" lIns="0" bIns="0" rIns="0">
            <a:spAutoFit/>
          </a:bodyPr>
          <a:lstStyle/>
          <a:p>
            <a:pPr marL="0" indent="0" lvl="0">
              <a:lnSpc>
                <a:spcPts val="4200"/>
              </a:lnSpc>
              <a:spcBef>
                <a:spcPct val="0"/>
              </a:spcBef>
            </a:pPr>
          </a:p>
        </p:txBody>
      </p:sp>
      <p:sp>
        <p:nvSpPr>
          <p:cNvPr name="TextBox 17" id="17"/>
          <p:cNvSpPr txBox="true"/>
          <p:nvPr/>
        </p:nvSpPr>
        <p:spPr>
          <a:xfrm rot="0">
            <a:off x="7390204" y="5086750"/>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Coding Contest Information Module</a:t>
            </a:r>
          </a:p>
        </p:txBody>
      </p:sp>
      <p:sp>
        <p:nvSpPr>
          <p:cNvPr name="Freeform 18" id="18"/>
          <p:cNvSpPr/>
          <p:nvPr/>
        </p:nvSpPr>
        <p:spPr>
          <a:xfrm flipH="false" flipV="false" rot="0">
            <a:off x="7037365" y="5204124"/>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7765817" y="5858275"/>
            <a:ext cx="6554236" cy="523875"/>
          </a:xfrm>
          <a:prstGeom prst="rect">
            <a:avLst/>
          </a:prstGeom>
        </p:spPr>
        <p:txBody>
          <a:bodyPr anchor="t" rtlCol="false" tIns="0" lIns="0" bIns="0" rIns="0">
            <a:spAutoFit/>
          </a:bodyPr>
          <a:lstStyle/>
          <a:p>
            <a:pPr marL="0" indent="0" lvl="0">
              <a:lnSpc>
                <a:spcPts val="4200"/>
              </a:lnSpc>
              <a:spcBef>
                <a:spcPct val="0"/>
              </a:spcBef>
            </a:pPr>
          </a:p>
        </p:txBody>
      </p:sp>
      <p:sp>
        <p:nvSpPr>
          <p:cNvPr name="TextBox 20" id="20"/>
          <p:cNvSpPr txBox="true"/>
          <p:nvPr/>
        </p:nvSpPr>
        <p:spPr>
          <a:xfrm rot="0">
            <a:off x="7390204" y="5888411"/>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Learning Roadmap Module</a:t>
            </a:r>
          </a:p>
        </p:txBody>
      </p:sp>
      <p:sp>
        <p:nvSpPr>
          <p:cNvPr name="Freeform 21" id="21"/>
          <p:cNvSpPr/>
          <p:nvPr/>
        </p:nvSpPr>
        <p:spPr>
          <a:xfrm flipH="false" flipV="false" rot="0">
            <a:off x="7037365" y="6005785"/>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2" id="22"/>
          <p:cNvSpPr txBox="true"/>
          <p:nvPr/>
        </p:nvSpPr>
        <p:spPr>
          <a:xfrm rot="0">
            <a:off x="7765817" y="6659936"/>
            <a:ext cx="6554236" cy="523875"/>
          </a:xfrm>
          <a:prstGeom prst="rect">
            <a:avLst/>
          </a:prstGeom>
        </p:spPr>
        <p:txBody>
          <a:bodyPr anchor="t" rtlCol="false" tIns="0" lIns="0" bIns="0" rIns="0">
            <a:spAutoFit/>
          </a:bodyPr>
          <a:lstStyle/>
          <a:p>
            <a:pPr marL="0" indent="0" lvl="0">
              <a:lnSpc>
                <a:spcPts val="4200"/>
              </a:lnSpc>
              <a:spcBef>
                <a:spcPct val="0"/>
              </a:spcBef>
            </a:pPr>
          </a:p>
        </p:txBody>
      </p:sp>
      <p:sp>
        <p:nvSpPr>
          <p:cNvPr name="TextBox 23" id="23"/>
          <p:cNvSpPr txBox="true"/>
          <p:nvPr/>
        </p:nvSpPr>
        <p:spPr>
          <a:xfrm rot="0">
            <a:off x="7390204" y="6690072"/>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Skill Performance Analysis Module</a:t>
            </a:r>
          </a:p>
        </p:txBody>
      </p:sp>
      <p:sp>
        <p:nvSpPr>
          <p:cNvPr name="Freeform 24" id="24"/>
          <p:cNvSpPr/>
          <p:nvPr/>
        </p:nvSpPr>
        <p:spPr>
          <a:xfrm flipH="false" flipV="false" rot="0">
            <a:off x="7037365" y="6807446"/>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5" id="25"/>
          <p:cNvSpPr txBox="true"/>
          <p:nvPr/>
        </p:nvSpPr>
        <p:spPr>
          <a:xfrm rot="0">
            <a:off x="7765817" y="7461597"/>
            <a:ext cx="6554236" cy="523875"/>
          </a:xfrm>
          <a:prstGeom prst="rect">
            <a:avLst/>
          </a:prstGeom>
        </p:spPr>
        <p:txBody>
          <a:bodyPr anchor="t" rtlCol="false" tIns="0" lIns="0" bIns="0" rIns="0">
            <a:spAutoFit/>
          </a:bodyPr>
          <a:lstStyle/>
          <a:p>
            <a:pPr marL="0" indent="0" lvl="0">
              <a:lnSpc>
                <a:spcPts val="4200"/>
              </a:lnSpc>
              <a:spcBef>
                <a:spcPct val="0"/>
              </a:spcBef>
            </a:pPr>
          </a:p>
        </p:txBody>
      </p:sp>
      <p:sp>
        <p:nvSpPr>
          <p:cNvPr name="TextBox 26" id="26"/>
          <p:cNvSpPr txBox="true"/>
          <p:nvPr/>
        </p:nvSpPr>
        <p:spPr>
          <a:xfrm rot="0">
            <a:off x="7390204" y="7491733"/>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Admin Module</a:t>
            </a:r>
          </a:p>
        </p:txBody>
      </p:sp>
      <p:sp>
        <p:nvSpPr>
          <p:cNvPr name="Freeform 27" id="27"/>
          <p:cNvSpPr/>
          <p:nvPr/>
        </p:nvSpPr>
        <p:spPr>
          <a:xfrm flipH="false" flipV="false" rot="0">
            <a:off x="7037365" y="760910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DAFd5Lxh5kk</dc:identifier>
  <dcterms:modified xsi:type="dcterms:W3CDTF">2011-08-01T06:04:30Z</dcterms:modified>
  <cp:revision>1</cp:revision>
  <dc:title>CareerUp</dc:title>
</cp:coreProperties>
</file>