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5"/>
  </p:notesMasterIdLst>
  <p:handoutMasterIdLst>
    <p:handoutMasterId r:id="rId16"/>
  </p:handoutMasterIdLst>
  <p:sldIdLst>
    <p:sldId id="1420" r:id="rId3"/>
    <p:sldId id="1422" r:id="rId4"/>
    <p:sldId id="1423" r:id="rId5"/>
    <p:sldId id="1424" r:id="rId6"/>
    <p:sldId id="1425" r:id="rId7"/>
    <p:sldId id="1427" r:id="rId8"/>
    <p:sldId id="1428" r:id="rId9"/>
    <p:sldId id="1429" r:id="rId10"/>
    <p:sldId id="1430" r:id="rId11"/>
    <p:sldId id="1431" r:id="rId12"/>
    <p:sldId id="1432" r:id="rId13"/>
    <p:sldId id="1426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35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10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蒙蒙" initials="xmm" lastIdx="1" clrIdx="0">
    <p:extLst>
      <p:ext uri="{19B8F6BF-5375-455C-9EA6-DF929625EA0E}">
        <p15:presenceInfo xmlns:p15="http://schemas.microsoft.com/office/powerpoint/2012/main" xmlns="" userId="薛蒙蒙" providerId="None"/>
      </p:ext>
    </p:extLst>
  </p:cmAuthor>
  <p:cmAuthor id="2" name="Shrek Oger" initials="SO" lastIdx="1" clrIdx="1">
    <p:extLst>
      <p:ext uri="{19B8F6BF-5375-455C-9EA6-DF929625EA0E}">
        <p15:presenceInfo xmlns:p15="http://schemas.microsoft.com/office/powerpoint/2012/main" xmlns="" userId="fc34569bcac8cf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0000"/>
    <a:srgbClr val="EAEAEA"/>
    <a:srgbClr val="DBDBDB"/>
    <a:srgbClr val="000000"/>
    <a:srgbClr val="FFFFFF"/>
    <a:srgbClr val="006BBC"/>
    <a:srgbClr val="0969B2"/>
    <a:srgbClr val="1369B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25" autoAdjust="0"/>
    <p:restoredTop sz="95109" autoAdjust="0"/>
  </p:normalViewPr>
  <p:slideViewPr>
    <p:cSldViewPr snapToGrid="0">
      <p:cViewPr varScale="1">
        <p:scale>
          <a:sx n="67" d="100"/>
          <a:sy n="67" d="100"/>
        </p:scale>
        <p:origin x="-132" y="-68"/>
      </p:cViewPr>
      <p:guideLst>
        <p:guide orient="horz" pos="1435"/>
        <p:guide pos="551"/>
        <p:guide pos="10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7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3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98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0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7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5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4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78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58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57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6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0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0" y="2462543"/>
            <a:ext cx="12190413" cy="1896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9412D87-1A42-8D54-0D9E-864DC5687D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9782"/>
          <a:stretch/>
        </p:blipFill>
        <p:spPr>
          <a:xfrm>
            <a:off x="0" y="0"/>
            <a:ext cx="12190413" cy="108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010888" y="3030845"/>
            <a:ext cx="6168636" cy="769441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项目二 图书管理系统</a:t>
            </a:r>
            <a:endParaRPr lang="en-GB" altLang="zh-CN" sz="44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7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6866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9"/>
          <a:stretch/>
        </p:blipFill>
        <p:spPr bwMode="auto">
          <a:xfrm>
            <a:off x="3090861" y="1705707"/>
            <a:ext cx="5511896" cy="151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6635995" y="2679473"/>
            <a:ext cx="1739047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图书信息删除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7" name="图片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6"/>
          <a:stretch/>
        </p:blipFill>
        <p:spPr bwMode="auto">
          <a:xfrm>
            <a:off x="3048839" y="4137125"/>
            <a:ext cx="5595939" cy="151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6635995" y="4801350"/>
            <a:ext cx="1739047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图书信息保存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35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91" y="2430800"/>
            <a:ext cx="6665391" cy="248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5604361" y="2314913"/>
            <a:ext cx="2226654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图书信息保存文件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06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11358" y="1425544"/>
            <a:ext cx="4736155" cy="2938369"/>
            <a:chOff x="6432127" y="3175048"/>
            <a:chExt cx="4530670" cy="2725896"/>
          </a:xfrm>
        </p:grpSpPr>
        <p:pic>
          <p:nvPicPr>
            <p:cNvPr id="18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32127" y="3175048"/>
              <a:ext cx="4530670" cy="2725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7026707" y="3539347"/>
              <a:ext cx="3359072" cy="1610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main()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请参考案例完整代码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106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项目描述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637440" y="2521218"/>
            <a:ext cx="4340616" cy="132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要求编写程序实现一个简单的图书管理系统，该系统可实现图书信息的</a:t>
            </a: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录入、浏览、查询、修改、删除和保存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718" y="5590034"/>
            <a:ext cx="97210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24727" y="1830583"/>
            <a:ext cx="602722" cy="602722"/>
            <a:chOff x="1792756" y="4149080"/>
            <a:chExt cx="2304000" cy="2304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24727" y="2910053"/>
            <a:ext cx="602722" cy="602722"/>
            <a:chOff x="1792756" y="4149080"/>
            <a:chExt cx="2304000" cy="2304000"/>
          </a:xfrm>
        </p:grpSpPr>
        <p:grpSp>
          <p:nvGrpSpPr>
            <p:cNvPr id="51" name="组合 50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24727" y="4026347"/>
            <a:ext cx="602722" cy="602722"/>
            <a:chOff x="1792756" y="4149080"/>
            <a:chExt cx="2304000" cy="2304000"/>
          </a:xfrm>
        </p:grpSpPr>
        <p:grpSp>
          <p:nvGrpSpPr>
            <p:cNvPr id="56" name="组合 55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024727" y="5214788"/>
            <a:ext cx="602722" cy="602722"/>
            <a:chOff x="1792756" y="4149080"/>
            <a:chExt cx="2304000" cy="2304000"/>
          </a:xfrm>
        </p:grpSpPr>
        <p:grpSp>
          <p:nvGrpSpPr>
            <p:cNvPr id="61" name="组合 60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35"/>
          <p:cNvSpPr txBox="1">
            <a:spLocks noChangeArrowheads="1"/>
          </p:cNvSpPr>
          <p:nvPr/>
        </p:nvSpPr>
        <p:spPr bwMode="auto">
          <a:xfrm>
            <a:off x="2844581" y="1805927"/>
            <a:ext cx="7600681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图书信息录入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。该函数应实现增加数据的功能，其实质为链表结点的添加。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1817077" y="1116287"/>
            <a:ext cx="9472246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的每个功能将被模块化为一个函数，在主函数中根据用户的选择，调用对应的功能。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5"/>
          <p:cNvSpPr txBox="1">
            <a:spLocks noChangeArrowheads="1"/>
          </p:cNvSpPr>
          <p:nvPr/>
        </p:nvSpPr>
        <p:spPr bwMode="auto">
          <a:xfrm>
            <a:off x="2844580" y="2938762"/>
            <a:ext cx="801098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图书信息浏览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。该函数应实现链表中书籍信息的输出，其实质为链表的遍历。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35"/>
          <p:cNvSpPr txBox="1">
            <a:spLocks noChangeArrowheads="1"/>
          </p:cNvSpPr>
          <p:nvPr/>
        </p:nvSpPr>
        <p:spPr bwMode="auto">
          <a:xfrm>
            <a:off x="2844580" y="3907907"/>
            <a:ext cx="8010989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图书信息查询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。该函数应能根据用户输入的某项信息，查找判断链表中是否存在相应记录，并将查找结果输出。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35"/>
          <p:cNvSpPr txBox="1">
            <a:spLocks noChangeArrowheads="1"/>
          </p:cNvSpPr>
          <p:nvPr/>
        </p:nvSpPr>
        <p:spPr bwMode="auto">
          <a:xfrm>
            <a:off x="2844580" y="5109281"/>
            <a:ext cx="8010989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图书信息修改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。该函数应能根据用户输入的某项信息，找到对应记录，并修改记录中保存的信息。</a:t>
            </a:r>
          </a:p>
        </p:txBody>
      </p:sp>
    </p:spTree>
    <p:extLst>
      <p:ext uri="{BB962C8B-B14F-4D97-AF65-F5344CB8AC3E}">
        <p14:creationId xmlns:p14="http://schemas.microsoft.com/office/powerpoint/2010/main" val="25224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24727" y="1830583"/>
            <a:ext cx="602722" cy="602722"/>
            <a:chOff x="1792756" y="4149080"/>
            <a:chExt cx="2304000" cy="2304000"/>
          </a:xfrm>
        </p:grpSpPr>
        <p:grpSp>
          <p:nvGrpSpPr>
            <p:cNvPr id="34" name="组合 33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024727" y="2910053"/>
            <a:ext cx="602722" cy="602722"/>
            <a:chOff x="1792756" y="4149080"/>
            <a:chExt cx="2304000" cy="2304000"/>
          </a:xfrm>
        </p:grpSpPr>
        <p:grpSp>
          <p:nvGrpSpPr>
            <p:cNvPr id="51" name="组合 50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024727" y="4026347"/>
            <a:ext cx="602722" cy="602722"/>
            <a:chOff x="1792756" y="4149080"/>
            <a:chExt cx="2304000" cy="2304000"/>
          </a:xfrm>
        </p:grpSpPr>
        <p:grpSp>
          <p:nvGrpSpPr>
            <p:cNvPr id="56" name="组合 55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024727" y="5214788"/>
            <a:ext cx="602722" cy="602722"/>
            <a:chOff x="1792756" y="4149080"/>
            <a:chExt cx="2304000" cy="2304000"/>
          </a:xfrm>
        </p:grpSpPr>
        <p:grpSp>
          <p:nvGrpSpPr>
            <p:cNvPr id="61" name="组合 60"/>
            <p:cNvGrpSpPr/>
            <p:nvPr/>
          </p:nvGrpSpPr>
          <p:grpSpPr>
            <a:xfrm>
              <a:off x="1792756" y="4149080"/>
              <a:ext cx="2304000" cy="2304000"/>
              <a:chOff x="1827622" y="1343919"/>
              <a:chExt cx="2304000" cy="2304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Franklin Gothic Book"/>
                  <a:ea typeface="黑体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 cap="flat" cmpd="sng" algn="ctr">
                <a:noFill/>
                <a:prstDash val="solid"/>
              </a:ln>
              <a:effectLst>
                <a:outerShdw blurRad="635000" dist="469900" dir="8400000" sx="46000" sy="46000" algn="tr" rotWithShape="0">
                  <a:prstClr val="black">
                    <a:alpha val="61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zh-CN" altLang="en-US" kern="0">
                  <a:solidFill>
                    <a:sysClr val="window" lastClr="FFFFFF"/>
                  </a:solidFill>
                  <a:latin typeface="Franklin Gothic Book"/>
                  <a:ea typeface="黑体"/>
                </a:endParaRPr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2132105" y="4488429"/>
              <a:ext cx="1625302" cy="1625302"/>
            </a:xfrm>
            <a:prstGeom prst="ellipse">
              <a:avLst/>
            </a:prstGeom>
            <a:solidFill>
              <a:srgbClr val="005DA2"/>
            </a:solidFill>
            <a:ln w="22225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TextBox 35"/>
          <p:cNvSpPr txBox="1">
            <a:spLocks noChangeArrowheads="1"/>
          </p:cNvSpPr>
          <p:nvPr/>
        </p:nvSpPr>
        <p:spPr bwMode="auto">
          <a:xfrm>
            <a:off x="2844581" y="1747312"/>
            <a:ext cx="7600681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图书信息删除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。该函数借助查询功能，查找链表中的数据，并将找到的数据对应的结点从链表中删除。</a:t>
            </a: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1817077" y="1116287"/>
            <a:ext cx="9472246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本案例的每个功能将被模块化为一个函数，在主函数中根据用户的选择，调用对应的功能。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5"/>
          <p:cNvSpPr txBox="1">
            <a:spLocks noChangeArrowheads="1"/>
          </p:cNvSpPr>
          <p:nvPr/>
        </p:nvSpPr>
        <p:spPr bwMode="auto">
          <a:xfrm>
            <a:off x="2844580" y="2915316"/>
            <a:ext cx="801098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图书信息保存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。该函数应能将链表中的数据写入文件。</a:t>
            </a:r>
          </a:p>
        </p:txBody>
      </p:sp>
      <p:sp>
        <p:nvSpPr>
          <p:cNvPr id="68" name="TextBox 35"/>
          <p:cNvSpPr txBox="1">
            <a:spLocks noChangeArrowheads="1"/>
          </p:cNvSpPr>
          <p:nvPr/>
        </p:nvSpPr>
        <p:spPr bwMode="auto">
          <a:xfrm>
            <a:off x="2844580" y="3907907"/>
            <a:ext cx="8010989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创建书单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。上述（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）这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个功能都依赖于链表，本案例设计使用链表来存储图书信息，在执行各项功能之前应先实现一个链表。</a:t>
            </a:r>
          </a:p>
        </p:txBody>
      </p:sp>
      <p:sp>
        <p:nvSpPr>
          <p:cNvPr id="69" name="TextBox 35"/>
          <p:cNvSpPr txBox="1">
            <a:spLocks noChangeArrowheads="1"/>
          </p:cNvSpPr>
          <p:nvPr/>
        </p:nvSpPr>
        <p:spPr bwMode="auto">
          <a:xfrm>
            <a:off x="2844580" y="5249957"/>
            <a:ext cx="801098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菜单函数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。本函数可展示功能菜单，提供用户与程序交互的入口。</a:t>
            </a:r>
          </a:p>
        </p:txBody>
      </p:sp>
    </p:spTree>
    <p:extLst>
      <p:ext uri="{BB962C8B-B14F-4D97-AF65-F5344CB8AC3E}">
        <p14:creationId xmlns:p14="http://schemas.microsoft.com/office/powerpoint/2010/main" val="160982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2142741" y="1420561"/>
            <a:ext cx="561060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本项目各模块应实现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如下各图所示：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6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/>
          <a:stretch/>
        </p:blipFill>
        <p:spPr bwMode="auto">
          <a:xfrm>
            <a:off x="3789916" y="2402328"/>
            <a:ext cx="5189961" cy="357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7111877" y="3055800"/>
            <a:ext cx="1065659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8"/>
          <a:stretch/>
        </p:blipFill>
        <p:spPr bwMode="auto">
          <a:xfrm>
            <a:off x="3007458" y="1788557"/>
            <a:ext cx="5515219" cy="324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6783630" y="3716332"/>
            <a:ext cx="1739047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录入图书信息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8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3795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/>
          <a:stretch/>
        </p:blipFill>
        <p:spPr bwMode="auto">
          <a:xfrm>
            <a:off x="2402886" y="2606646"/>
            <a:ext cx="7022468" cy="287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7267027" y="2532628"/>
            <a:ext cx="1739047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图书信息浏览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87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4818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3"/>
          <a:stretch/>
        </p:blipFill>
        <p:spPr bwMode="auto">
          <a:xfrm>
            <a:off x="2860975" y="2039872"/>
            <a:ext cx="6313769" cy="26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7435697" y="3189121"/>
            <a:ext cx="1739047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图书信息查询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47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项目实现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/>
          <a:stretch/>
        </p:blipFill>
        <p:spPr bwMode="auto">
          <a:xfrm>
            <a:off x="2947253" y="2044671"/>
            <a:ext cx="6146923" cy="271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6720588" y="3233436"/>
            <a:ext cx="1739047" cy="48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图书信息修改</a:t>
            </a:r>
            <a:endParaRPr lang="zh-CN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10837</TotalTime>
  <Words>387</Words>
  <Application>Microsoft Office PowerPoint</Application>
  <PresentationFormat>自定义</PresentationFormat>
  <Paragraphs>56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李</cp:lastModifiedBy>
  <cp:revision>1091</cp:revision>
  <dcterms:created xsi:type="dcterms:W3CDTF">2020-11-11T09:29:40Z</dcterms:created>
  <dcterms:modified xsi:type="dcterms:W3CDTF">2024-11-25T15:09:12Z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