
<file path=[Content_Types].xml><?xml version="1.0" encoding="utf-8"?>
<Types xmlns="http://schemas.openxmlformats.org/package/2006/content-types"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jpeg" ContentType="image/jpeg"/>
  <Default Extension="JPG" ContentType="image/.jp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35" r:id="rId5"/>
    <p:sldId id="4234" r:id="rId6"/>
    <p:sldId id="4239" r:id="rId7"/>
    <p:sldId id="4237" r:id="rId8"/>
    <p:sldId id="4238" r:id="rId9"/>
    <p:sldId id="4236" r:id="rId10"/>
    <p:sldId id="280" r:id="rId11"/>
  </p:sldIdLst>
  <p:sldSz cx="12192000" cy="6858000"/>
  <p:notesSz cx="6858000" cy="9144000"/>
  <p:custDataLst>
    <p:tags r:id="rId15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CC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0909" autoAdjust="0"/>
  </p:normalViewPr>
  <p:slideViewPr>
    <p:cSldViewPr snapToGrid="0" showGuides="1">
      <p:cViewPr varScale="1">
        <p:scale>
          <a:sx n="103" d="100"/>
          <a:sy n="103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 panose="020B0604020202020204"/>
              </a:rPr>
              <a:t>請按這裡移動投影片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TW" sz="2000" b="0" strike="noStrike" spc="-1">
                <a:latin typeface="Arial" panose="020B0604020202020204"/>
              </a:rPr>
              <a:t>請按這裡編輯備註格式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&lt;頁首&gt;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&lt;日期/時間&gt;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&lt;頁尾&gt;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E77C618-3C4A-4931-9CFC-F96C433EF7D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6000" cy="342900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64" name="灯片编号占位符 3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1F7BC5A-5D49-40C2-8247-E2133BF4435C}" type="slidenum">
              <a:rPr lang="en-US" sz="1200" b="0" strike="noStrike" spc="-1">
                <a:solidFill>
                  <a:srgbClr val="000000"/>
                </a:solidFill>
                <a:latin typeface="cobel"/>
                <a:ea typeface="宋体" panose="02010600030101010101" pitchFamily="2" charset="-122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6000" cy="342900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85" name="灯片编号占位符 3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4D3BBA-31DF-44D0-AF25-41C802CE3349}" type="slidenum">
              <a:rPr lang="en-US" sz="1200" b="0" strike="noStrike" spc="-1">
                <a:solidFill>
                  <a:srgbClr val="000000"/>
                </a:solidFill>
                <a:latin typeface="cobel"/>
                <a:ea typeface="宋体" panose="02010600030101010101" pitchFamily="2" charset="-122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-9000"/>
            <a:ext cx="12224160" cy="6885360"/>
          </a:xfrm>
          <a:prstGeom prst="rect">
            <a:avLst/>
          </a:prstGeom>
          <a:ln w="0">
            <a:noFill/>
          </a:ln>
        </p:spPr>
      </p:pic>
      <p:sp>
        <p:nvSpPr>
          <p:cNvPr id="8" name="文字方塊 9"/>
          <p:cNvSpPr/>
          <p:nvPr/>
        </p:nvSpPr>
        <p:spPr>
          <a:xfrm>
            <a:off x="111960" y="6512040"/>
            <a:ext cx="386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Confidential, for Group internal use only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1127520" y="558720"/>
            <a:ext cx="77400" cy="76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文字方塊 11"/>
          <p:cNvSpPr/>
          <p:nvPr/>
        </p:nvSpPr>
        <p:spPr>
          <a:xfrm>
            <a:off x="10920600" y="798480"/>
            <a:ext cx="1585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rbel" panose="020B0503020204020204"/>
                <a:ea typeface="宋体" panose="02010600030101010101" pitchFamily="2" charset="-122"/>
              </a:rPr>
              <a:t>Group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4" name="圖片 12"/>
          <p:cNvPicPr/>
          <p:nvPr/>
        </p:nvPicPr>
        <p:blipFill>
          <a:blip r:embed="rId14"/>
          <a:stretch>
            <a:fillRect/>
          </a:stretch>
        </p:blipFill>
        <p:spPr>
          <a:xfrm>
            <a:off x="9999000" y="309600"/>
            <a:ext cx="1873800" cy="955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 panose="020B0604020202020204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 panose="020B0604020202020204"/>
              </a:rPr>
              <a:t>請按這裡編輯大綱文字格式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 panose="020B0604020202020204"/>
              </a:rPr>
              <a:t>第二個大綱層次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 panose="020B0604020202020204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 panose="020B0604020202020204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 panose="020B0604020202020204"/>
              </a:rPr>
              <a:t>第五個大綱層次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 panose="020B0604020202020204"/>
              </a:rPr>
              <a:t>第六個大綱層次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 panose="020B0604020202020204"/>
              </a:rPr>
              <a:t>第七個大綱層次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package" Target="../embeddings/Document1.docx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microsoft.com/office/2007/relationships/hdphoto" Target="../media/image17.wdp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" descr="一張含有 個人, 室內 的圖片&#10;&#10;自動產生的描述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" y="12628"/>
            <a:ext cx="12234600" cy="6906240"/>
          </a:xfrm>
          <a:prstGeom prst="rect">
            <a:avLst/>
          </a:prstGeom>
          <a:ln w="0">
            <a:noFill/>
          </a:ln>
        </p:spPr>
      </p:pic>
      <p:sp>
        <p:nvSpPr>
          <p:cNvPr id="232" name="矩形 8"/>
          <p:cNvSpPr/>
          <p:nvPr/>
        </p:nvSpPr>
        <p:spPr>
          <a:xfrm>
            <a:off x="10080" y="3141000"/>
            <a:ext cx="12224520" cy="294588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TW" altLang="en-US"/>
          </a:p>
        </p:txBody>
      </p:sp>
      <p:sp>
        <p:nvSpPr>
          <p:cNvPr id="233" name="矩形 259"/>
          <p:cNvSpPr/>
          <p:nvPr/>
        </p:nvSpPr>
        <p:spPr>
          <a:xfrm>
            <a:off x="738720" y="4055040"/>
            <a:ext cx="10220040" cy="7386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lang="en-US" altLang="zh-TW" sz="4800" spc="-1" dirty="0">
                <a:solidFill>
                  <a:schemeClr val="bg1"/>
                </a:solidFill>
                <a:latin typeface="Arial" panose="020B0604020202020204"/>
              </a:rPr>
              <a:t>Weekly Meeting</a:t>
            </a:r>
            <a:endParaRPr lang="en-US" sz="48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34" name="矩形 259"/>
          <p:cNvSpPr/>
          <p:nvPr/>
        </p:nvSpPr>
        <p:spPr>
          <a:xfrm>
            <a:off x="9624240" y="5013000"/>
            <a:ext cx="1892880" cy="8027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US" sz="2400" i="1" spc="-1" dirty="0">
                <a:solidFill>
                  <a:schemeClr val="bg1"/>
                </a:solidFill>
                <a:latin typeface="Arial" panose="020B0604020202020204"/>
              </a:rPr>
              <a:t>Chuck Huang</a:t>
            </a:r>
            <a:endParaRPr lang="en-US" sz="2400" b="0" i="1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US" sz="2400" i="1" spc="-1" dirty="0">
                <a:solidFill>
                  <a:schemeClr val="bg1"/>
                </a:solidFill>
                <a:latin typeface="Arial" panose="020B0604020202020204"/>
              </a:rPr>
              <a:t>2023/</a:t>
            </a:r>
            <a:r>
              <a:rPr lang="en-US" altLang="zh-TW" sz="2400" i="1" spc="-1" dirty="0">
                <a:solidFill>
                  <a:schemeClr val="bg1"/>
                </a:solidFill>
                <a:latin typeface="Arial" panose="020B0604020202020204"/>
              </a:rPr>
              <a:t>12/14</a:t>
            </a:r>
            <a:endParaRPr lang="en-US" sz="2400" b="0" i="1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36" name="文字方塊 7"/>
          <p:cNvSpPr/>
          <p:nvPr/>
        </p:nvSpPr>
        <p:spPr>
          <a:xfrm>
            <a:off x="380160" y="6290280"/>
            <a:ext cx="386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Confidential, for Group internal use only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237" name="圖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9999000" y="309600"/>
            <a:ext cx="1873800" cy="955080"/>
          </a:xfrm>
          <a:prstGeom prst="rect">
            <a:avLst/>
          </a:prstGeom>
          <a:ln w="0">
            <a:noFill/>
          </a:ln>
        </p:spPr>
      </p:pic>
      <p:sp>
        <p:nvSpPr>
          <p:cNvPr id="238" name="文字方塊 12"/>
          <p:cNvSpPr/>
          <p:nvPr/>
        </p:nvSpPr>
        <p:spPr>
          <a:xfrm>
            <a:off x="10920600" y="798480"/>
            <a:ext cx="1585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rbel" panose="020B0503020204020204"/>
                <a:ea typeface="宋体" panose="02010600030101010101" pitchFamily="2" charset="-122"/>
              </a:rPr>
              <a:t>Group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39" name="投影片編號版面配置區 3"/>
          <p:cNvSpPr/>
          <p:nvPr/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255ABB7-67E3-4B63-9AA3-25EBEF02C18D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5518" y="565948"/>
            <a:ext cx="3831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ASIC vs. FPGA</a:t>
            </a:r>
            <a:endParaRPr lang="zh-TW" altLang="en-US" sz="4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778" y="1418400"/>
            <a:ext cx="8257143" cy="36285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43525" y="3232685"/>
            <a:ext cx="1933575" cy="2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43524" y="2115991"/>
            <a:ext cx="1933575" cy="392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00200" y="3804185"/>
            <a:ext cx="5676899" cy="800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1600200" y="4842823"/>
            <a:ext cx="6019800" cy="204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78" y="5075703"/>
            <a:ext cx="4271746" cy="91635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071778" y="5964312"/>
            <a:ext cx="4508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zh-TW" sz="1200" dirty="0"/>
              <a:t>No SRAM1 control bit on spec. (HW designer will fix it)</a:t>
            </a:r>
            <a:endParaRPr lang="en-US" altLang="zh-TW" sz="12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zh-TW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BCH need software reset </a:t>
            </a:r>
            <a:r>
              <a:rPr lang="en-US" altLang="zh-TW" sz="1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(CLKCON0_P0[3])</a:t>
            </a:r>
            <a:r>
              <a:rPr lang="en-US" altLang="zh-TW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after PWR</a:t>
            </a:r>
            <a:r>
              <a:rPr lang="zh-TW" altLang="en-US" sz="1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gating</a:t>
            </a:r>
            <a:r>
              <a:rPr lang="zh-TW" altLang="en-US" sz="1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switch</a:t>
            </a:r>
            <a:endParaRPr lang="zh-TW" altLang="en-US" sz="12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3" y="5075703"/>
            <a:ext cx="4647942" cy="892105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V="1">
            <a:off x="5505450" y="5895975"/>
            <a:ext cx="2828925" cy="44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10431335" y="522424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Document" showAsIcon="1" r:id="rId4" imgW="914400" imgH="771525" progId="Word.Document.12">
                  <p:embed/>
                </p:oleObj>
              </mc:Choice>
              <mc:Fallback>
                <p:oleObj name="Document" showAsIcon="1" r:id="rId4" imgW="914400" imgH="771525" progId="Word.Document.12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1335" y="522424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5518" y="565948"/>
            <a:ext cx="588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Overall Operation Loop</a:t>
            </a:r>
            <a:endParaRPr lang="zh-TW" altLang="en-US" sz="4000" b="1" dirty="0"/>
          </a:p>
        </p:txBody>
      </p:sp>
      <p:sp>
        <p:nvSpPr>
          <p:cNvPr id="5" name="矩形: 圓角 4"/>
          <p:cNvSpPr/>
          <p:nvPr/>
        </p:nvSpPr>
        <p:spPr>
          <a:xfrm>
            <a:off x="5514975" y="1408875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System initial</a:t>
            </a:r>
            <a:endParaRPr lang="zh-TW" altLang="en-US" sz="1000" dirty="0"/>
          </a:p>
        </p:txBody>
      </p:sp>
      <p:sp>
        <p:nvSpPr>
          <p:cNvPr id="7" name="矩形: 圓角 6"/>
          <p:cNvSpPr/>
          <p:nvPr/>
        </p:nvSpPr>
        <p:spPr>
          <a:xfrm>
            <a:off x="5514975" y="2157000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SD initial</a:t>
            </a:r>
            <a:endParaRPr lang="zh-TW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5233987" y="2876550"/>
            <a:ext cx="1638300" cy="2571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READY_FOR_DATA = 1</a:t>
            </a:r>
            <a:endParaRPr lang="zh-TW" altLang="en-US" sz="1000" dirty="0"/>
          </a:p>
        </p:txBody>
      </p:sp>
      <p:sp>
        <p:nvSpPr>
          <p:cNvPr id="10" name="矩形: 圓角 9"/>
          <p:cNvSpPr/>
          <p:nvPr/>
        </p:nvSpPr>
        <p:spPr>
          <a:xfrm>
            <a:off x="5514974" y="3500025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Idle task</a:t>
            </a:r>
            <a:endParaRPr lang="zh-TW" altLang="en-US" sz="1000" dirty="0"/>
          </a:p>
        </p:txBody>
      </p:sp>
      <p:sp>
        <p:nvSpPr>
          <p:cNvPr id="11" name="矩形: 圓角 10"/>
          <p:cNvSpPr/>
          <p:nvPr/>
        </p:nvSpPr>
        <p:spPr>
          <a:xfrm>
            <a:off x="7098860" y="3500025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Security erase/erase task</a:t>
            </a:r>
            <a:endParaRPr lang="zh-TW" altLang="en-US" sz="1000" dirty="0"/>
          </a:p>
        </p:txBody>
      </p:sp>
      <p:sp>
        <p:nvSpPr>
          <p:cNvPr id="12" name="矩形: 圓角 11"/>
          <p:cNvSpPr/>
          <p:nvPr/>
        </p:nvSpPr>
        <p:spPr>
          <a:xfrm>
            <a:off x="8640183" y="3500025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Pro CSD task</a:t>
            </a:r>
            <a:endParaRPr lang="zh-TW" altLang="en-US" sz="1000" dirty="0"/>
          </a:p>
        </p:txBody>
      </p:sp>
      <p:sp>
        <p:nvSpPr>
          <p:cNvPr id="14" name="矩形: 圓角 13"/>
          <p:cNvSpPr/>
          <p:nvPr/>
        </p:nvSpPr>
        <p:spPr>
          <a:xfrm>
            <a:off x="3931089" y="3500024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Gen CMD Write task</a:t>
            </a:r>
            <a:endParaRPr lang="zh-TW" altLang="en-US" sz="1000" dirty="0"/>
          </a:p>
        </p:txBody>
      </p:sp>
      <p:sp>
        <p:nvSpPr>
          <p:cNvPr id="15" name="矩形: 圓角 14"/>
          <p:cNvSpPr/>
          <p:nvPr/>
        </p:nvSpPr>
        <p:spPr>
          <a:xfrm>
            <a:off x="2389766" y="3500024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Read task</a:t>
            </a:r>
            <a:endParaRPr lang="zh-TW" altLang="en-US" sz="1000" dirty="0"/>
          </a:p>
        </p:txBody>
      </p:sp>
      <p:cxnSp>
        <p:nvCxnSpPr>
          <p:cNvPr id="18" name="直線單箭頭接點 17"/>
          <p:cNvCxnSpPr>
            <a:stCxn id="5" idx="2"/>
            <a:endCxn id="7" idx="0"/>
          </p:cNvCxnSpPr>
          <p:nvPr/>
        </p:nvCxnSpPr>
        <p:spPr>
          <a:xfrm>
            <a:off x="6053138" y="1885950"/>
            <a:ext cx="0" cy="27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2"/>
            <a:endCxn id="9" idx="0"/>
          </p:cNvCxnSpPr>
          <p:nvPr/>
        </p:nvCxnSpPr>
        <p:spPr>
          <a:xfrm flipH="1">
            <a:off x="6053137" y="2634075"/>
            <a:ext cx="1" cy="24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9" idx="2"/>
            <a:endCxn id="10" idx="0"/>
          </p:cNvCxnSpPr>
          <p:nvPr/>
        </p:nvCxnSpPr>
        <p:spPr>
          <a:xfrm>
            <a:off x="6053137" y="3133725"/>
            <a:ext cx="0" cy="36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/>
          <p:cNvCxnSpPr>
            <a:stCxn id="9" idx="2"/>
            <a:endCxn id="14" idx="0"/>
          </p:cNvCxnSpPr>
          <p:nvPr/>
        </p:nvCxnSpPr>
        <p:spPr>
          <a:xfrm rot="5400000">
            <a:off x="5078046" y="2524932"/>
            <a:ext cx="366299" cy="1583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 descr="default"/>
          <p:cNvCxnSpPr>
            <a:stCxn id="9" idx="2"/>
            <a:endCxn id="15" idx="0"/>
          </p:cNvCxnSpPr>
          <p:nvPr/>
        </p:nvCxnSpPr>
        <p:spPr>
          <a:xfrm rot="5400000">
            <a:off x="4307384" y="1754270"/>
            <a:ext cx="366299" cy="3125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/>
          <p:cNvCxnSpPr>
            <a:stCxn id="9" idx="2"/>
            <a:endCxn id="11" idx="0"/>
          </p:cNvCxnSpPr>
          <p:nvPr/>
        </p:nvCxnSpPr>
        <p:spPr>
          <a:xfrm rot="16200000" flipH="1">
            <a:off x="6661930" y="2524932"/>
            <a:ext cx="366300" cy="1583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/>
          <p:cNvCxnSpPr>
            <a:stCxn id="9" idx="2"/>
            <a:endCxn id="12" idx="0"/>
          </p:cNvCxnSpPr>
          <p:nvPr/>
        </p:nvCxnSpPr>
        <p:spPr>
          <a:xfrm rot="16200000" flipH="1">
            <a:off x="7432591" y="1754270"/>
            <a:ext cx="366300" cy="3125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680103" y="3160755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default</a:t>
            </a:r>
            <a:endParaRPr lang="zh-TW" altLang="en-US" sz="800" dirty="0"/>
          </a:p>
        </p:txBody>
      </p:sp>
      <p:sp>
        <p:nvSpPr>
          <p:cNvPr id="44" name="矩形 43"/>
          <p:cNvSpPr/>
          <p:nvPr/>
        </p:nvSpPr>
        <p:spPr>
          <a:xfrm>
            <a:off x="2190750" y="3259094"/>
            <a:ext cx="7734300" cy="8271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流程圖: 決策 50"/>
          <p:cNvSpPr/>
          <p:nvPr/>
        </p:nvSpPr>
        <p:spPr>
          <a:xfrm>
            <a:off x="4837331" y="4285890"/>
            <a:ext cx="2431610" cy="402419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bCallWriteLBA</a:t>
            </a:r>
            <a:endParaRPr lang="zh-TW" altLang="en-US" sz="1000" dirty="0"/>
          </a:p>
        </p:txBody>
      </p:sp>
      <p:cxnSp>
        <p:nvCxnSpPr>
          <p:cNvPr id="52" name="直線單箭頭接點 51"/>
          <p:cNvCxnSpPr>
            <a:stCxn id="44" idx="2"/>
            <a:endCxn id="51" idx="0"/>
          </p:cNvCxnSpPr>
          <p:nvPr/>
        </p:nvCxnSpPr>
        <p:spPr>
          <a:xfrm flipH="1">
            <a:off x="6053136" y="4086225"/>
            <a:ext cx="4764" cy="19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圓角 56"/>
          <p:cNvSpPr/>
          <p:nvPr/>
        </p:nvSpPr>
        <p:spPr>
          <a:xfrm>
            <a:off x="4992111" y="4898323"/>
            <a:ext cx="2122050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write_data_from_hs_buf_to_flash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1" idx="2"/>
            <a:endCxn id="57" idx="0"/>
          </p:cNvCxnSpPr>
          <p:nvPr/>
        </p:nvCxnSpPr>
        <p:spPr>
          <a:xfrm>
            <a:off x="6053136" y="4688309"/>
            <a:ext cx="0" cy="21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233986" y="5669744"/>
            <a:ext cx="1638300" cy="2571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clr_sd_read_data_flag</a:t>
            </a:r>
            <a:endParaRPr lang="zh-TW" altLang="en-US" sz="1000" dirty="0"/>
          </a:p>
        </p:txBody>
      </p:sp>
      <p:cxnSp>
        <p:nvCxnSpPr>
          <p:cNvPr id="64" name="直線單箭頭接點 63"/>
          <p:cNvCxnSpPr>
            <a:stCxn id="57" idx="2"/>
            <a:endCxn id="62" idx="0"/>
          </p:cNvCxnSpPr>
          <p:nvPr/>
        </p:nvCxnSpPr>
        <p:spPr>
          <a:xfrm>
            <a:off x="6053136" y="5375398"/>
            <a:ext cx="0" cy="29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/>
          <p:cNvCxnSpPr>
            <a:stCxn id="62" idx="2"/>
            <a:endCxn id="44" idx="0"/>
          </p:cNvCxnSpPr>
          <p:nvPr/>
        </p:nvCxnSpPr>
        <p:spPr>
          <a:xfrm rot="5400000" flipH="1" flipV="1">
            <a:off x="4721605" y="4590625"/>
            <a:ext cx="2667825" cy="4764"/>
          </a:xfrm>
          <a:prstGeom prst="bentConnector5">
            <a:avLst>
              <a:gd name="adj1" fmla="val -4642"/>
              <a:gd name="adj2" fmla="val 86072922"/>
              <a:gd name="adj3" fmla="val 102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381125" y="2733675"/>
            <a:ext cx="9144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1381125" y="4143375"/>
            <a:ext cx="9144000" cy="5715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1353916" y="24281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FE</a:t>
            </a:r>
            <a:endParaRPr lang="zh-TW" altLang="en-US" sz="12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333505" y="382770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FTL</a:t>
            </a:r>
            <a:endParaRPr lang="zh-TW" altLang="en-US" sz="12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352908" y="554602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BE</a:t>
            </a:r>
            <a:endParaRPr lang="zh-TW" altLang="en-US" sz="1200" dirty="0"/>
          </a:p>
        </p:txBody>
      </p:sp>
      <p:cxnSp>
        <p:nvCxnSpPr>
          <p:cNvPr id="81" name="接點: 肘形 80"/>
          <p:cNvCxnSpPr>
            <a:stCxn id="51" idx="1"/>
            <a:endCxn id="62" idx="0"/>
          </p:cNvCxnSpPr>
          <p:nvPr/>
        </p:nvCxnSpPr>
        <p:spPr>
          <a:xfrm rot="10800000" flipH="1" flipV="1">
            <a:off x="4837330" y="4487100"/>
            <a:ext cx="1215805" cy="1182644"/>
          </a:xfrm>
          <a:prstGeom prst="bentConnector4">
            <a:avLst>
              <a:gd name="adj1" fmla="val -13318"/>
              <a:gd name="adj2" fmla="val 87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4469251" y="490784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n</a:t>
            </a:r>
            <a:endParaRPr lang="zh-TW" alt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5518" y="565948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System Initial</a:t>
            </a:r>
            <a:endParaRPr lang="zh-TW" altLang="en-US" sz="4000" b="1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2394" y="156349"/>
            <a:ext cx="4717265" cy="65453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36" y="43766"/>
            <a:ext cx="3652568" cy="69272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0" y="1292942"/>
            <a:ext cx="4957424" cy="101171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252394" y="421382"/>
            <a:ext cx="1938259" cy="99701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 flipH="1" flipV="1">
            <a:off x="7141104" y="273600"/>
            <a:ext cx="111290" cy="14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 flipV="1">
            <a:off x="3488536" y="710514"/>
            <a:ext cx="3763858" cy="7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22" idx="3"/>
          </p:cNvCxnSpPr>
          <p:nvPr/>
        </p:nvCxnSpPr>
        <p:spPr>
          <a:xfrm flipH="1">
            <a:off x="5265504" y="1535651"/>
            <a:ext cx="2288291" cy="26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97281" y="1465404"/>
            <a:ext cx="2745511" cy="41648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210939" y="2156929"/>
            <a:ext cx="0" cy="1248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210939" y="2642802"/>
            <a:ext cx="23823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F0"/>
                </a:solidFill>
              </a:rPr>
              <a:t>100MHz = 10ns (i.e., near 90ns)</a:t>
            </a:r>
            <a:endParaRPr lang="zh-TW" altLang="en-US" sz="1200" dirty="0">
              <a:solidFill>
                <a:srgbClr val="00B0F0"/>
              </a:solidFill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79" y="2351665"/>
            <a:ext cx="4957424" cy="93416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835365" y="2529607"/>
            <a:ext cx="2439680" cy="39019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>
            <a:endCxn id="47" idx="3"/>
          </p:cNvCxnSpPr>
          <p:nvPr/>
        </p:nvCxnSpPr>
        <p:spPr>
          <a:xfrm flipH="1">
            <a:off x="5265503" y="1679510"/>
            <a:ext cx="2288292" cy="113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圖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79" y="4338356"/>
            <a:ext cx="4957424" cy="930520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80" y="3337899"/>
            <a:ext cx="4957424" cy="946563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7463871" y="1733729"/>
            <a:ext cx="4505788" cy="20358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/>
          <p:nvPr/>
        </p:nvCxnSpPr>
        <p:spPr>
          <a:xfrm flipH="1">
            <a:off x="5216087" y="1881886"/>
            <a:ext cx="2247784" cy="167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>
            <a:off x="5220681" y="3763523"/>
            <a:ext cx="2243190" cy="147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030065" y="2295312"/>
            <a:ext cx="1204176" cy="4234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>
              <a:lnSpc>
                <a:spcPts val="1200"/>
              </a:lnSpc>
              <a:spcBef>
                <a:spcPts val="100"/>
              </a:spcBef>
              <a:spcAft>
                <a:spcPts val="200"/>
              </a:spcAft>
            </a:pPr>
            <a:r>
              <a:rPr lang="en-US" altLang="zh-TW" sz="800" kern="10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 = Group 0 (SDCLK)</a:t>
            </a:r>
            <a:endParaRPr lang="zh-TW" altLang="zh-TW" sz="800" kern="100" dirty="0">
              <a:solidFill>
                <a:schemeClr val="accent2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Bef>
                <a:spcPts val="100"/>
              </a:spcBef>
              <a:spcAft>
                <a:spcPts val="200"/>
              </a:spcAft>
            </a:pPr>
            <a:r>
              <a:rPr lang="en-US" altLang="zh-TW" sz="800" kern="10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= Group 1 (SDCMD)</a:t>
            </a:r>
            <a:endParaRPr lang="zh-TW" altLang="zh-TW" sz="800" kern="100" dirty="0">
              <a:solidFill>
                <a:schemeClr val="accent2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700387" y="2529607"/>
            <a:ext cx="1515699" cy="4048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2397897" y="1186722"/>
            <a:ext cx="2999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(No SRAM1 control as mentioned before)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909840" y="5669031"/>
            <a:ext cx="140237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F0"/>
                </a:solidFill>
              </a:rPr>
              <a:t>UART, timer initial</a:t>
            </a:r>
            <a:endParaRPr lang="zh-TW" alt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5518" y="565948"/>
            <a:ext cx="474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Is Ready to Sleep?</a:t>
            </a:r>
            <a:endParaRPr lang="zh-TW" altLang="en-US" sz="4000" b="1" dirty="0"/>
          </a:p>
        </p:txBody>
      </p:sp>
      <p:sp>
        <p:nvSpPr>
          <p:cNvPr id="17" name="流程圖: 決策 16"/>
          <p:cNvSpPr/>
          <p:nvPr/>
        </p:nvSpPr>
        <p:spPr>
          <a:xfrm>
            <a:off x="4035085" y="3486547"/>
            <a:ext cx="4121230" cy="402419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write_hs_data_to_flash_state</a:t>
            </a:r>
            <a:r>
              <a:rPr lang="en-US" altLang="zh-TW" sz="800" dirty="0"/>
              <a:t> == W_HS_DATA_TO_FLASH_IDLE</a:t>
            </a:r>
            <a:endParaRPr lang="zh-TW" altLang="en-US" sz="800" dirty="0"/>
          </a:p>
        </p:txBody>
      </p:sp>
      <p:sp>
        <p:nvSpPr>
          <p:cNvPr id="34" name="流程圖: 決策 33"/>
          <p:cNvSpPr/>
          <p:nvPr/>
        </p:nvSpPr>
        <p:spPr>
          <a:xfrm>
            <a:off x="4035085" y="4078480"/>
            <a:ext cx="4121230" cy="402419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write_virtual_sd_buf_data_to_nf_state</a:t>
            </a:r>
            <a:r>
              <a:rPr lang="en-US" altLang="zh-TW" sz="800" dirty="0"/>
              <a:t> == W_VIRTUAL_SD_BUF_DATA_TO_NF_IDLE</a:t>
            </a:r>
            <a:endParaRPr lang="zh-TW" altLang="en-US" sz="800" dirty="0"/>
          </a:p>
        </p:txBody>
      </p:sp>
      <p:sp>
        <p:nvSpPr>
          <p:cNvPr id="35" name="流程圖: 決策 34"/>
          <p:cNvSpPr/>
          <p:nvPr/>
        </p:nvSpPr>
        <p:spPr>
          <a:xfrm>
            <a:off x="4035085" y="2894614"/>
            <a:ext cx="4121230" cy="402419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rcv_data_state</a:t>
            </a:r>
            <a:r>
              <a:rPr lang="en-US" altLang="zh-TW" sz="800" dirty="0"/>
              <a:t> == HS_RCV_DATA_IN_IDLE</a:t>
            </a:r>
            <a:endParaRPr lang="zh-TW" altLang="en-US" sz="800" dirty="0"/>
          </a:p>
        </p:txBody>
      </p:sp>
      <p:sp>
        <p:nvSpPr>
          <p:cNvPr id="36" name="流程圖: 決策 35"/>
          <p:cNvSpPr/>
          <p:nvPr/>
        </p:nvSpPr>
        <p:spPr>
          <a:xfrm>
            <a:off x="4035085" y="2302681"/>
            <a:ext cx="4121230" cy="402419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virtual_sd_data_buf_cnt</a:t>
            </a:r>
            <a:r>
              <a:rPr lang="en-US" altLang="zh-TW" sz="800" dirty="0"/>
              <a:t> == 0</a:t>
            </a:r>
            <a:endParaRPr lang="zh-TW" altLang="en-US" sz="800" dirty="0"/>
          </a:p>
        </p:txBody>
      </p:sp>
      <p:sp>
        <p:nvSpPr>
          <p:cNvPr id="38" name="流程圖: 決策 37"/>
          <p:cNvSpPr/>
          <p:nvPr/>
        </p:nvSpPr>
        <p:spPr>
          <a:xfrm>
            <a:off x="4035085" y="1710748"/>
            <a:ext cx="4121230" cy="402419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sd_ready_for_nf_buf_cnt</a:t>
            </a:r>
            <a:r>
              <a:rPr lang="en-US" altLang="zh-TW" sz="800" dirty="0"/>
              <a:t> == 0</a:t>
            </a:r>
            <a:endParaRPr lang="zh-TW" altLang="en-US" sz="800" dirty="0"/>
          </a:p>
        </p:txBody>
      </p:sp>
      <p:sp>
        <p:nvSpPr>
          <p:cNvPr id="39" name="流程圖: 決策 38"/>
          <p:cNvSpPr/>
          <p:nvPr/>
        </p:nvSpPr>
        <p:spPr>
          <a:xfrm>
            <a:off x="4035085" y="4670413"/>
            <a:ext cx="4121230" cy="402419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!</a:t>
            </a:r>
            <a:r>
              <a:rPr lang="en-US" altLang="zh-TW" sz="800" dirty="0" err="1"/>
              <a:t>bMulWriteTask</a:t>
            </a:r>
            <a:r>
              <a:rPr lang="en-US" altLang="zh-TW" sz="800" dirty="0"/>
              <a:t> &amp;&amp; !</a:t>
            </a:r>
            <a:r>
              <a:rPr lang="en-US" altLang="zh-TW" sz="800" dirty="0" err="1"/>
              <a:t>bSingleWriteTask</a:t>
            </a:r>
            <a:endParaRPr lang="zh-TW" altLang="en-US" sz="800" dirty="0"/>
          </a:p>
        </p:txBody>
      </p:sp>
      <p:sp>
        <p:nvSpPr>
          <p:cNvPr id="41" name="矩形: 圓角 40"/>
          <p:cNvSpPr/>
          <p:nvPr/>
        </p:nvSpPr>
        <p:spPr>
          <a:xfrm>
            <a:off x="5557537" y="5262346"/>
            <a:ext cx="1076325" cy="4770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wait_for_enter_sleep_mode</a:t>
            </a:r>
            <a:endParaRPr lang="zh-TW" altLang="en-US" sz="1000" dirty="0"/>
          </a:p>
        </p:txBody>
      </p:sp>
      <p:cxnSp>
        <p:nvCxnSpPr>
          <p:cNvPr id="46" name="直線單箭頭接點 45"/>
          <p:cNvCxnSpPr>
            <a:stCxn id="38" idx="2"/>
            <a:endCxn id="36" idx="0"/>
          </p:cNvCxnSpPr>
          <p:nvPr/>
        </p:nvCxnSpPr>
        <p:spPr>
          <a:xfrm>
            <a:off x="6095700" y="2113167"/>
            <a:ext cx="0" cy="18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6" idx="2"/>
            <a:endCxn id="35" idx="0"/>
          </p:cNvCxnSpPr>
          <p:nvPr/>
        </p:nvCxnSpPr>
        <p:spPr>
          <a:xfrm>
            <a:off x="6095700" y="2705100"/>
            <a:ext cx="0" cy="18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5" idx="2"/>
            <a:endCxn id="17" idx="0"/>
          </p:cNvCxnSpPr>
          <p:nvPr/>
        </p:nvCxnSpPr>
        <p:spPr>
          <a:xfrm>
            <a:off x="6095700" y="3297033"/>
            <a:ext cx="0" cy="18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7" idx="2"/>
            <a:endCxn id="34" idx="0"/>
          </p:cNvCxnSpPr>
          <p:nvPr/>
        </p:nvCxnSpPr>
        <p:spPr>
          <a:xfrm>
            <a:off x="6095700" y="3888966"/>
            <a:ext cx="0" cy="18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4" idx="2"/>
            <a:endCxn id="39" idx="0"/>
          </p:cNvCxnSpPr>
          <p:nvPr/>
        </p:nvCxnSpPr>
        <p:spPr>
          <a:xfrm>
            <a:off x="6095700" y="4480899"/>
            <a:ext cx="0" cy="18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9" idx="2"/>
            <a:endCxn id="41" idx="0"/>
          </p:cNvCxnSpPr>
          <p:nvPr/>
        </p:nvCxnSpPr>
        <p:spPr>
          <a:xfrm>
            <a:off x="6095700" y="5072832"/>
            <a:ext cx="0" cy="18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0093957" y="3297033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10093954" y="3459944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10093954" y="3622855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10093954" y="3785766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8677668" y="3488915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dirty="0"/>
              <a:t>BUFFER_START_ADDR</a:t>
            </a:r>
            <a:endParaRPr lang="en-US" altLang="zh-TW" sz="800" dirty="0"/>
          </a:p>
          <a:p>
            <a:pPr algn="ctr"/>
            <a:r>
              <a:rPr lang="en-US" altLang="zh-TW" sz="800" dirty="0"/>
              <a:t>(0x6080 @ SRAM0)</a:t>
            </a:r>
            <a:endParaRPr lang="zh-TW" altLang="en-US" sz="800" dirty="0"/>
          </a:p>
        </p:txBody>
      </p:sp>
      <p:sp>
        <p:nvSpPr>
          <p:cNvPr id="92" name="矩形 91"/>
          <p:cNvSpPr/>
          <p:nvPr/>
        </p:nvSpPr>
        <p:spPr>
          <a:xfrm>
            <a:off x="10093954" y="3948677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10093954" y="4434077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10093954" y="4596842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0093954" y="4759461"/>
            <a:ext cx="676275" cy="1629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10367630" y="4191182"/>
            <a:ext cx="64459" cy="611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10367629" y="4293367"/>
            <a:ext cx="64459" cy="611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10224338" y="3279155"/>
            <a:ext cx="415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dirty="0"/>
              <a:t>1024</a:t>
            </a:r>
            <a:endParaRPr lang="zh-TW" altLang="en-US" sz="800" dirty="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10014894" y="3289979"/>
            <a:ext cx="0" cy="1643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9741138" y="3983723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dirty="0"/>
              <a:t>16</a:t>
            </a:r>
            <a:endParaRPr lang="zh-TW" altLang="en-US" sz="800" dirty="0"/>
          </a:p>
        </p:txBody>
      </p:sp>
      <p:grpSp>
        <p:nvGrpSpPr>
          <p:cNvPr id="129" name="群組 128"/>
          <p:cNvGrpSpPr/>
          <p:nvPr/>
        </p:nvGrpSpPr>
        <p:grpSpPr>
          <a:xfrm>
            <a:off x="777259" y="1627550"/>
            <a:ext cx="2571420" cy="1651605"/>
            <a:chOff x="777259" y="1627550"/>
            <a:chExt cx="2571420" cy="1651605"/>
          </a:xfrm>
        </p:grpSpPr>
        <p:sp>
          <p:nvSpPr>
            <p:cNvPr id="60" name="矩形 59"/>
            <p:cNvSpPr/>
            <p:nvPr/>
          </p:nvSpPr>
          <p:spPr>
            <a:xfrm>
              <a:off x="2262477" y="1653816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62474" y="1816727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262474" y="1979638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262474" y="2142549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777259" y="1845698"/>
              <a:ext cx="1475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/>
                <a:t>SD_HS_CACHE_BUF_CNT</a:t>
              </a:r>
              <a:endParaRPr lang="en-US" altLang="zh-TW" sz="800" dirty="0"/>
            </a:p>
            <a:p>
              <a:pPr algn="ctr"/>
              <a:r>
                <a:rPr lang="en-US" altLang="zh-TW" sz="800" dirty="0"/>
                <a:t>(0x5000 @ SRAM0)</a:t>
              </a:r>
              <a:endParaRPr lang="zh-TW" altLang="en-US" sz="8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262474" y="2305460"/>
              <a:ext cx="676275" cy="16291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262474" y="2468371"/>
              <a:ext cx="676275" cy="16291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262474" y="2631282"/>
              <a:ext cx="676275" cy="16291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62474" y="2790860"/>
              <a:ext cx="676275" cy="16291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262474" y="2953625"/>
              <a:ext cx="676275" cy="16291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262474" y="3116244"/>
              <a:ext cx="676275" cy="16291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421715" y="1627550"/>
              <a:ext cx="357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/>
                <a:t>512</a:t>
              </a:r>
              <a:endParaRPr lang="zh-TW" altLang="en-US" sz="800" dirty="0"/>
            </a:p>
          </p:txBody>
        </p:sp>
        <p:sp>
          <p:nvSpPr>
            <p:cNvPr id="125" name="箭號: 弧形左彎 124"/>
            <p:cNvSpPr/>
            <p:nvPr/>
          </p:nvSpPr>
          <p:spPr>
            <a:xfrm flipV="1">
              <a:off x="3048000" y="1710747"/>
              <a:ext cx="300679" cy="1568407"/>
            </a:xfrm>
            <a:prstGeom prst="curved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832023" y="3541399"/>
            <a:ext cx="2516656" cy="1661095"/>
            <a:chOff x="832023" y="3525211"/>
            <a:chExt cx="2516656" cy="1661095"/>
          </a:xfrm>
        </p:grpSpPr>
        <p:sp>
          <p:nvSpPr>
            <p:cNvPr id="111" name="矩形 110"/>
            <p:cNvSpPr/>
            <p:nvPr/>
          </p:nvSpPr>
          <p:spPr>
            <a:xfrm>
              <a:off x="2254724" y="3543089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54721" y="3706000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254721" y="3868911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254721" y="4031822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832023" y="3734971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TW" sz="800" dirty="0"/>
                <a:t>Virtual Buffer</a:t>
              </a:r>
              <a:endParaRPr lang="en-US" altLang="zh-TW" sz="800" dirty="0"/>
            </a:p>
            <a:p>
              <a:pPr algn="ctr"/>
              <a:r>
                <a:rPr lang="en-US" altLang="zh-TW" sz="800" dirty="0"/>
                <a:t>SD_VIRTUAL_BUF_CNT</a:t>
              </a:r>
              <a:endParaRPr lang="en-US" altLang="zh-TW" sz="800" dirty="0"/>
            </a:p>
            <a:p>
              <a:pPr algn="ctr"/>
              <a:r>
                <a:rPr lang="en-US" altLang="zh-TW" sz="800" dirty="0"/>
                <a:t>(SLC block)</a:t>
              </a:r>
              <a:endParaRPr lang="zh-TW" altLang="en-US" sz="800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254721" y="4194733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54721" y="4680133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254721" y="4842898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254721" y="5005517"/>
              <a:ext cx="676275" cy="16291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/>
            <p:cNvSpPr/>
            <p:nvPr/>
          </p:nvSpPr>
          <p:spPr>
            <a:xfrm>
              <a:off x="2528397" y="4437238"/>
              <a:ext cx="64459" cy="6111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/>
            <p:cNvSpPr/>
            <p:nvPr/>
          </p:nvSpPr>
          <p:spPr>
            <a:xfrm>
              <a:off x="2528396" y="4539423"/>
              <a:ext cx="64459" cy="6111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385105" y="3525211"/>
              <a:ext cx="415499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/>
                <a:t>page</a:t>
              </a:r>
              <a:endParaRPr lang="zh-TW" altLang="en-US" sz="800" dirty="0"/>
            </a:p>
          </p:txBody>
        </p:sp>
        <p:cxnSp>
          <p:nvCxnSpPr>
            <p:cNvPr id="123" name="直線單箭頭接點 122"/>
            <p:cNvCxnSpPr/>
            <p:nvPr/>
          </p:nvCxnSpPr>
          <p:spPr>
            <a:xfrm>
              <a:off x="2172390" y="3543089"/>
              <a:ext cx="0" cy="16432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898651" y="4249267"/>
              <a:ext cx="30008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/>
                <a:t>44</a:t>
              </a:r>
              <a:endParaRPr lang="zh-TW" altLang="en-US" sz="800" dirty="0"/>
            </a:p>
          </p:txBody>
        </p:sp>
        <p:sp>
          <p:nvSpPr>
            <p:cNvPr id="126" name="箭號: 弧形左彎 125"/>
            <p:cNvSpPr/>
            <p:nvPr/>
          </p:nvSpPr>
          <p:spPr>
            <a:xfrm flipV="1">
              <a:off x="3048000" y="3539721"/>
              <a:ext cx="300679" cy="1568407"/>
            </a:xfrm>
            <a:prstGeom prst="curved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5518" y="565948"/>
            <a:ext cx="6425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Buffer Collection (Cont’d)</a:t>
            </a:r>
            <a:endParaRPr lang="zh-TW" altLang="en-US" sz="40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7749" y="2600960"/>
          <a:ext cx="1079590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1993"/>
                <a:gridCol w="611258"/>
                <a:gridCol w="965540"/>
                <a:gridCol w="1210945"/>
                <a:gridCol w="1162290"/>
                <a:gridCol w="933450"/>
                <a:gridCol w="1962150"/>
                <a:gridCol w="2778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Buffer Name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Serve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Size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Count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Address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Location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Key Word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Note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/>
                        <a:t>Virtual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SLC page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44 (maximum)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SLC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block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/>
                        <a:t>NAND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/>
                        <a:t>SD_VIRTUAL_BUF_CNT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/>
                        <a:t>Need 44 pages?</a:t>
                      </a:r>
                      <a:endParaRPr lang="en-US" altLang="zh-TW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Cache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FTL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512B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3~9 (??)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0x5000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SRAM0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SD_VIRTUAL_BUF_CNT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Performance bottleneck?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Nand Flash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1024B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0x6800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/>
                        <a:t>SRAM0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/>
                        <a:t>BUFFER_START_ADDR</a:t>
                      </a:r>
                      <a:endParaRPr lang="en-US" altLang="zh-TW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5518" y="565948"/>
            <a:ext cx="5399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Power Down Process</a:t>
            </a:r>
            <a:endParaRPr lang="zh-TW" altLang="en-US" sz="4000" b="1" dirty="0"/>
          </a:p>
        </p:txBody>
      </p:sp>
      <p:grpSp>
        <p:nvGrpSpPr>
          <p:cNvPr id="40" name="群組 39"/>
          <p:cNvGrpSpPr/>
          <p:nvPr/>
        </p:nvGrpSpPr>
        <p:grpSpPr>
          <a:xfrm>
            <a:off x="2679816" y="1746467"/>
            <a:ext cx="6831767" cy="3365066"/>
            <a:chOff x="2794049" y="1526592"/>
            <a:chExt cx="6831767" cy="3365066"/>
          </a:xfrm>
        </p:grpSpPr>
        <p:sp>
          <p:nvSpPr>
            <p:cNvPr id="3" name="流程圖: 決策 2"/>
            <p:cNvSpPr/>
            <p:nvPr/>
          </p:nvSpPr>
          <p:spPr>
            <a:xfrm>
              <a:off x="4984580" y="1526592"/>
              <a:ext cx="2222240" cy="368312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!WKPND</a:t>
              </a:r>
              <a:r>
                <a:rPr lang="zh-TW" altLang="en-US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&amp;&amp;</a:t>
              </a:r>
              <a:r>
                <a:rPr lang="zh-TW" altLang="en-US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Idle</a:t>
              </a:r>
              <a:endParaRPr lang="zh-TW" altLang="en-US" sz="8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794049" y="4634483"/>
              <a:ext cx="1638300" cy="2571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/>
                <a:t>Clear wake up pending</a:t>
              </a:r>
              <a:endParaRPr lang="zh-TW" altLang="en-US" sz="1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276550" y="2150256"/>
              <a:ext cx="1638300" cy="2571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/>
                <a:t>Disable timer ISR</a:t>
              </a:r>
              <a:endParaRPr lang="zh-TW" altLang="en-US" sz="1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272088" y="4634483"/>
              <a:ext cx="1638300" cy="2571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/>
                <a:t>Enable timer ISR</a:t>
              </a:r>
              <a:endParaRPr lang="zh-TW" altLang="en-US" sz="1000" dirty="0"/>
            </a:p>
          </p:txBody>
        </p:sp>
        <p:cxnSp>
          <p:nvCxnSpPr>
            <p:cNvPr id="9" name="直線單箭頭接點 8"/>
            <p:cNvCxnSpPr>
              <a:stCxn id="3" idx="2"/>
              <a:endCxn id="5" idx="0"/>
            </p:cNvCxnSpPr>
            <p:nvPr/>
          </p:nvCxnSpPr>
          <p:spPr>
            <a:xfrm>
              <a:off x="6095700" y="1894904"/>
              <a:ext cx="0" cy="25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接點: 肘形 10"/>
            <p:cNvCxnSpPr>
              <a:stCxn id="3" idx="1"/>
              <a:endCxn id="4" idx="0"/>
            </p:cNvCxnSpPr>
            <p:nvPr/>
          </p:nvCxnSpPr>
          <p:spPr>
            <a:xfrm rot="10800000" flipV="1">
              <a:off x="3613200" y="1710747"/>
              <a:ext cx="1371381" cy="29237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6067485" y="1901898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13" name="流程圖: 決策 12"/>
            <p:cNvSpPr/>
            <p:nvPr/>
          </p:nvSpPr>
          <p:spPr>
            <a:xfrm>
              <a:off x="4411758" y="2662783"/>
              <a:ext cx="3358960" cy="368312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!WKPND</a:t>
              </a:r>
              <a:r>
                <a:rPr lang="zh-TW" altLang="en-US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&amp;&amp;</a:t>
              </a:r>
              <a:r>
                <a:rPr lang="zh-TW" altLang="en-US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TW" sz="8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Idle &amp;&amp;</a:t>
              </a:r>
              <a:endParaRPr lang="en-US" altLang="zh-TW" sz="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800" dirty="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CMD_IDX != ERR_40</a:t>
              </a:r>
              <a:endParaRPr lang="zh-TW" altLang="en-US" sz="800" dirty="0"/>
            </a:p>
          </p:txBody>
        </p:sp>
        <p:cxnSp>
          <p:nvCxnSpPr>
            <p:cNvPr id="18" name="直線單箭頭接點 17"/>
            <p:cNvCxnSpPr>
              <a:stCxn id="5" idx="2"/>
              <a:endCxn id="13" idx="0"/>
            </p:cNvCxnSpPr>
            <p:nvPr/>
          </p:nvCxnSpPr>
          <p:spPr>
            <a:xfrm flipH="1">
              <a:off x="6091238" y="2407431"/>
              <a:ext cx="4462" cy="25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4381641" y="2547138"/>
              <a:ext cx="5072222" cy="19034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72088" y="3286447"/>
              <a:ext cx="1638300" cy="5125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/>
                <a:t>Low power enable</a:t>
              </a:r>
              <a:endParaRPr lang="en-US" altLang="zh-TW" sz="1000" dirty="0"/>
            </a:p>
            <a:p>
              <a:pPr algn="ctr"/>
              <a:r>
                <a:rPr lang="en-US" altLang="zh-TW" sz="1000" dirty="0"/>
                <a:t>Disable RC</a:t>
              </a:r>
              <a:endParaRPr lang="en-US" altLang="zh-TW" sz="1000" dirty="0"/>
            </a:p>
            <a:p>
              <a:pPr algn="ctr"/>
              <a:r>
                <a:rPr lang="en-US" altLang="zh-TW" sz="1000" dirty="0"/>
                <a:t>Clear wake up pending</a:t>
              </a:r>
              <a:endParaRPr lang="zh-TW" altLang="en-US" sz="1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50127" y="4054326"/>
              <a:ext cx="1638300" cy="2571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/>
                <a:t>Wake up end process</a:t>
              </a:r>
              <a:endParaRPr lang="zh-TW" altLang="en-US" sz="1000" dirty="0"/>
            </a:p>
          </p:txBody>
        </p:sp>
        <p:cxnSp>
          <p:nvCxnSpPr>
            <p:cNvPr id="23" name="接點: 肘形 22"/>
            <p:cNvCxnSpPr>
              <a:stCxn id="13" idx="3"/>
              <a:endCxn id="21" idx="0"/>
            </p:cNvCxnSpPr>
            <p:nvPr/>
          </p:nvCxnSpPr>
          <p:spPr>
            <a:xfrm>
              <a:off x="7770718" y="2846939"/>
              <a:ext cx="798559" cy="12073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13" idx="2"/>
              <a:endCxn id="20" idx="0"/>
            </p:cNvCxnSpPr>
            <p:nvPr/>
          </p:nvCxnSpPr>
          <p:spPr>
            <a:xfrm>
              <a:off x="6091238" y="3031095"/>
              <a:ext cx="0" cy="25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537908" y="4054326"/>
              <a:ext cx="1106659" cy="2676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/>
                <a:t>PD = 1</a:t>
              </a:r>
              <a:endParaRPr lang="zh-TW" altLang="en-US" sz="1000" dirty="0"/>
            </a:p>
          </p:txBody>
        </p:sp>
        <p:cxnSp>
          <p:nvCxnSpPr>
            <p:cNvPr id="30" name="直線單箭頭接點 29"/>
            <p:cNvCxnSpPr>
              <a:stCxn id="20" idx="2"/>
              <a:endCxn id="28" idx="0"/>
            </p:cNvCxnSpPr>
            <p:nvPr/>
          </p:nvCxnSpPr>
          <p:spPr>
            <a:xfrm>
              <a:off x="6091238" y="3798974"/>
              <a:ext cx="0" cy="25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8" idx="2"/>
              <a:endCxn id="7" idx="0"/>
            </p:cNvCxnSpPr>
            <p:nvPr/>
          </p:nvCxnSpPr>
          <p:spPr>
            <a:xfrm>
              <a:off x="6091238" y="4321981"/>
              <a:ext cx="0" cy="312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接點: 肘形 36"/>
            <p:cNvCxnSpPr>
              <a:stCxn id="21" idx="2"/>
              <a:endCxn id="7" idx="0"/>
            </p:cNvCxnSpPr>
            <p:nvPr/>
          </p:nvCxnSpPr>
          <p:spPr>
            <a:xfrm rot="5400000">
              <a:off x="7168767" y="3233973"/>
              <a:ext cx="322982" cy="2478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6067485" y="3047743"/>
              <a:ext cx="2535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512737" y="2327707"/>
              <a:ext cx="21130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Do not slow down clock frequency</a:t>
              </a:r>
              <a:endParaRPr lang="zh-TW" altLang="en-US" sz="1000" dirty="0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504" y="4947497"/>
            <a:ext cx="3914335" cy="864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圖片 1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3160" cy="6875640"/>
          </a:xfrm>
          <a:prstGeom prst="rect">
            <a:avLst/>
          </a:prstGeom>
          <a:ln w="0">
            <a:noFill/>
          </a:ln>
        </p:spPr>
      </p:pic>
      <p:sp>
        <p:nvSpPr>
          <p:cNvPr id="346" name="矩形 8"/>
          <p:cNvSpPr/>
          <p:nvPr/>
        </p:nvSpPr>
        <p:spPr>
          <a:xfrm>
            <a:off x="10080" y="3141000"/>
            <a:ext cx="12165840" cy="2945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TW" altLang="en-US"/>
          </a:p>
        </p:txBody>
      </p:sp>
      <p:pic>
        <p:nvPicPr>
          <p:cNvPr id="349" name="圖片 13"/>
          <p:cNvPicPr/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640" y="2208960"/>
            <a:ext cx="1227240" cy="646920"/>
          </a:xfrm>
          <a:prstGeom prst="rect">
            <a:avLst/>
          </a:prstGeom>
          <a:ln w="0">
            <a:noFill/>
          </a:ln>
          <a:effectLst>
            <a:outerShdw blurRad="50760" algn="tl" rotWithShape="0">
              <a:srgbClr val="000000">
                <a:alpha val="40000"/>
              </a:srgbClr>
            </a:outerShdw>
          </a:effectLst>
        </p:spPr>
      </p:pic>
      <p:sp>
        <p:nvSpPr>
          <p:cNvPr id="355" name="文字方塊 28"/>
          <p:cNvSpPr/>
          <p:nvPr/>
        </p:nvSpPr>
        <p:spPr>
          <a:xfrm>
            <a:off x="380160" y="6290280"/>
            <a:ext cx="386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Confidential, for Group internal use only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356" name="圖片 16"/>
          <p:cNvPicPr/>
          <p:nvPr/>
        </p:nvPicPr>
        <p:blipFill>
          <a:blip r:embed="rId4"/>
          <a:stretch>
            <a:fillRect/>
          </a:stretch>
        </p:blipFill>
        <p:spPr>
          <a:xfrm>
            <a:off x="9999000" y="309600"/>
            <a:ext cx="1873800" cy="955080"/>
          </a:xfrm>
          <a:prstGeom prst="rect">
            <a:avLst/>
          </a:prstGeom>
          <a:ln w="0">
            <a:noFill/>
          </a:ln>
        </p:spPr>
      </p:pic>
      <p:sp>
        <p:nvSpPr>
          <p:cNvPr id="357" name="文字方塊 19"/>
          <p:cNvSpPr/>
          <p:nvPr/>
        </p:nvSpPr>
        <p:spPr>
          <a:xfrm>
            <a:off x="10920600" y="798480"/>
            <a:ext cx="1585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rbel" panose="020B0503020204020204"/>
                <a:ea typeface="宋体" panose="02010600030101010101" pitchFamily="2" charset="-122"/>
              </a:rPr>
              <a:t>Group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59" name="文字方塊 1"/>
          <p:cNvSpPr/>
          <p:nvPr/>
        </p:nvSpPr>
        <p:spPr>
          <a:xfrm>
            <a:off x="5330160" y="5013000"/>
            <a:ext cx="40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TW" altLang="en-US"/>
          </a:p>
        </p:txBody>
      </p:sp>
      <p:sp>
        <p:nvSpPr>
          <p:cNvPr id="361" name="投影片編號版面配置區 5"/>
          <p:cNvSpPr/>
          <p:nvPr/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0C02D8A-49A8-40D9-9DA5-391DD3F66FBA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46200" y="3254279"/>
            <a:ext cx="3977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Thank you </a:t>
            </a:r>
            <a:endParaRPr lang="zh-TW" altLang="en-US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djY2EyZTRlODVjYzIwNGM4NDA0ZjkzNzc5OThiNG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0</TotalTime>
  <Words>1573</Words>
  <Application>WPS 演示</Application>
  <PresentationFormat>寬螢幕</PresentationFormat>
  <Paragraphs>208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Arial</vt:lpstr>
      <vt:lpstr>Corbel</vt:lpstr>
      <vt:lpstr>Symbol</vt:lpstr>
      <vt:lpstr>Times New Roman</vt:lpstr>
      <vt:lpstr>cobel</vt:lpstr>
      <vt:lpstr>Calibri</vt:lpstr>
      <vt:lpstr>PMingLiU</vt:lpstr>
      <vt:lpstr>PMingLiU-ExtB</vt:lpstr>
      <vt:lpstr>Times New Roman</vt:lpstr>
      <vt:lpstr>Segoe Print</vt:lpstr>
      <vt:lpstr>微软雅黑</vt:lpstr>
      <vt:lpstr>Arial Unicode MS</vt:lpstr>
      <vt:lpstr>DejaVu Sans</vt:lpstr>
      <vt:lpstr>Liberation Mono</vt:lpstr>
      <vt:lpstr>Office Theme</vt:lpstr>
      <vt:lpstr>Word.Document.12</vt:lpstr>
      <vt:lpstr>PowerPoint 演示文稿</vt:lpstr>
      <vt:lpstr>    </vt:lpstr>
      <vt:lpstr>    </vt:lpstr>
      <vt:lpstr>    </vt:lpstr>
      <vt:lpstr>    </vt:lpstr>
      <vt:lpstr>    </vt:lpstr>
      <vt:lpstr>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FW</dc:title>
  <dc:creator>chuck huang</dc:creator>
  <cp:lastModifiedBy>pingping.tao</cp:lastModifiedBy>
  <cp:revision>699</cp:revision>
  <dcterms:created xsi:type="dcterms:W3CDTF">2016-11-11T17:39:00Z</dcterms:created>
  <dcterms:modified xsi:type="dcterms:W3CDTF">2024-01-11T02:18:06Z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寬螢幕</vt:lpwstr>
  </property>
  <property fmtid="{D5CDD505-2E9C-101B-9397-08002B2CF9AE}" pid="4" name="Slides">
    <vt:i4>25</vt:i4>
  </property>
  <property fmtid="{D5CDD505-2E9C-101B-9397-08002B2CF9AE}" pid="5" name="ICV">
    <vt:lpwstr>854CC4436062418EBA74FECBA0AC8765_12</vt:lpwstr>
  </property>
  <property fmtid="{D5CDD505-2E9C-101B-9397-08002B2CF9AE}" pid="6" name="KSOProductBuildVer">
    <vt:lpwstr>2052-12.1.0.15374</vt:lpwstr>
  </property>
</Properties>
</file>