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9" r:id="rId2"/>
    <p:sldId id="4238" r:id="rId3"/>
    <p:sldId id="4239" r:id="rId4"/>
    <p:sldId id="4244" r:id="rId5"/>
    <p:sldId id="4241" r:id="rId6"/>
    <p:sldId id="4242" r:id="rId7"/>
    <p:sldId id="4243" r:id="rId8"/>
    <p:sldId id="4240" r:id="rId9"/>
  </p:sldIdLst>
  <p:sldSz cx="12195175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87119" autoAdjust="0"/>
  </p:normalViewPr>
  <p:slideViewPr>
    <p:cSldViewPr>
      <p:cViewPr varScale="1">
        <p:scale>
          <a:sx n="99" d="100"/>
          <a:sy n="99" d="100"/>
        </p:scale>
        <p:origin x="1200" y="72"/>
      </p:cViewPr>
      <p:guideLst>
        <p:guide orient="horz" pos="2160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DE642B25-5B4F-44C1-9A98-4E2B913F30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98F0FD3-893A-40E7-AE91-BAAD0E224E0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84981B8-BDB8-4CC6-930A-1C4B1DC42691}" type="datetimeFigureOut">
              <a:rPr lang="zh-TW" altLang="en-US"/>
              <a:pPr>
                <a:defRPr/>
              </a:pPr>
              <a:t>2024/1/2</a:t>
            </a:fld>
            <a:endParaRPr lang="zh-TW" altLang="en-US"/>
          </a:p>
        </p:txBody>
      </p:sp>
      <p:sp>
        <p:nvSpPr>
          <p:cNvPr id="4" name="投影片影像版面配置區 3">
            <a:extLst>
              <a:ext uri="{FF2B5EF4-FFF2-40B4-BE49-F238E27FC236}">
                <a16:creationId xmlns:a16="http://schemas.microsoft.com/office/drawing/2014/main" id="{7390C094-8AEC-492D-B71B-E71783A132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>
            <a:extLst>
              <a:ext uri="{FF2B5EF4-FFF2-40B4-BE49-F238E27FC236}">
                <a16:creationId xmlns:a16="http://schemas.microsoft.com/office/drawing/2014/main" id="{C81EC5C9-CA7D-42BB-A406-9DBC42C21E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5774259-BC6B-46A1-BD13-85E6025E010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34DB30C-01A4-45F3-AB4C-9C63533222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ED06544-3170-422C-8C70-C290FBDE187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D06544-3170-422C-8C70-C290FBDE1872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7605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D06544-3170-422C-8C70-C290FBDE1872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630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D06544-3170-422C-8C70-C290FBDE1872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745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D06544-3170-422C-8C70-C290FBDE1872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5258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D06544-3170-422C-8C70-C290FBDE1872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713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D06544-3170-422C-8C70-C290FBDE1872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4336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D06544-3170-422C-8C70-C290FBDE1872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3737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D06544-3170-422C-8C70-C290FBDE1872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4682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>
            <a:extLst>
              <a:ext uri="{FF2B5EF4-FFF2-40B4-BE49-F238E27FC236}">
                <a16:creationId xmlns:a16="http://schemas.microsoft.com/office/drawing/2014/main" id="{B7C501F6-2D92-4F24-90C0-01220E7BD1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0" y="1588"/>
            <a:ext cx="12292013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9">
            <a:extLst>
              <a:ext uri="{FF2B5EF4-FFF2-40B4-BE49-F238E27FC236}">
                <a16:creationId xmlns:a16="http://schemas.microsoft.com/office/drawing/2014/main" id="{FD94EF4C-DCA9-49C6-B51F-88BEC5F63E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981075"/>
            <a:ext cx="1547812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638" y="2130426"/>
            <a:ext cx="10365899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276" y="3886200"/>
            <a:ext cx="853662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CB07086C-A7ED-4304-85DF-A77E301A7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585BF7-CE52-4403-8DBF-23E0754BECA9}" type="datetimeFigureOut">
              <a:rPr lang="zh-CN" altLang="en-US"/>
              <a:pPr>
                <a:defRPr/>
              </a:pPr>
              <a:t>2024/1/2</a:t>
            </a:fld>
            <a:endParaRPr lang="zh-CN" altLang="en-US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32568D1C-A365-4D79-A1AB-1C779E9A5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C4644182-4765-411D-99AD-75C57D122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0F67E-6162-4E18-9D22-3DD402C4AC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54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448676-2BD8-4026-AFA2-3E06EDFD8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ECF8A7-1A66-441B-9DB3-A9D0DF44D3E8}" type="datetimeFigureOut">
              <a:rPr lang="zh-CN" altLang="en-US"/>
              <a:pPr>
                <a:defRPr/>
              </a:pPr>
              <a:t>2024/1/2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5E2D67-F33E-47CF-86CD-8E9CD20B2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EF0691-312B-44DA-8A31-459A1E050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B37F49-03D0-46A9-A21F-EFD6E6DBD6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521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1502" y="274639"/>
            <a:ext cx="2743914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759" y="274639"/>
            <a:ext cx="802849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B593CE-151F-4A67-9C6D-1EE9E71D0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AD49B5-1ABA-4CA5-81CA-CFED70A3A63B}" type="datetimeFigureOut">
              <a:rPr lang="zh-CN" altLang="en-US"/>
              <a:pPr>
                <a:defRPr/>
              </a:pPr>
              <a:t>2024/1/2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632C82-5EFE-4D85-BAC8-6D8E7BCCB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7EA098-5B0B-4B1D-9AAF-E533EBE41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841082-44B8-4F85-96E6-BAE483A4FF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067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639" y="273600"/>
            <a:ext cx="10975297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639" y="1604520"/>
            <a:ext cx="10975297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2211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1B41A3-CEDE-4B47-BA3C-D500E2045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637EF5-9908-4B9B-9ADF-73720D012C57}" type="datetimeFigureOut">
              <a:rPr lang="zh-CN" altLang="en-US"/>
              <a:pPr>
                <a:defRPr/>
              </a:pPr>
              <a:t>2024/1/2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65F0DC-CC65-42BA-8F02-61AEB2402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2AF6D4-F34A-43C8-9B35-40424A018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F271A4-053C-4349-9D78-8C823DF000A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241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>
            <a:extLst>
              <a:ext uri="{FF2B5EF4-FFF2-40B4-BE49-F238E27FC236}">
                <a16:creationId xmlns:a16="http://schemas.microsoft.com/office/drawing/2014/main" id="{10A22854-5A2F-4277-8877-81E295D682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12192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9">
            <a:extLst>
              <a:ext uri="{FF2B5EF4-FFF2-40B4-BE49-F238E27FC236}">
                <a16:creationId xmlns:a16="http://schemas.microsoft.com/office/drawing/2014/main" id="{327842CF-B8D5-45D1-B974-D8A76FFC9CC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4025" y="1700213"/>
            <a:ext cx="1546225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335" y="4406901"/>
            <a:ext cx="1036589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335" y="2906713"/>
            <a:ext cx="103658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0F149CDC-BDAB-4250-B530-4BC8F75EE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A06424-FE4E-4EF3-90D3-51C25C54D888}" type="datetimeFigureOut">
              <a:rPr lang="zh-CN" altLang="en-US"/>
              <a:pPr>
                <a:defRPr/>
              </a:pPr>
              <a:t>2024/1/2</a:t>
            </a:fld>
            <a:endParaRPr lang="zh-CN" altLang="en-US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FA05A5E9-551F-4258-9A79-FEB45BF4E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BFDA7B46-FF4D-4EA9-A4CE-99CB45AD7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F906D7-BC88-473F-BD4F-5B78CB5C9FF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419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759" y="1600201"/>
            <a:ext cx="538620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9214" y="1600201"/>
            <a:ext cx="538620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16B8BA1E-4EA7-46BA-B5E7-6DE269F4B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3DA5C0-83AD-4E32-AC62-B10FE2BDFECE}" type="datetimeFigureOut">
              <a:rPr lang="zh-CN" altLang="en-US"/>
              <a:pPr>
                <a:defRPr/>
              </a:pPr>
              <a:t>2024/1/2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BB5B2413-7661-4A13-B8B1-657AAD705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BCFF2528-5CFE-4407-AA23-D4CA326E2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FD3690-E223-41BB-8C29-18FBBD8564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250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535113"/>
            <a:ext cx="53883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759" y="2174875"/>
            <a:ext cx="53883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980" y="1535113"/>
            <a:ext cx="53904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980" y="2174875"/>
            <a:ext cx="53904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2AD73762-B2B3-48F1-B16E-4C440A403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E8A4C8-44F3-46CD-B302-0F8AA843E6B4}" type="datetimeFigureOut">
              <a:rPr lang="zh-CN" altLang="en-US"/>
              <a:pPr>
                <a:defRPr/>
              </a:pPr>
              <a:t>2024/1/2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A0876607-A713-4498-85EF-5552C2C16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6FEA0771-203E-4BAC-A89D-E0BD95F4B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0841AD-461A-42DE-85DA-3394A56E11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556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8">
            <a:extLst>
              <a:ext uri="{FF2B5EF4-FFF2-40B4-BE49-F238E27FC236}">
                <a16:creationId xmlns:a16="http://schemas.microsoft.com/office/drawing/2014/main" id="{D92C1F27-C672-48CB-AEDF-859240BC0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6763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9">
            <a:extLst>
              <a:ext uri="{FF2B5EF4-FFF2-40B4-BE49-F238E27FC236}">
                <a16:creationId xmlns:a16="http://schemas.microsoft.com/office/drawing/2014/main" id="{D5977970-5603-466F-BC2B-490FD388898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1557338"/>
            <a:ext cx="1547812" cy="9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日期占位符 2">
            <a:extLst>
              <a:ext uri="{FF2B5EF4-FFF2-40B4-BE49-F238E27FC236}">
                <a16:creationId xmlns:a16="http://schemas.microsoft.com/office/drawing/2014/main" id="{59886526-1340-4AB7-A435-81CE8052C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A73650-5FAA-4EED-8853-9FC77F665AD6}" type="datetimeFigureOut">
              <a:rPr lang="zh-CN" altLang="en-US"/>
              <a:pPr>
                <a:defRPr/>
              </a:pPr>
              <a:t>2024/1/2</a:t>
            </a:fld>
            <a:endParaRPr lang="zh-CN" altLang="en-US"/>
          </a:p>
        </p:txBody>
      </p:sp>
      <p:sp>
        <p:nvSpPr>
          <p:cNvPr id="6" name="页脚占位符 3">
            <a:extLst>
              <a:ext uri="{FF2B5EF4-FFF2-40B4-BE49-F238E27FC236}">
                <a16:creationId xmlns:a16="http://schemas.microsoft.com/office/drawing/2014/main" id="{85F1F3E4-30D4-44D0-998B-393C8F089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45DFFDA6-4E74-4F8C-A8D2-064CBBD16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F824D6-3862-4C35-AC58-E6C249EF78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169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8">
            <a:extLst>
              <a:ext uri="{FF2B5EF4-FFF2-40B4-BE49-F238E27FC236}">
                <a16:creationId xmlns:a16="http://schemas.microsoft.com/office/drawing/2014/main" id="{0C133ABF-903F-4478-A70E-125CF7DE08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9">
            <a:extLst>
              <a:ext uri="{FF2B5EF4-FFF2-40B4-BE49-F238E27FC236}">
                <a16:creationId xmlns:a16="http://schemas.microsoft.com/office/drawing/2014/main" id="{C3BF5B51-BFCF-4B3C-97BF-FA20BBD11F0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6600" y="188913"/>
            <a:ext cx="1546225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1">
            <a:extLst>
              <a:ext uri="{FF2B5EF4-FFF2-40B4-BE49-F238E27FC236}">
                <a16:creationId xmlns:a16="http://schemas.microsoft.com/office/drawing/2014/main" id="{C7A8D206-4F2C-46AF-AD96-B89E6D315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C883DB-0CA1-43F9-B6D2-410774F2A66B}" type="datetimeFigureOut">
              <a:rPr lang="zh-CN" altLang="en-US"/>
              <a:pPr>
                <a:defRPr/>
              </a:pPr>
              <a:t>2024/1/2</a:t>
            </a:fld>
            <a:endParaRPr lang="zh-CN" altLang="en-US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31C376EE-06EF-4DF3-AF5E-42BD43C19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ABC2BC13-0533-4B8E-8C42-B040969A9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2E970-ECF1-4F6C-BFCC-F01FFCE232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218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3050"/>
            <a:ext cx="401212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974" y="273051"/>
            <a:ext cx="681744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759" y="1435101"/>
            <a:ext cx="401212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FA37731E-869B-4B0C-8682-06CD6145B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D13EE-C93A-42CA-B9CB-42AF33786016}" type="datetimeFigureOut">
              <a:rPr lang="zh-CN" altLang="en-US"/>
              <a:pPr>
                <a:defRPr/>
              </a:pPr>
              <a:t>2024/1/2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B4641AEA-75F9-44FE-8194-BF0BB7F50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45E15745-3A0B-42EF-872A-293F8C830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B635B2-699D-4F5B-9C2F-4BEFD18C225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987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340" y="4800600"/>
            <a:ext cx="731710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340" y="612775"/>
            <a:ext cx="7317105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340" y="5367338"/>
            <a:ext cx="731710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12B80CE8-EADA-4169-82C4-A3D3F2A21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82D5D6-A6B4-46E2-AFB7-075F4049EB78}" type="datetimeFigureOut">
              <a:rPr lang="zh-CN" altLang="en-US"/>
              <a:pPr>
                <a:defRPr/>
              </a:pPr>
              <a:t>2024/1/2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15D6111F-10D9-4DA2-BA88-F20F3195D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02C7E2AD-1164-43DB-8D21-A88FB8962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58450B-C7EA-4ECE-B03D-49F97D35C0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682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2A7F51F1-EEC0-4BBF-8473-84B647F0565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59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6DC1F326-9B9B-41ED-9FF1-39F87E3821C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597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B239BB-CD46-40FE-8156-A1DB7A1B99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63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FD5F1AC-9DE0-44E6-B03B-0B2BDA4CD884}" type="datetimeFigureOut">
              <a:rPr lang="zh-CN" altLang="en-US"/>
              <a:pPr>
                <a:defRPr/>
              </a:pPr>
              <a:t>2024/1/2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38421E-BE07-4968-99DE-7525952333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7188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6EBB0B-5CC3-47D4-96C2-68A31F04A3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9188" y="6356350"/>
            <a:ext cx="28463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4D892A56-138A-47CE-BA12-012B1B9C9E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031" name="图片 6">
            <a:extLst>
              <a:ext uri="{FF2B5EF4-FFF2-40B4-BE49-F238E27FC236}">
                <a16:creationId xmlns:a16="http://schemas.microsoft.com/office/drawing/2014/main" id="{461F4790-EB07-447D-A7CA-F3F323147ECC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813" y="23813"/>
            <a:ext cx="122189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2" descr="C:\Users\dongchen\Desktop\公司资料\PPT素材\logo\AppoTech Group 卓榮集團(簡) Logo_20171103_OL-02(1).png">
            <a:extLst>
              <a:ext uri="{FF2B5EF4-FFF2-40B4-BE49-F238E27FC236}">
                <a16:creationId xmlns:a16="http://schemas.microsoft.com/office/drawing/2014/main" id="{5907C8AD-EAC4-403E-8656-691110E3C6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1100" y="449263"/>
            <a:ext cx="160337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24" r:id="rId1"/>
    <p:sldLayoutId id="2147484117" r:id="rId2"/>
    <p:sldLayoutId id="2147484125" r:id="rId3"/>
    <p:sldLayoutId id="2147484118" r:id="rId4"/>
    <p:sldLayoutId id="2147484119" r:id="rId5"/>
    <p:sldLayoutId id="2147484126" r:id="rId6"/>
    <p:sldLayoutId id="2147484127" r:id="rId7"/>
    <p:sldLayoutId id="2147484120" r:id="rId8"/>
    <p:sldLayoutId id="2147484121" r:id="rId9"/>
    <p:sldLayoutId id="2147484122" r:id="rId10"/>
    <p:sldLayoutId id="2147484123" r:id="rId11"/>
    <p:sldLayoutId id="214748412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標題 1">
            <a:extLst>
              <a:ext uri="{FF2B5EF4-FFF2-40B4-BE49-F238E27FC236}">
                <a16:creationId xmlns:a16="http://schemas.microsoft.com/office/drawing/2014/main" id="{303C6FA9-3EED-42B5-A8F1-B9B9989E55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7575" cy="1752600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2023/12/28</a:t>
            </a:r>
          </a:p>
        </p:txBody>
      </p:sp>
      <p:sp>
        <p:nvSpPr>
          <p:cNvPr id="7171" name="標題 3">
            <a:extLst>
              <a:ext uri="{FF2B5EF4-FFF2-40B4-BE49-F238E27FC236}">
                <a16:creationId xmlns:a16="http://schemas.microsoft.com/office/drawing/2014/main" id="{7A43CBEF-1C62-48B6-9A7C-96127EB547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6375" cy="1470025"/>
          </a:xfrm>
        </p:spPr>
        <p:txBody>
          <a:bodyPr/>
          <a:lstStyle/>
          <a:p>
            <a:r>
              <a:rPr lang="en-US" altLang="zh-TW" dirty="0"/>
              <a:t>Weekly Report 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A68392-B621-6FC2-3698-006E48546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    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35E85F2-E606-E604-1B16-DD632FFF1F15}"/>
              </a:ext>
            </a:extLst>
          </p:cNvPr>
          <p:cNvSpPr txBox="1"/>
          <p:nvPr/>
        </p:nvSpPr>
        <p:spPr>
          <a:xfrm>
            <a:off x="609639" y="257254"/>
            <a:ext cx="6260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/>
              <a:t>215F</a:t>
            </a:r>
            <a:r>
              <a:rPr lang="zh-TW" altLang="en-US" sz="4000" b="1" dirty="0"/>
              <a:t> </a:t>
            </a:r>
            <a:r>
              <a:rPr lang="en-US" altLang="zh-TW" sz="4000" b="1" dirty="0"/>
              <a:t>“9T24”</a:t>
            </a:r>
            <a:r>
              <a:rPr lang="zh-TW" altLang="en-US" sz="4000" b="1" dirty="0"/>
              <a:t> </a:t>
            </a:r>
            <a:r>
              <a:rPr lang="en-US" altLang="zh-TW" sz="4000" b="1" dirty="0"/>
              <a:t>Table Space</a:t>
            </a:r>
            <a:endParaRPr lang="zh-TW" altLang="en-US" sz="4000" b="1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14BC463-F338-F3ED-E053-2BB6A3C9E0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494385"/>
              </p:ext>
            </p:extLst>
          </p:nvPr>
        </p:nvGraphicFramePr>
        <p:xfrm>
          <a:off x="80467" y="1183769"/>
          <a:ext cx="9833544" cy="354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8728">
                  <a:extLst>
                    <a:ext uri="{9D8B030D-6E8A-4147-A177-3AD203B41FA5}">
                      <a16:colId xmlns:a16="http://schemas.microsoft.com/office/drawing/2014/main" val="216207009"/>
                    </a:ext>
                  </a:extLst>
                </a:gridCol>
                <a:gridCol w="1615728">
                  <a:extLst>
                    <a:ext uri="{9D8B030D-6E8A-4147-A177-3AD203B41FA5}">
                      <a16:colId xmlns:a16="http://schemas.microsoft.com/office/drawing/2014/main" val="3293249297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305948281"/>
                    </a:ext>
                  </a:extLst>
                </a:gridCol>
                <a:gridCol w="4288928">
                  <a:extLst>
                    <a:ext uri="{9D8B030D-6E8A-4147-A177-3AD203B41FA5}">
                      <a16:colId xmlns:a16="http://schemas.microsoft.com/office/drawing/2014/main" val="4007566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Map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Start Address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Length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目的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836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_WrLg2phTableL</a:t>
                      </a: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0xB3A8</a:t>
                      </a: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0xCC4</a:t>
                      </a: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Old block </a:t>
                      </a:r>
                      <a:r>
                        <a:rPr lang="zh-TW" altLang="en-US" sz="2000" dirty="0"/>
                        <a:t>的 </a:t>
                      </a:r>
                      <a:r>
                        <a:rPr lang="en-US" altLang="zh-TW" sz="2000" dirty="0"/>
                        <a:t>Logic &amp; physical </a:t>
                      </a:r>
                      <a:r>
                        <a:rPr lang="zh-TW" altLang="en-US" sz="2000" dirty="0"/>
                        <a:t>對應關係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0452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PAGE_PH2LG_TABLE_ADDR</a:t>
                      </a: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0xC06C</a:t>
                      </a: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0x21C0</a:t>
                      </a: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Cache block </a:t>
                      </a:r>
                      <a:r>
                        <a:rPr lang="zh-TW" altLang="en-US" sz="2000" dirty="0"/>
                        <a:t>的</a:t>
                      </a:r>
                      <a:r>
                        <a:rPr lang="en-US" altLang="zh-TW" sz="2000" dirty="0"/>
                        <a:t>page mapping</a:t>
                      </a:r>
                      <a:r>
                        <a:rPr lang="zh-TW" altLang="en-US" sz="2000" dirty="0"/>
                        <a:t> 關係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575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_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BlankBlockTable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0xE22C</a:t>
                      </a: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0x340</a:t>
                      </a: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 dirty="0"/>
                        <a:t>空 </a:t>
                      </a:r>
                      <a:r>
                        <a:rPr lang="en-US" altLang="zh-TW" sz="2000" dirty="0"/>
                        <a:t>block </a:t>
                      </a:r>
                      <a:r>
                        <a:rPr lang="zh-TW" altLang="en-US" sz="2000" dirty="0"/>
                        <a:t>表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075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_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WritingBlockBuf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0xE56C</a:t>
                      </a: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0xF4</a:t>
                      </a: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Logic &amp; physical </a:t>
                      </a:r>
                      <a:r>
                        <a:rPr lang="zh-TW" altLang="en-US" sz="2000" dirty="0"/>
                        <a:t>對應關係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176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_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BlankBlockIndexBuf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0xE660</a:t>
                      </a: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0x40</a:t>
                      </a: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188808"/>
                  </a:ext>
                </a:extLst>
              </a:tr>
              <a:tr h="210769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+mn-cs"/>
                        </a:rPr>
                        <a:t>SLC_BLOCK_TABLE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0x9C10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0x100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Reserve </a:t>
                      </a:r>
                      <a:r>
                        <a:rPr lang="zh-TW" altLang="en-US" sz="2000" dirty="0"/>
                        <a:t>的 </a:t>
                      </a:r>
                      <a:r>
                        <a:rPr lang="en-US" altLang="zh-TW" sz="2000" dirty="0"/>
                        <a:t>SLC block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605257"/>
                  </a:ext>
                </a:extLst>
              </a:tr>
              <a:tr h="210769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+mn-cs"/>
                        </a:rPr>
                        <a:t>_</a:t>
                      </a:r>
                      <a:r>
                        <a:rPr lang="en-US" altLang="zh-TW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+mn-cs"/>
                        </a:rPr>
                        <a:t>BadBlockTable</a:t>
                      </a:r>
                      <a:endParaRPr lang="en-US" altLang="zh-TW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+mn-cs"/>
                        </a:rPr>
                        <a:t>0x5000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+mn-cs"/>
                        </a:rPr>
                        <a:t>0x200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Bad block table</a:t>
                      </a:r>
                      <a:endParaRPr lang="zh-TW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968222"/>
                  </a:ext>
                </a:extLst>
              </a:tr>
              <a:tr h="210769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+mn-cs"/>
                        </a:rPr>
                        <a:t>_</a:t>
                      </a:r>
                      <a:r>
                        <a:rPr lang="en-US" altLang="zh-TW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+mn-cs"/>
                        </a:rPr>
                        <a:t>blankTab_tmp</a:t>
                      </a:r>
                      <a:endParaRPr lang="en-US" altLang="zh-TW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+mn-cs"/>
                        </a:rPr>
                        <a:t>0x5200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  <a:cs typeface="+mn-cs"/>
                        </a:rPr>
                        <a:t>0x200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暫存的空 </a:t>
                      </a:r>
                      <a:r>
                        <a:rPr lang="en-US" altLang="zh-TW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block </a:t>
                      </a:r>
                      <a:r>
                        <a:rPr lang="zh-TW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13937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76DEE72D-C2B4-0C0B-F0AE-35A5FAD451B1}"/>
              </a:ext>
            </a:extLst>
          </p:cNvPr>
          <p:cNvSpPr txBox="1"/>
          <p:nvPr/>
        </p:nvSpPr>
        <p:spPr>
          <a:xfrm>
            <a:off x="985019" y="4724529"/>
            <a:ext cx="7042043" cy="1564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b="1" dirty="0"/>
              <a:t>Note 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TW" altLang="en-US" sz="2400" b="1" dirty="0"/>
              <a:t>只使用 </a:t>
            </a:r>
            <a:r>
              <a:rPr lang="en-US" altLang="zh-TW" sz="2400" b="1" dirty="0"/>
              <a:t>2 Plane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09CDB3F-A0A8-8BFF-1632-D0F0AA7821EF}"/>
              </a:ext>
            </a:extLst>
          </p:cNvPr>
          <p:cNvSpPr txBox="1"/>
          <p:nvPr/>
        </p:nvSpPr>
        <p:spPr>
          <a:xfrm>
            <a:off x="10360592" y="2234129"/>
            <a:ext cx="1965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FTL</a:t>
            </a:r>
            <a:r>
              <a:rPr lang="zh-TW" altLang="en-US" dirty="0"/>
              <a:t> 表格</a:t>
            </a:r>
            <a:endParaRPr lang="en-US" altLang="zh-TW" dirty="0"/>
          </a:p>
          <a:p>
            <a:r>
              <a:rPr lang="zh-TW" altLang="en-US" dirty="0"/>
              <a:t>總長度 </a:t>
            </a:r>
            <a:r>
              <a:rPr lang="en-US" altLang="zh-TW" dirty="0"/>
              <a:t>0</a:t>
            </a:r>
            <a:r>
              <a:rPr lang="zh-TW" altLang="en-US" dirty="0"/>
              <a:t> </a:t>
            </a:r>
            <a:r>
              <a:rPr lang="en-US" altLang="zh-TW" dirty="0"/>
              <a:t>x</a:t>
            </a:r>
            <a:r>
              <a:rPr lang="zh-TW" altLang="en-US" dirty="0"/>
              <a:t> </a:t>
            </a:r>
            <a:r>
              <a:rPr lang="en-US" altLang="zh-TW" dirty="0"/>
              <a:t>32F8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1E5B5DC-D692-DB0D-63AC-9E70E846C88C}"/>
              </a:ext>
            </a:extLst>
          </p:cNvPr>
          <p:cNvSpPr txBox="1"/>
          <p:nvPr/>
        </p:nvSpPr>
        <p:spPr>
          <a:xfrm>
            <a:off x="10375079" y="390351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上電用暫存</a:t>
            </a:r>
          </a:p>
        </p:txBody>
      </p:sp>
      <p:sp>
        <p:nvSpPr>
          <p:cNvPr id="16" name="右大括弧 15">
            <a:extLst>
              <a:ext uri="{FF2B5EF4-FFF2-40B4-BE49-F238E27FC236}">
                <a16:creationId xmlns:a16="http://schemas.microsoft.com/office/drawing/2014/main" id="{9D16D543-C239-E77B-656D-07045937FA02}"/>
              </a:ext>
            </a:extLst>
          </p:cNvPr>
          <p:cNvSpPr/>
          <p:nvPr/>
        </p:nvSpPr>
        <p:spPr>
          <a:xfrm>
            <a:off x="9902575" y="1505133"/>
            <a:ext cx="472504" cy="19442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右大括弧 16">
            <a:extLst>
              <a:ext uri="{FF2B5EF4-FFF2-40B4-BE49-F238E27FC236}">
                <a16:creationId xmlns:a16="http://schemas.microsoft.com/office/drawing/2014/main" id="{4AB22691-BC5E-CD75-D031-F8A75C312F34}"/>
              </a:ext>
            </a:extLst>
          </p:cNvPr>
          <p:cNvSpPr/>
          <p:nvPr/>
        </p:nvSpPr>
        <p:spPr>
          <a:xfrm>
            <a:off x="9902575" y="3466131"/>
            <a:ext cx="472504" cy="120673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3567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A68392-B621-6FC2-3698-006E48546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    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35E85F2-E606-E604-1B16-DD632FFF1F15}"/>
              </a:ext>
            </a:extLst>
          </p:cNvPr>
          <p:cNvSpPr txBox="1"/>
          <p:nvPr/>
        </p:nvSpPr>
        <p:spPr>
          <a:xfrm>
            <a:off x="628788" y="571643"/>
            <a:ext cx="4264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 algn="l" fontAlgn="ctr">
              <a:buFont typeface="Arial" panose="020B0604020202020204" pitchFamily="34" charset="0"/>
              <a:buChar char="•"/>
            </a:pPr>
            <a:r>
              <a:rPr lang="en-US" altLang="zh-TW" sz="4000" b="0" i="0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_WrLg2phTableL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14BC463-F338-F3ED-E053-2BB6A3C9E0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372939"/>
              </p:ext>
            </p:extLst>
          </p:nvPr>
        </p:nvGraphicFramePr>
        <p:xfrm>
          <a:off x="696987" y="4194137"/>
          <a:ext cx="99055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4792">
                  <a:extLst>
                    <a:ext uri="{9D8B030D-6E8A-4147-A177-3AD203B41FA5}">
                      <a16:colId xmlns:a16="http://schemas.microsoft.com/office/drawing/2014/main" val="216207009"/>
                    </a:ext>
                  </a:extLst>
                </a:gridCol>
                <a:gridCol w="6840760">
                  <a:extLst>
                    <a:ext uri="{9D8B030D-6E8A-4147-A177-3AD203B41FA5}">
                      <a16:colId xmlns:a16="http://schemas.microsoft.com/office/drawing/2014/main" val="3293249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Item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內容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836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BlockPhAddr1L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Block 1 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的 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bit[7 : 0]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0452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BlockPhAddr2L + BlockPhAddr1H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Block 2 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[3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: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0]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+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Block 1 [11:8]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17575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BlockPhAddr2H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Block 2 [11 : 4]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84075147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D801A9FA-0141-4910-C5E6-59B1EF88671B}"/>
              </a:ext>
            </a:extLst>
          </p:cNvPr>
          <p:cNvSpPr txBox="1"/>
          <p:nvPr/>
        </p:nvSpPr>
        <p:spPr>
          <a:xfrm>
            <a:off x="628788" y="2090730"/>
            <a:ext cx="71609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fontAlgn="ctr">
              <a:defRPr sz="4000" b="0" i="0" u="none" strike="noStrike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/>
              <a:t>PAGE_PH2LG_TABLE_ADDR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552C400-D044-DF71-0798-3357CDAD270A}"/>
              </a:ext>
            </a:extLst>
          </p:cNvPr>
          <p:cNvSpPr txBox="1"/>
          <p:nvPr/>
        </p:nvSpPr>
        <p:spPr>
          <a:xfrm>
            <a:off x="1273051" y="1180503"/>
            <a:ext cx="6264696" cy="955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en-US" altLang="zh-TW" sz="2000" dirty="0"/>
              <a:t>1</a:t>
            </a:r>
            <a:r>
              <a:rPr lang="zh-TW" altLang="en-US" sz="2000" dirty="0"/>
              <a:t> </a:t>
            </a:r>
            <a:r>
              <a:rPr lang="en-US" altLang="zh-TW" sz="2000" dirty="0"/>
              <a:t>block</a:t>
            </a:r>
            <a:r>
              <a:rPr lang="zh-TW" altLang="en-US" sz="2000" dirty="0"/>
              <a:t> 用 </a:t>
            </a:r>
            <a:r>
              <a:rPr lang="en-US" altLang="zh-TW" sz="2000" dirty="0"/>
              <a:t>12</a:t>
            </a:r>
            <a:r>
              <a:rPr lang="zh-TW" altLang="en-US" sz="2000" dirty="0"/>
              <a:t> </a:t>
            </a:r>
            <a:r>
              <a:rPr lang="en-US" altLang="zh-TW" sz="2000" dirty="0"/>
              <a:t>bit , 3 byte</a:t>
            </a:r>
            <a:r>
              <a:rPr lang="zh-TW" altLang="en-US" sz="2000" dirty="0"/>
              <a:t> 表示 </a:t>
            </a:r>
            <a:r>
              <a:rPr lang="en-US" altLang="zh-TW" sz="2000" dirty="0"/>
              <a:t>2 block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zh-TW" altLang="en-US" sz="2000" dirty="0"/>
              <a:t> </a:t>
            </a:r>
            <a:r>
              <a:rPr lang="en-US" altLang="zh-TW" sz="2000" dirty="0"/>
              <a:t>total</a:t>
            </a:r>
            <a:r>
              <a:rPr lang="zh-TW" altLang="en-US" sz="2000" dirty="0"/>
              <a:t> 保留 </a:t>
            </a:r>
            <a:r>
              <a:rPr lang="en-US" altLang="zh-TW" sz="2000" dirty="0"/>
              <a:t>2178</a:t>
            </a:r>
            <a:r>
              <a:rPr lang="zh-TW" altLang="en-US" sz="2000" dirty="0"/>
              <a:t> 個 </a:t>
            </a:r>
            <a:r>
              <a:rPr lang="en-US" altLang="zh-TW" sz="2000" dirty="0"/>
              <a:t>block </a:t>
            </a:r>
            <a:r>
              <a:rPr lang="zh-TW" altLang="en-US" sz="2000" dirty="0"/>
              <a:t>空間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262F338-2CDA-7145-A051-0D2A92AC0053}"/>
              </a:ext>
            </a:extLst>
          </p:cNvPr>
          <p:cNvSpPr txBox="1"/>
          <p:nvPr/>
        </p:nvSpPr>
        <p:spPr>
          <a:xfrm>
            <a:off x="1273051" y="2663863"/>
            <a:ext cx="8424936" cy="1417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en-US" altLang="zh-TW" sz="2000" dirty="0"/>
              <a:t>1</a:t>
            </a:r>
            <a:r>
              <a:rPr lang="zh-TW" altLang="en-US" sz="2000" dirty="0"/>
              <a:t> </a:t>
            </a:r>
            <a:r>
              <a:rPr lang="en-US" altLang="zh-TW" sz="2000" dirty="0"/>
              <a:t>page</a:t>
            </a:r>
            <a:r>
              <a:rPr lang="zh-TW" altLang="en-US" sz="2000" dirty="0"/>
              <a:t> 用 </a:t>
            </a:r>
            <a:r>
              <a:rPr lang="en-US" altLang="zh-TW" sz="2000" dirty="0"/>
              <a:t>12</a:t>
            </a:r>
            <a:r>
              <a:rPr lang="zh-TW" altLang="en-US" sz="2000" dirty="0"/>
              <a:t> </a:t>
            </a:r>
            <a:r>
              <a:rPr lang="en-US" altLang="zh-TW" sz="2000" dirty="0"/>
              <a:t>bit , 3 byte</a:t>
            </a:r>
            <a:r>
              <a:rPr lang="zh-TW" altLang="en-US" sz="2000" dirty="0"/>
              <a:t> 表示 </a:t>
            </a:r>
            <a:r>
              <a:rPr lang="en-US" altLang="zh-TW" sz="2000" dirty="0"/>
              <a:t>2 page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zh-TW" altLang="en-US" sz="2000" dirty="0"/>
              <a:t>一個</a:t>
            </a:r>
            <a:r>
              <a:rPr lang="en-US" altLang="zh-TW" sz="2000" dirty="0"/>
              <a:t>cache block </a:t>
            </a:r>
            <a:r>
              <a:rPr lang="zh-TW" altLang="en-US" sz="2000" dirty="0"/>
              <a:t>保留 </a:t>
            </a:r>
            <a:r>
              <a:rPr lang="en-US" altLang="zh-TW" sz="2000" dirty="0"/>
              <a:t>1728</a:t>
            </a:r>
            <a:r>
              <a:rPr lang="zh-TW" altLang="en-US" sz="2000" dirty="0"/>
              <a:t> </a:t>
            </a:r>
            <a:r>
              <a:rPr lang="en-US" altLang="zh-TW" sz="2000" dirty="0"/>
              <a:t>byte, </a:t>
            </a:r>
            <a:r>
              <a:rPr lang="zh-TW" altLang="en-US" sz="2000" dirty="0"/>
              <a:t>一次保留 </a:t>
            </a:r>
            <a:r>
              <a:rPr lang="en-US" altLang="zh-TW" sz="2000" dirty="0"/>
              <a:t>5</a:t>
            </a:r>
            <a:r>
              <a:rPr lang="zh-TW" altLang="en-US" sz="2000" dirty="0"/>
              <a:t> 個 </a:t>
            </a:r>
            <a:r>
              <a:rPr lang="en-US" altLang="zh-TW" sz="2000" dirty="0"/>
              <a:t>cache block </a:t>
            </a:r>
            <a:r>
              <a:rPr lang="zh-TW" altLang="en-US" sz="2000" dirty="0"/>
              <a:t>的關係</a:t>
            </a:r>
            <a:endParaRPr lang="en-US" altLang="zh-TW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zh-TW" altLang="en-US" sz="2000" dirty="0"/>
              <a:t>一組映射表共可以表示 </a:t>
            </a:r>
            <a:r>
              <a:rPr lang="en-US" altLang="zh-TW" sz="2000" dirty="0"/>
              <a:t>2592 page</a:t>
            </a:r>
          </a:p>
        </p:txBody>
      </p:sp>
    </p:spTree>
    <p:extLst>
      <p:ext uri="{BB962C8B-B14F-4D97-AF65-F5344CB8AC3E}">
        <p14:creationId xmlns:p14="http://schemas.microsoft.com/office/powerpoint/2010/main" val="3512404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A68392-B621-6FC2-3698-006E48546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    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35E85F2-E606-E604-1B16-DD632FFF1F15}"/>
              </a:ext>
            </a:extLst>
          </p:cNvPr>
          <p:cNvSpPr txBox="1"/>
          <p:nvPr/>
        </p:nvSpPr>
        <p:spPr>
          <a:xfrm>
            <a:off x="628788" y="571643"/>
            <a:ext cx="43701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 fontAlgn="ctr">
              <a:buFont typeface="Arial" panose="020B0604020202020204" pitchFamily="34" charset="0"/>
              <a:buChar char="•"/>
            </a:pPr>
            <a:r>
              <a:rPr lang="en-US" altLang="zh-TW" sz="4000" b="0" i="0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_</a:t>
            </a:r>
            <a:r>
              <a:rPr lang="en-US" altLang="zh-TW" sz="4000" b="0" i="0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BlankBlockTable</a:t>
            </a:r>
            <a:endParaRPr lang="en-US" altLang="zh-TW" sz="4000" b="0" i="0" u="none" strike="noStrike" dirty="0">
              <a:solidFill>
                <a:srgbClr val="000000"/>
              </a:solidFill>
              <a:effectLst/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45DE158-E2B9-9EF1-E1EA-48B111567B87}"/>
              </a:ext>
            </a:extLst>
          </p:cNvPr>
          <p:cNvSpPr txBox="1"/>
          <p:nvPr/>
        </p:nvSpPr>
        <p:spPr>
          <a:xfrm>
            <a:off x="1273051" y="1180503"/>
            <a:ext cx="6264696" cy="494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en-US" altLang="zh-TW" sz="2000" dirty="0"/>
              <a:t>1</a:t>
            </a:r>
            <a:r>
              <a:rPr lang="zh-TW" altLang="en-US" sz="2000" dirty="0"/>
              <a:t> </a:t>
            </a:r>
            <a:r>
              <a:rPr lang="en-US" altLang="zh-TW" sz="2000" dirty="0"/>
              <a:t>block</a:t>
            </a:r>
            <a:r>
              <a:rPr lang="zh-TW" altLang="en-US" sz="2000" dirty="0"/>
              <a:t> 用 </a:t>
            </a:r>
            <a:r>
              <a:rPr lang="en-US" altLang="zh-TW" sz="2000" dirty="0"/>
              <a:t>12</a:t>
            </a:r>
            <a:r>
              <a:rPr lang="zh-TW" altLang="en-US" sz="2000" dirty="0"/>
              <a:t> </a:t>
            </a:r>
            <a:r>
              <a:rPr lang="en-US" altLang="zh-TW" sz="2000" dirty="0"/>
              <a:t>bit , 3 byte</a:t>
            </a:r>
            <a:r>
              <a:rPr lang="zh-TW" altLang="en-US" sz="2000" dirty="0"/>
              <a:t> 表示 </a:t>
            </a:r>
            <a:r>
              <a:rPr lang="en-US" altLang="zh-TW" sz="2000" dirty="0"/>
              <a:t>2 block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1743230-84BD-30B1-AB93-AB6AE99A4F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364142"/>
              </p:ext>
            </p:extLst>
          </p:nvPr>
        </p:nvGraphicFramePr>
        <p:xfrm>
          <a:off x="696987" y="4194137"/>
          <a:ext cx="99055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4792">
                  <a:extLst>
                    <a:ext uri="{9D8B030D-6E8A-4147-A177-3AD203B41FA5}">
                      <a16:colId xmlns:a16="http://schemas.microsoft.com/office/drawing/2014/main" val="216207009"/>
                    </a:ext>
                  </a:extLst>
                </a:gridCol>
                <a:gridCol w="6840760">
                  <a:extLst>
                    <a:ext uri="{9D8B030D-6E8A-4147-A177-3AD203B41FA5}">
                      <a16:colId xmlns:a16="http://schemas.microsoft.com/office/drawing/2014/main" val="3293249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Item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內容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836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BlockPhAddr1L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Block 1 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的 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bit[7 : 0]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0452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BlockPhAddr2L + BlockPhAddr1H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Block 2 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[3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: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0]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+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Block 1 [11:8]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17575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BlockPhAddr2H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Block 2 [11 : 4]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84075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3419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A68392-B621-6FC2-3698-006E48546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    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35E85F2-E606-E604-1B16-DD632FFF1F15}"/>
              </a:ext>
            </a:extLst>
          </p:cNvPr>
          <p:cNvSpPr txBox="1"/>
          <p:nvPr/>
        </p:nvSpPr>
        <p:spPr>
          <a:xfrm>
            <a:off x="628788" y="571643"/>
            <a:ext cx="43701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 fontAlgn="ctr">
              <a:buFont typeface="Arial" panose="020B0604020202020204" pitchFamily="34" charset="0"/>
              <a:buChar char="•"/>
            </a:pPr>
            <a:r>
              <a:rPr lang="en-US" altLang="zh-TW" sz="4000" b="0" i="0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_</a:t>
            </a:r>
            <a:r>
              <a:rPr lang="en-US" altLang="zh-TW" sz="4000" b="0" i="0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WritingBlockBuf</a:t>
            </a:r>
            <a:endParaRPr lang="en-US" altLang="zh-TW" sz="4000" b="0" i="0" u="none" strike="noStrike" dirty="0">
              <a:solidFill>
                <a:srgbClr val="000000"/>
              </a:solidFill>
              <a:effectLst/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14BC463-F338-F3ED-E053-2BB6A3C9E0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164004"/>
              </p:ext>
            </p:extLst>
          </p:nvPr>
        </p:nvGraphicFramePr>
        <p:xfrm>
          <a:off x="0" y="1696696"/>
          <a:ext cx="5809555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412">
                  <a:extLst>
                    <a:ext uri="{9D8B030D-6E8A-4147-A177-3AD203B41FA5}">
                      <a16:colId xmlns:a16="http://schemas.microsoft.com/office/drawing/2014/main" val="1180888493"/>
                    </a:ext>
                  </a:extLst>
                </a:gridCol>
                <a:gridCol w="2446674">
                  <a:extLst>
                    <a:ext uri="{9D8B030D-6E8A-4147-A177-3AD203B41FA5}">
                      <a16:colId xmlns:a16="http://schemas.microsoft.com/office/drawing/2014/main" val="216207009"/>
                    </a:ext>
                  </a:extLst>
                </a:gridCol>
                <a:gridCol w="2699469">
                  <a:extLst>
                    <a:ext uri="{9D8B030D-6E8A-4147-A177-3AD203B41FA5}">
                      <a16:colId xmlns:a16="http://schemas.microsoft.com/office/drawing/2014/main" val="3293249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Byte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Item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內容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836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BlockLgAddrH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對應的 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old block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9181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BlockLgAddrL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0452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CacheBlockNextPagePhAddrH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Cache block 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下一個使用的 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page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17575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CacheBlockNextPagePhAddrL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57997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OrderH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5950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OrderL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62459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CacheLgPageH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7211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CacheLgPageL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683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NewBlockPhAddrH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03772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NewBlockPhAddrL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66539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NewBlockNextPagePhAddrH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44909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NewBlockNextPagePhAddrL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43182844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D034320C-3137-5D65-4349-4491A1722A51}"/>
              </a:ext>
            </a:extLst>
          </p:cNvPr>
          <p:cNvSpPr txBox="1"/>
          <p:nvPr/>
        </p:nvSpPr>
        <p:spPr>
          <a:xfrm>
            <a:off x="944657" y="1162304"/>
            <a:ext cx="6264696" cy="494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zh-TW" altLang="en-US" sz="2000" dirty="0"/>
              <a:t>一次存 </a:t>
            </a:r>
            <a:r>
              <a:rPr lang="en-US" altLang="zh-TW" sz="2000" dirty="0"/>
              <a:t>5</a:t>
            </a:r>
            <a:r>
              <a:rPr lang="zh-TW" altLang="en-US" sz="2000" dirty="0"/>
              <a:t> 組資訊</a:t>
            </a:r>
            <a:r>
              <a:rPr lang="en-US" altLang="zh-TW" sz="2000" dirty="0"/>
              <a:t>, </a:t>
            </a:r>
            <a:r>
              <a:rPr lang="zh-TW" altLang="en-US" sz="2000" dirty="0"/>
              <a:t>一組資訊共使用 </a:t>
            </a:r>
            <a:r>
              <a:rPr lang="en-US" altLang="zh-TW" sz="2000" dirty="0"/>
              <a:t>36</a:t>
            </a:r>
            <a:r>
              <a:rPr lang="zh-TW" altLang="en-US" sz="2000" dirty="0"/>
              <a:t> </a:t>
            </a:r>
            <a:r>
              <a:rPr lang="en-US" altLang="zh-TW" sz="2000" dirty="0"/>
              <a:t>byte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70FD5C5-FD1C-D5E9-899B-6672B240BE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442339"/>
              </p:ext>
            </p:extLst>
          </p:nvPr>
        </p:nvGraphicFramePr>
        <p:xfrm>
          <a:off x="5953571" y="1972207"/>
          <a:ext cx="633670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412">
                  <a:extLst>
                    <a:ext uri="{9D8B030D-6E8A-4147-A177-3AD203B41FA5}">
                      <a16:colId xmlns:a16="http://schemas.microsoft.com/office/drawing/2014/main" val="1180888493"/>
                    </a:ext>
                  </a:extLst>
                </a:gridCol>
                <a:gridCol w="2072892">
                  <a:extLst>
                    <a:ext uri="{9D8B030D-6E8A-4147-A177-3AD203B41FA5}">
                      <a16:colId xmlns:a16="http://schemas.microsoft.com/office/drawing/2014/main" val="216207009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3293249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Byte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Item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內容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836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reserve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68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reserve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49039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CacheBlockLgPageNumL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ache block 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中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page 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映射表 有更新的數量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79276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CacheBlockLgPageNumH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Block 2 [11 : 4]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84075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CacheBlockPhAddr0L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Cache block , 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可能是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tlc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0 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的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cache block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62253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CacheBlockPhAddr0H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322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CacheBlockPhAddr1L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Cache block , 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可能是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tlc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1 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的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cache block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7369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CacheBlockPhAddr1H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46434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CacheBlockPhAddr2L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Cache block , 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可能是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tlc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2 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的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cache block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36371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CacheBlockPhAddr2H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90529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4881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A68392-B621-6FC2-3698-006E48546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    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35E85F2-E606-E604-1B16-DD632FFF1F15}"/>
              </a:ext>
            </a:extLst>
          </p:cNvPr>
          <p:cNvSpPr txBox="1"/>
          <p:nvPr/>
        </p:nvSpPr>
        <p:spPr>
          <a:xfrm>
            <a:off x="628788" y="571643"/>
            <a:ext cx="51187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 fontAlgn="ctr">
              <a:buFont typeface="Arial" panose="020B0604020202020204" pitchFamily="34" charset="0"/>
              <a:buChar char="•"/>
            </a:pPr>
            <a:r>
              <a:rPr lang="en-US" altLang="zh-TW" sz="4000" b="0" i="0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_</a:t>
            </a:r>
            <a:r>
              <a:rPr lang="en-US" altLang="zh-TW" sz="4000" b="0" i="0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BlankBlockIndexBuf</a:t>
            </a:r>
            <a:endParaRPr lang="en-US" altLang="zh-TW" sz="4000" b="0" i="0" u="none" strike="noStrike" dirty="0">
              <a:solidFill>
                <a:srgbClr val="000000"/>
              </a:solidFill>
              <a:effectLst/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6B42021-499A-9151-1E1B-DF0F298CC6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549671"/>
              </p:ext>
            </p:extLst>
          </p:nvPr>
        </p:nvGraphicFramePr>
        <p:xfrm>
          <a:off x="1315934" y="2316684"/>
          <a:ext cx="374441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412">
                  <a:extLst>
                    <a:ext uri="{9D8B030D-6E8A-4147-A177-3AD203B41FA5}">
                      <a16:colId xmlns:a16="http://schemas.microsoft.com/office/drawing/2014/main" val="1180888493"/>
                    </a:ext>
                  </a:extLst>
                </a:gridCol>
                <a:gridCol w="3081004">
                  <a:extLst>
                    <a:ext uri="{9D8B030D-6E8A-4147-A177-3AD203B41FA5}">
                      <a16:colId xmlns:a16="http://schemas.microsoft.com/office/drawing/2014/main" val="3293249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Byte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內容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836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固定 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9181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固定 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0452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_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BlankBlockTable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+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0xC0 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的 位置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17575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57997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固定 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64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5950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+mn-cs"/>
                        </a:rPr>
                        <a:t>_</a:t>
                      </a:r>
                      <a:r>
                        <a:rPr kumimoji="0" lang="en-US" altLang="zh-TW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+mn-cs"/>
                        </a:rPr>
                        <a:t>BlankBlockTable</a:t>
                      </a:r>
                      <a:r>
                        <a:rPr kumimoji="0" lang="zh-TW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+mn-cs"/>
                        </a:rPr>
                        <a:t> </a:t>
                      </a:r>
                      <a: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+mn-cs"/>
                        </a:rPr>
                        <a:t>+</a:t>
                      </a:r>
                      <a:r>
                        <a:rPr kumimoji="0" lang="zh-TW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+mn-cs"/>
                        </a:rPr>
                        <a:t> </a:t>
                      </a:r>
                      <a: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+mn-cs"/>
                        </a:rPr>
                        <a:t>0xC0 </a:t>
                      </a:r>
                      <a:r>
                        <a:rPr kumimoji="0" lang="zh-TW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+mn-cs"/>
                        </a:rPr>
                        <a:t>的 位置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7867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+mn-cs"/>
                        </a:rPr>
                        <a:t>_</a:t>
                      </a:r>
                      <a:r>
                        <a:rPr kumimoji="0" lang="en-US" altLang="zh-TW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+mn-cs"/>
                        </a:rPr>
                        <a:t>BlankBlockTable</a:t>
                      </a:r>
                      <a:r>
                        <a:rPr kumimoji="0" lang="zh-TW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+mn-cs"/>
                        </a:rPr>
                        <a:t> </a:t>
                      </a:r>
                      <a: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+mn-cs"/>
                        </a:rPr>
                        <a:t>+</a:t>
                      </a:r>
                      <a:r>
                        <a:rPr kumimoji="0" lang="zh-TW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+mn-cs"/>
                        </a:rPr>
                        <a:t> </a:t>
                      </a:r>
                      <a: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+mn-cs"/>
                        </a:rPr>
                        <a:t>0xC0 </a:t>
                      </a:r>
                      <a:r>
                        <a:rPr kumimoji="0" lang="zh-TW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+mn-cs"/>
                        </a:rPr>
                        <a:t>的 位置</a:t>
                      </a:r>
                      <a:endParaRPr kumimoji="0" lang="en-US" altLang="zh-TW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62459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+mn-cs"/>
                        </a:rPr>
                        <a:t>固定 </a:t>
                      </a:r>
                      <a: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7211638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4BDB14D4-EEB0-C73D-34BE-9BD3AA6D86A6}"/>
              </a:ext>
            </a:extLst>
          </p:cNvPr>
          <p:cNvSpPr txBox="1"/>
          <p:nvPr/>
        </p:nvSpPr>
        <p:spPr>
          <a:xfrm>
            <a:off x="944657" y="1162304"/>
            <a:ext cx="6264696" cy="95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zh-TW" altLang="en-US" sz="2000" dirty="0"/>
              <a:t>一次保留 </a:t>
            </a:r>
            <a:r>
              <a:rPr lang="en-US" altLang="zh-TW" sz="2000" dirty="0"/>
              <a:t>4</a:t>
            </a:r>
            <a:r>
              <a:rPr lang="zh-TW" altLang="en-US" sz="2000" dirty="0"/>
              <a:t> 組資訊</a:t>
            </a:r>
            <a:r>
              <a:rPr lang="en-US" altLang="zh-TW" sz="2000" dirty="0"/>
              <a:t>, </a:t>
            </a:r>
            <a:r>
              <a:rPr lang="zh-TW" altLang="en-US" sz="2000" dirty="0"/>
              <a:t>一組資訊共使用 </a:t>
            </a:r>
            <a:r>
              <a:rPr lang="en-US" altLang="zh-TW" sz="2000" dirty="0"/>
              <a:t>16</a:t>
            </a:r>
            <a:r>
              <a:rPr lang="zh-TW" altLang="en-US" sz="2000" dirty="0"/>
              <a:t> </a:t>
            </a:r>
            <a:r>
              <a:rPr lang="en-US" altLang="zh-TW" sz="2000" dirty="0"/>
              <a:t>byte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zh-TW" altLang="en-US" sz="2000" dirty="0"/>
              <a:t> 一組資訊表示</a:t>
            </a:r>
            <a:r>
              <a:rPr lang="en-US" altLang="zh-TW" sz="2000" dirty="0"/>
              <a:t>1</a:t>
            </a:r>
            <a:r>
              <a:rPr lang="zh-TW" altLang="en-US" sz="2000" dirty="0"/>
              <a:t>個</a:t>
            </a:r>
            <a:r>
              <a:rPr lang="en-US" altLang="zh-TW" sz="2000" dirty="0"/>
              <a:t>Zone(Plane)</a:t>
            </a:r>
            <a:r>
              <a:rPr lang="zh-TW" altLang="en-US" sz="2000" dirty="0"/>
              <a:t>的資訊</a:t>
            </a:r>
            <a:endParaRPr lang="en-US" altLang="zh-TW" sz="2000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531EF23-F046-3A44-D818-740648A304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251149"/>
              </p:ext>
            </p:extLst>
          </p:nvPr>
        </p:nvGraphicFramePr>
        <p:xfrm>
          <a:off x="5953571" y="2315915"/>
          <a:ext cx="426381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412">
                  <a:extLst>
                    <a:ext uri="{9D8B030D-6E8A-4147-A177-3AD203B41FA5}">
                      <a16:colId xmlns:a16="http://schemas.microsoft.com/office/drawing/2014/main" val="1180888493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3293249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Byte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內容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836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固定 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68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固定 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64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49039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_</a:t>
                      </a:r>
                      <a:r>
                        <a:rPr lang="en-US" altLang="zh-TW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BlankBlockTable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 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+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 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0x120 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的 位置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79276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84075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上電時，檢查剩下多少空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block,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最大值 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0x3F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62253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固定 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64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22393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_</a:t>
                      </a:r>
                      <a:r>
                        <a:rPr lang="en-US" altLang="zh-TW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BlankBlockTable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 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+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 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0x120 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的 位置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16816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29705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3061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A68392-B621-6FC2-3698-006E48546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    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35E85F2-E606-E604-1B16-DD632FFF1F15}"/>
              </a:ext>
            </a:extLst>
          </p:cNvPr>
          <p:cNvSpPr txBox="1"/>
          <p:nvPr/>
        </p:nvSpPr>
        <p:spPr>
          <a:xfrm>
            <a:off x="628788" y="571643"/>
            <a:ext cx="53174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 fontAlgn="ctr">
              <a:buFont typeface="Arial" panose="020B0604020202020204" pitchFamily="34" charset="0"/>
              <a:buChar char="•"/>
            </a:pPr>
            <a:r>
              <a:rPr lang="en-US" altLang="zh-TW" sz="4000" b="0" i="0" u="none" strike="noStrike" kern="1200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+mn-cs"/>
              </a:rPr>
              <a:t>SLC_BLOCK_TABLE</a:t>
            </a:r>
            <a:endParaRPr lang="en-US" altLang="zh-TW" sz="4000" b="0" i="0" u="none" strike="noStrike" dirty="0">
              <a:solidFill>
                <a:srgbClr val="000000"/>
              </a:solidFill>
              <a:effectLst/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7E819EF-70D1-9E0B-167B-C5BDC7F8F86B}"/>
              </a:ext>
            </a:extLst>
          </p:cNvPr>
          <p:cNvSpPr txBox="1"/>
          <p:nvPr/>
        </p:nvSpPr>
        <p:spPr>
          <a:xfrm>
            <a:off x="1129035" y="1237113"/>
            <a:ext cx="6264696" cy="95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en-US" altLang="zh-TW" sz="2000" dirty="0"/>
              <a:t>1 Plane </a:t>
            </a:r>
            <a:r>
              <a:rPr lang="zh-TW" altLang="en-US" sz="2000" dirty="0"/>
              <a:t>用 </a:t>
            </a:r>
            <a:r>
              <a:rPr lang="en-US" altLang="zh-TW" sz="2000" dirty="0"/>
              <a:t>128</a:t>
            </a:r>
            <a:r>
              <a:rPr lang="zh-TW" altLang="en-US" sz="2000" dirty="0"/>
              <a:t> </a:t>
            </a:r>
            <a:r>
              <a:rPr lang="en-US" altLang="zh-TW" sz="2000" dirty="0"/>
              <a:t>byte, 2 Plane </a:t>
            </a:r>
            <a:r>
              <a:rPr lang="zh-TW" altLang="en-US" sz="2000" dirty="0"/>
              <a:t>共 </a:t>
            </a:r>
            <a:r>
              <a:rPr lang="en-US" altLang="zh-TW" sz="2000" dirty="0"/>
              <a:t>256</a:t>
            </a:r>
            <a:r>
              <a:rPr lang="zh-TW" altLang="en-US" sz="2000" dirty="0"/>
              <a:t> </a:t>
            </a:r>
            <a:r>
              <a:rPr lang="en-US" altLang="zh-TW" sz="2000" dirty="0"/>
              <a:t>byte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en-US" altLang="zh-TW" sz="2000" dirty="0"/>
              <a:t>2</a:t>
            </a:r>
            <a:r>
              <a:rPr lang="zh-TW" altLang="en-US" sz="2000" dirty="0"/>
              <a:t> </a:t>
            </a:r>
            <a:r>
              <a:rPr lang="en-US" altLang="zh-TW" sz="2000" dirty="0"/>
              <a:t>byte </a:t>
            </a:r>
            <a:r>
              <a:rPr lang="zh-TW" altLang="en-US" sz="2000" dirty="0"/>
              <a:t>表示一個 </a:t>
            </a:r>
            <a:r>
              <a:rPr lang="en-US" altLang="zh-TW" sz="2000" dirty="0"/>
              <a:t>block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E8758F2-643A-CCBF-16CA-59802733BA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679" y="1944999"/>
            <a:ext cx="5915851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90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A68392-B621-6FC2-3698-006E48546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    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35E85F2-E606-E604-1B16-DD632FFF1F15}"/>
              </a:ext>
            </a:extLst>
          </p:cNvPr>
          <p:cNvSpPr txBox="1"/>
          <p:nvPr/>
        </p:nvSpPr>
        <p:spPr>
          <a:xfrm>
            <a:off x="628788" y="571643"/>
            <a:ext cx="40222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 fontAlgn="ctr">
              <a:buFont typeface="Arial" panose="020B0604020202020204" pitchFamily="34" charset="0"/>
              <a:buChar char="•"/>
            </a:pPr>
            <a:r>
              <a:rPr lang="en-US" altLang="zh-TW" sz="4000" b="0" i="0" u="none" strike="noStrike" kern="1200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+mn-cs"/>
              </a:rPr>
              <a:t>_</a:t>
            </a:r>
            <a:r>
              <a:rPr lang="en-US" altLang="zh-TW" sz="4000" b="0" i="0" u="none" strike="noStrike" kern="1200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+mn-cs"/>
              </a:rPr>
              <a:t>BadBlockTable</a:t>
            </a:r>
            <a:endParaRPr lang="en-US" altLang="zh-TW" sz="4000" b="0" i="0" u="none" strike="noStrike" kern="1200" dirty="0">
              <a:solidFill>
                <a:srgbClr val="000000"/>
              </a:solidFill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120A1F2-C935-B67D-93AA-E8B1DEA7B9DA}"/>
              </a:ext>
            </a:extLst>
          </p:cNvPr>
          <p:cNvSpPr txBox="1"/>
          <p:nvPr/>
        </p:nvSpPr>
        <p:spPr>
          <a:xfrm>
            <a:off x="1129035" y="1171281"/>
            <a:ext cx="6264696" cy="494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en-US" altLang="zh-TW" sz="2000" dirty="0"/>
              <a:t>1 </a:t>
            </a:r>
            <a:r>
              <a:rPr lang="zh-TW" altLang="en-US" sz="2000" dirty="0"/>
              <a:t>個 </a:t>
            </a:r>
            <a:r>
              <a:rPr lang="en-US" altLang="zh-TW" sz="2000" dirty="0"/>
              <a:t>bit </a:t>
            </a:r>
            <a:r>
              <a:rPr lang="zh-TW" altLang="en-US" sz="2000" dirty="0"/>
              <a:t>表是一個 </a:t>
            </a:r>
            <a:r>
              <a:rPr lang="en-US" altLang="zh-TW" sz="2000" dirty="0"/>
              <a:t>block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BF5C5FC4-51D0-9ABE-BC3C-E6D6017ECD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817" y="1403267"/>
            <a:ext cx="4752528" cy="4568855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0D9CF628-5444-6062-338D-873EBC84140C}"/>
              </a:ext>
            </a:extLst>
          </p:cNvPr>
          <p:cNvSpPr txBox="1"/>
          <p:nvPr/>
        </p:nvSpPr>
        <p:spPr>
          <a:xfrm>
            <a:off x="585752" y="2200698"/>
            <a:ext cx="38074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 fontAlgn="ctr">
              <a:buFont typeface="Arial" panose="020B0604020202020204" pitchFamily="34" charset="0"/>
              <a:buChar char="•"/>
            </a:pPr>
            <a:r>
              <a:rPr lang="en-US" altLang="zh-TW" sz="4000" b="0" i="0" u="none" strike="noStrike" kern="1200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+mn-cs"/>
              </a:rPr>
              <a:t>_</a:t>
            </a:r>
            <a:r>
              <a:rPr lang="en-US" altLang="zh-TW" sz="4000" b="0" i="0" u="none" strike="noStrike" kern="1200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+mn-cs"/>
              </a:rPr>
              <a:t>blankTab_tmp</a:t>
            </a:r>
            <a:endParaRPr lang="en-US" altLang="zh-TW" sz="4000" b="0" i="0" u="none" strike="noStrike" kern="1200" dirty="0">
              <a:solidFill>
                <a:srgbClr val="000000"/>
              </a:solidFill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C7611EB-3C4C-04FA-6DCF-B58778C5A3FF}"/>
              </a:ext>
            </a:extLst>
          </p:cNvPr>
          <p:cNvSpPr txBox="1"/>
          <p:nvPr/>
        </p:nvSpPr>
        <p:spPr>
          <a:xfrm>
            <a:off x="1109240" y="2865603"/>
            <a:ext cx="6264696" cy="494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en-US" altLang="zh-TW" sz="2000" dirty="0"/>
              <a:t>1 </a:t>
            </a:r>
            <a:r>
              <a:rPr lang="zh-TW" altLang="en-US" sz="2000" dirty="0"/>
              <a:t>個 </a:t>
            </a:r>
            <a:r>
              <a:rPr lang="en-US" altLang="zh-TW" sz="2000" dirty="0"/>
              <a:t>bit </a:t>
            </a:r>
            <a:r>
              <a:rPr lang="zh-TW" altLang="en-US" sz="2000" dirty="0"/>
              <a:t>表是一個 </a:t>
            </a:r>
            <a:r>
              <a:rPr lang="en-US" altLang="zh-TW" sz="2000" dirty="0"/>
              <a:t>block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25C1FC2-4532-3277-3685-234BA69C4A65}"/>
              </a:ext>
            </a:extLst>
          </p:cNvPr>
          <p:cNvSpPr txBox="1"/>
          <p:nvPr/>
        </p:nvSpPr>
        <p:spPr>
          <a:xfrm>
            <a:off x="628788" y="4103406"/>
            <a:ext cx="4316671" cy="142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/>
              <a:t>Ex : 0xd5 = 1101 0101</a:t>
            </a:r>
          </a:p>
          <a:p>
            <a:pPr>
              <a:lnSpc>
                <a:spcPct val="150000"/>
              </a:lnSpc>
            </a:pPr>
            <a:r>
              <a:rPr lang="en-US" altLang="zh-TW" sz="2000" dirty="0"/>
              <a:t>Good block </a:t>
            </a:r>
            <a:r>
              <a:rPr lang="en-US" altLang="zh-TW" sz="2000" dirty="0">
                <a:sym typeface="Wingdings" panose="05000000000000000000" pitchFamily="2" charset="2"/>
              </a:rPr>
              <a:t> block 0, 2, 4, 6, 7</a:t>
            </a:r>
          </a:p>
          <a:p>
            <a:pPr>
              <a:lnSpc>
                <a:spcPct val="150000"/>
              </a:lnSpc>
            </a:pPr>
            <a:r>
              <a:rPr lang="en-US" altLang="zh-TW" sz="2000" dirty="0"/>
              <a:t>Bad block </a:t>
            </a:r>
            <a:r>
              <a:rPr lang="en-US" altLang="zh-TW" sz="2000" dirty="0">
                <a:sym typeface="Wingdings" panose="05000000000000000000" pitchFamily="2" charset="2"/>
              </a:rPr>
              <a:t> block 1, 3, 5</a:t>
            </a:r>
            <a:endParaRPr lang="en-US" altLang="zh-TW" sz="20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BF118CA-BA8B-1D69-5871-A5CE650490F2}"/>
              </a:ext>
            </a:extLst>
          </p:cNvPr>
          <p:cNvSpPr txBox="1"/>
          <p:nvPr/>
        </p:nvSpPr>
        <p:spPr>
          <a:xfrm>
            <a:off x="1129035" y="3306877"/>
            <a:ext cx="6264696" cy="494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en-US" altLang="zh-TW" sz="2000" dirty="0"/>
              <a:t>1</a:t>
            </a:r>
            <a:r>
              <a:rPr lang="zh-TW" altLang="en-US" sz="2000" dirty="0"/>
              <a:t> </a:t>
            </a:r>
            <a:r>
              <a:rPr lang="en-US" altLang="zh-TW" sz="2000" dirty="0"/>
              <a:t>=</a:t>
            </a:r>
            <a:r>
              <a:rPr lang="zh-TW" altLang="en-US" sz="2000" dirty="0"/>
              <a:t> </a:t>
            </a:r>
            <a:r>
              <a:rPr lang="en-US" altLang="zh-TW" sz="2000" dirty="0"/>
              <a:t>good block, 0 = bad block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4B90702-72AB-9514-C93D-5A6FDF868472}"/>
              </a:ext>
            </a:extLst>
          </p:cNvPr>
          <p:cNvSpPr txBox="1"/>
          <p:nvPr/>
        </p:nvSpPr>
        <p:spPr>
          <a:xfrm>
            <a:off x="1129035" y="1617817"/>
            <a:ext cx="6264696" cy="494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en-US" altLang="zh-TW" sz="2000" dirty="0"/>
              <a:t>1</a:t>
            </a:r>
            <a:r>
              <a:rPr lang="zh-TW" altLang="en-US" sz="2000" dirty="0"/>
              <a:t> </a:t>
            </a:r>
            <a:r>
              <a:rPr lang="en-US" altLang="zh-TW" sz="2000" dirty="0"/>
              <a:t>=</a:t>
            </a:r>
            <a:r>
              <a:rPr lang="zh-TW" altLang="en-US" sz="2000" dirty="0"/>
              <a:t> </a:t>
            </a:r>
            <a:r>
              <a:rPr lang="en-US" altLang="zh-TW" sz="2000" dirty="0"/>
              <a:t>good block, 0 = bad block</a:t>
            </a:r>
          </a:p>
        </p:txBody>
      </p:sp>
    </p:spTree>
    <p:extLst>
      <p:ext uri="{BB962C8B-B14F-4D97-AF65-F5344CB8AC3E}">
        <p14:creationId xmlns:p14="http://schemas.microsoft.com/office/powerpoint/2010/main" val="374204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63454</TotalTime>
  <Words>571</Words>
  <Application>Microsoft Office PowerPoint</Application>
  <PresentationFormat>自訂</PresentationFormat>
  <Paragraphs>188</Paragraphs>
  <Slides>8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新細明體</vt:lpstr>
      <vt:lpstr>Arial</vt:lpstr>
      <vt:lpstr>Calibri</vt:lpstr>
      <vt:lpstr>Wingdings</vt:lpstr>
      <vt:lpstr>Office 主题​​</vt:lpstr>
      <vt:lpstr>Weekly Report </vt:lpstr>
      <vt:lpstr>    </vt:lpstr>
      <vt:lpstr>    </vt:lpstr>
      <vt:lpstr>    </vt:lpstr>
      <vt:lpstr>    </vt:lpstr>
      <vt:lpstr>    </vt:lpstr>
      <vt:lpstr>    </vt:lpstr>
      <vt:lpstr>   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dongchen</dc:creator>
  <cp:lastModifiedBy>chuck huang</cp:lastModifiedBy>
  <cp:revision>429</cp:revision>
  <dcterms:created xsi:type="dcterms:W3CDTF">2018-01-12T09:09:56Z</dcterms:created>
  <dcterms:modified xsi:type="dcterms:W3CDTF">2024-01-02T07:40:59Z</dcterms:modified>
</cp:coreProperties>
</file>