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4238" r:id="rId5"/>
    <p:sldId id="4239" r:id="rId6"/>
    <p:sldId id="4244" r:id="rId7"/>
    <p:sldId id="4241" r:id="rId8"/>
    <p:sldId id="4242" r:id="rId9"/>
    <p:sldId id="4243" r:id="rId10"/>
    <p:sldId id="4240" r:id="rId11"/>
    <p:sldId id="4245" r:id="rId12"/>
    <p:sldId id="4248" r:id="rId13"/>
    <p:sldId id="4247" r:id="rId14"/>
    <p:sldId id="305" r:id="rId15"/>
  </p:sldIdLst>
  <p:sldSz cx="12195175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7119" autoAdjust="0"/>
  </p:normalViewPr>
  <p:slideViewPr>
    <p:cSldViewPr showGuides="1">
      <p:cViewPr varScale="1">
        <p:scale>
          <a:sx n="97" d="100"/>
          <a:sy n="97" d="100"/>
        </p:scale>
        <p:origin x="528" y="90"/>
      </p:cViewPr>
      <p:guideLst>
        <p:guide orient="horz" pos="218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4981B8-BDB8-4CC6-930A-1C4B1DC42691}" type="datetimeFigureOut">
              <a:rPr lang="zh-TW" altLang="en-US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D06544-3170-422C-8C70-C290FBDE1872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1588"/>
            <a:ext cx="122920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981075"/>
            <a:ext cx="154781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5BF7-CE52-4403-8DBF-23E0754BECA9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0F67E-6162-4E18-9D22-3DD402C4AC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CF8A7-1A66-441B-9DB3-A9D0DF44D3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7F49-03D0-46A9-A21F-EFD6E6DBD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D49B5-1ABA-4CA5-81CA-CFED70A3A6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1082-44B8-4F85-96E6-BAE483A4FF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39" y="273600"/>
            <a:ext cx="10975297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39" y="1604520"/>
            <a:ext cx="10975297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37EF5-9908-4B9B-9ADF-73720D012C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271A4-053C-4349-9D78-8C823DF00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25" y="1700213"/>
            <a:ext cx="1546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06424-FE4E-4EF3-90D3-51C25C54D88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906D7-BC88-473F-BD4F-5B78CB5C9F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A5C0-83AD-4E32-AC62-B10FE2BDFEC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3690-E223-41BB-8C29-18FBBD8564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A4C8-44F3-46CD-B302-0F8AA843E6B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841AD-461A-42DE-85DA-3394A56E11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676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57338"/>
            <a:ext cx="154781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73650-5FAA-4EED-8853-9FC77F665A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24D6-3862-4C35-AC58-E6C249EF78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188913"/>
            <a:ext cx="1546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83DB-0CA1-43F9-B6D2-410774F2A6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E970-ECF1-4F6C-BFCC-F01FFCE23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13EE-C93A-42CA-B9CB-42AF3378601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35B2-699D-4F5B-9C2F-4BEFD18C22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2D5D6-A6B4-46E2-AFB7-075F4049EB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8450B-C7EA-4ECE-B03D-49F97D35C0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5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D5F1AC-9DE0-44E6-B03B-0B2BDA4CD8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892A56-138A-47CE-BA12-012B1B9C9E19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23813"/>
            <a:ext cx="12218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C:\Users\dongchen\Desktop\公司资料\PPT素材\logo\AppoTech Group 卓榮集團(簡) Logo_20171103_OL-02(1)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449263"/>
            <a:ext cx="16033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2024/01/11</a:t>
            </a:r>
            <a:endParaRPr lang="en-US" altLang="zh-TW" dirty="0"/>
          </a:p>
        </p:txBody>
      </p:sp>
      <p:sp>
        <p:nvSpPr>
          <p:cNvPr id="7171" name="標題 3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6375" cy="1470025"/>
          </a:xfrm>
        </p:spPr>
        <p:txBody>
          <a:bodyPr/>
          <a:lstStyle/>
          <a:p>
            <a:r>
              <a:rPr lang="en-US" altLang="zh-TW" dirty="0"/>
              <a:t>Weekly Report 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>
            <a:endCxn id="11" idx="0"/>
          </p:cNvCxnSpPr>
          <p:nvPr/>
        </p:nvCxnSpPr>
        <p:spPr>
          <a:xfrm>
            <a:off x="2247107" y="551705"/>
            <a:ext cx="0" cy="68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610869" y="2850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CMD24/25</a:t>
            </a:r>
            <a:endParaRPr lang="zh-TW" altLang="en-US" sz="1200" dirty="0"/>
          </a:p>
        </p:txBody>
      </p:sp>
      <p:sp>
        <p:nvSpPr>
          <p:cNvPr id="11" name="流程圖: 決策 10"/>
          <p:cNvSpPr/>
          <p:nvPr/>
        </p:nvSpPr>
        <p:spPr>
          <a:xfrm>
            <a:off x="1253989" y="1237134"/>
            <a:ext cx="1986235" cy="360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Wait </a:t>
            </a:r>
            <a:r>
              <a:rPr lang="en-US" altLang="zh-TW" sz="1100" dirty="0" err="1">
                <a:solidFill>
                  <a:schemeClr val="tx1"/>
                </a:solidFill>
              </a:rPr>
              <a:t>rcv</a:t>
            </a:r>
            <a:r>
              <a:rPr lang="en-US" altLang="zh-TW" sz="1100" dirty="0">
                <a:solidFill>
                  <a:schemeClr val="tx1"/>
                </a:solidFill>
              </a:rPr>
              <a:t> data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接點: 肘形 13"/>
          <p:cNvCxnSpPr>
            <a:stCxn id="11" idx="1"/>
            <a:endCxn id="11" idx="0"/>
          </p:cNvCxnSpPr>
          <p:nvPr/>
        </p:nvCxnSpPr>
        <p:spPr>
          <a:xfrm rot="10800000" flipH="1">
            <a:off x="1253989" y="1237134"/>
            <a:ext cx="993118" cy="180020"/>
          </a:xfrm>
          <a:prstGeom prst="bentConnector4">
            <a:avLst>
              <a:gd name="adj1" fmla="val -23018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22794" y="1421953"/>
            <a:ext cx="690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未完成</a:t>
            </a:r>
            <a:endParaRPr lang="zh-TW" altLang="en-US" sz="1050" dirty="0"/>
          </a:p>
        </p:txBody>
      </p:sp>
      <p:cxnSp>
        <p:nvCxnSpPr>
          <p:cNvPr id="17" name="直線單箭頭接點 16"/>
          <p:cNvCxnSpPr>
            <a:stCxn id="11" idx="2"/>
            <a:endCxn id="20" idx="0"/>
          </p:cNvCxnSpPr>
          <p:nvPr/>
        </p:nvCxnSpPr>
        <p:spPr>
          <a:xfrm flipH="1">
            <a:off x="2244041" y="1597174"/>
            <a:ext cx="3066" cy="2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36197" y="1871355"/>
            <a:ext cx="1815688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計算</a:t>
            </a:r>
            <a:r>
              <a:rPr lang="en-US" altLang="zh-TW" sz="1100" dirty="0">
                <a:solidFill>
                  <a:schemeClr val="tx1"/>
                </a:solidFill>
              </a:rPr>
              <a:t>logic block/page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64693" y="2605497"/>
            <a:ext cx="415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cxnSp>
        <p:nvCxnSpPr>
          <p:cNvPr id="24" name="直線單箭頭接點 23"/>
          <p:cNvCxnSpPr>
            <a:stCxn id="20" idx="2"/>
            <a:endCxn id="156" idx="0"/>
          </p:cNvCxnSpPr>
          <p:nvPr/>
        </p:nvCxnSpPr>
        <p:spPr>
          <a:xfrm flipH="1">
            <a:off x="2243830" y="2127761"/>
            <a:ext cx="211" cy="37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5472" y="2945828"/>
            <a:ext cx="1944216" cy="924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1.</a:t>
            </a:r>
            <a:r>
              <a:rPr lang="zh-TW" altLang="en-US" sz="1100" dirty="0">
                <a:solidFill>
                  <a:schemeClr val="tx1"/>
                </a:solidFill>
              </a:rPr>
              <a:t> 從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r>
              <a:rPr lang="en-US" altLang="zh-TW" sz="1100" b="1" dirty="0">
                <a:solidFill>
                  <a:srgbClr val="FF0000"/>
                </a:solidFill>
              </a:rPr>
              <a:t>_</a:t>
            </a:r>
            <a:r>
              <a:rPr lang="en-US" altLang="zh-TW" sz="1100" b="1" dirty="0" err="1">
                <a:solidFill>
                  <a:srgbClr val="FF0000"/>
                </a:solidFill>
              </a:rPr>
              <a:t>BlankBlockIndexBuf</a:t>
            </a:r>
            <a:r>
              <a:rPr lang="zh-TW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找到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r>
              <a:rPr lang="en-US" altLang="zh-TW" sz="1100" b="1" dirty="0">
                <a:solidFill>
                  <a:srgbClr val="FF0000"/>
                </a:solidFill>
              </a:rPr>
              <a:t>_</a:t>
            </a:r>
            <a:r>
              <a:rPr lang="en-US" altLang="zh-TW" sz="1100" b="1" dirty="0" err="1">
                <a:solidFill>
                  <a:srgbClr val="FF0000"/>
                </a:solidFill>
              </a:rPr>
              <a:t>BlankBlockTable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位置</a:t>
            </a:r>
            <a:endParaRPr lang="en-US" altLang="zh-TW" sz="1100" b="0" i="0" u="none" strike="noStrike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en-US" altLang="zh-TW" sz="11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2.</a:t>
            </a:r>
            <a:r>
              <a:rPr lang="zh-TW" altLang="en-US" sz="11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從 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r>
              <a:rPr lang="en-US" altLang="zh-TW" sz="1100" b="1" dirty="0">
                <a:solidFill>
                  <a:srgbClr val="FF0000"/>
                </a:solidFill>
              </a:rPr>
              <a:t>_</a:t>
            </a:r>
            <a:r>
              <a:rPr lang="en-US" altLang="zh-TW" sz="1100" b="1" dirty="0" err="1">
                <a:solidFill>
                  <a:srgbClr val="FF0000"/>
                </a:solidFill>
              </a:rPr>
              <a:t>BlankBlockTable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r>
              <a:rPr lang="zh-TW" altLang="en-US" sz="1100" b="1" dirty="0">
                <a:solidFill>
                  <a:srgbClr val="FF0000"/>
                </a:solidFill>
              </a:rPr>
              <a:t> </a:t>
            </a:r>
            <a:r>
              <a:rPr lang="zh-TW" altLang="en-US" sz="11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找到新的空</a:t>
            </a:r>
            <a:r>
              <a:rPr lang="en-US" altLang="zh-TW" sz="11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block.</a:t>
            </a:r>
            <a:endParaRPr lang="en-US" altLang="zh-TW" sz="1100" dirty="0">
              <a:solidFill>
                <a:srgbClr val="00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459427" y="1898162"/>
            <a:ext cx="40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N</a:t>
            </a:r>
            <a:endParaRPr lang="zh-TW" altLang="en-US" sz="1050" dirty="0"/>
          </a:p>
        </p:txBody>
      </p:sp>
      <p:sp>
        <p:nvSpPr>
          <p:cNvPr id="54" name="流程圖: 決策 53"/>
          <p:cNvSpPr/>
          <p:nvPr/>
        </p:nvSpPr>
        <p:spPr>
          <a:xfrm>
            <a:off x="4091436" y="1965736"/>
            <a:ext cx="2592288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新的 </a:t>
            </a:r>
            <a:r>
              <a:rPr lang="en-US" altLang="zh-TW" sz="1100" dirty="0">
                <a:solidFill>
                  <a:schemeClr val="tx1"/>
                </a:solidFill>
              </a:rPr>
              <a:t>Cache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block?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cxnSp>
        <p:nvCxnSpPr>
          <p:cNvPr id="56" name="接點: 肘形 55"/>
          <p:cNvCxnSpPr>
            <a:stCxn id="76" idx="2"/>
            <a:endCxn id="54" idx="0"/>
          </p:cNvCxnSpPr>
          <p:nvPr/>
        </p:nvCxnSpPr>
        <p:spPr>
          <a:xfrm rot="5400000" flipH="1" flipV="1">
            <a:off x="2429272" y="1787988"/>
            <a:ext cx="2780560" cy="3136056"/>
          </a:xfrm>
          <a:prstGeom prst="bentConnector5">
            <a:avLst>
              <a:gd name="adj1" fmla="val -8221"/>
              <a:gd name="adj2" fmla="val 45527"/>
              <a:gd name="adj3" fmla="val 108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4" idx="2"/>
            <a:endCxn id="43" idx="0"/>
          </p:cNvCxnSpPr>
          <p:nvPr/>
        </p:nvCxnSpPr>
        <p:spPr>
          <a:xfrm>
            <a:off x="5387580" y="2613808"/>
            <a:ext cx="0" cy="3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235915" y="4351387"/>
            <a:ext cx="2031217" cy="394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在</a:t>
            </a:r>
            <a:r>
              <a:rPr lang="en-US" altLang="zh-TW" sz="1100" dirty="0">
                <a:solidFill>
                  <a:schemeClr val="tx1"/>
                </a:solidFill>
              </a:rPr>
              <a:t>“</a:t>
            </a:r>
            <a:r>
              <a:rPr lang="en-US" altLang="zh-TW" sz="1100" b="1" dirty="0">
                <a:solidFill>
                  <a:srgbClr val="FF0000"/>
                </a:solidFill>
              </a:rPr>
              <a:t>_WrLg2phTableL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找對應的 </a:t>
            </a:r>
            <a:r>
              <a:rPr lang="en-US" altLang="zh-TW" sz="1100" dirty="0">
                <a:solidFill>
                  <a:schemeClr val="tx1"/>
                </a:solidFill>
              </a:rPr>
              <a:t>Old block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15472" y="4351611"/>
            <a:ext cx="1944216" cy="5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Program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048620" y="5309157"/>
            <a:ext cx="2700747" cy="5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在</a:t>
            </a:r>
            <a:r>
              <a:rPr lang="en-US" altLang="zh-TW" sz="1100" dirty="0">
                <a:solidFill>
                  <a:schemeClr val="tx1"/>
                </a:solidFill>
              </a:rPr>
              <a:t>“</a:t>
            </a:r>
            <a:r>
              <a:rPr lang="en-US" altLang="zh-TW" sz="1100" b="1" dirty="0">
                <a:solidFill>
                  <a:srgbClr val="FF0000"/>
                </a:solidFill>
              </a:rPr>
              <a:t>PAGE_PH2LG_TABLE_ADDR</a:t>
            </a:r>
            <a:r>
              <a:rPr lang="en-US" altLang="zh-TW" sz="1100" dirty="0">
                <a:solidFill>
                  <a:schemeClr val="tx1"/>
                </a:solidFill>
              </a:rPr>
              <a:t>”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更新對應的 </a:t>
            </a:r>
            <a:r>
              <a:rPr lang="en-US" altLang="zh-TW" sz="1100" dirty="0">
                <a:solidFill>
                  <a:schemeClr val="tx1"/>
                </a:solidFill>
              </a:rPr>
              <a:t>page </a:t>
            </a:r>
            <a:r>
              <a:rPr lang="zh-TW" altLang="en-US" sz="1100" dirty="0">
                <a:solidFill>
                  <a:schemeClr val="tx1"/>
                </a:solidFill>
              </a:rPr>
              <a:t>關係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232626" y="1604286"/>
            <a:ext cx="1240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Buffer </a:t>
            </a:r>
            <a:r>
              <a:rPr lang="zh-TW" altLang="en-US" sz="1050" dirty="0"/>
              <a:t>收滿 </a:t>
            </a:r>
            <a:r>
              <a:rPr lang="en-US" altLang="zh-TW" sz="1050" dirty="0"/>
              <a:t>data</a:t>
            </a:r>
            <a:endParaRPr lang="zh-TW" altLang="en-US" sz="1050" dirty="0"/>
          </a:p>
        </p:txBody>
      </p:sp>
      <p:cxnSp>
        <p:nvCxnSpPr>
          <p:cNvPr id="92" name="直線單箭頭接點 91"/>
          <p:cNvCxnSpPr>
            <a:stCxn id="156" idx="2"/>
            <a:endCxn id="76" idx="0"/>
          </p:cNvCxnSpPr>
          <p:nvPr/>
        </p:nvCxnSpPr>
        <p:spPr>
          <a:xfrm>
            <a:off x="2243830" y="3426412"/>
            <a:ext cx="7694" cy="92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3" idx="2"/>
            <a:endCxn id="82" idx="0"/>
          </p:cNvCxnSpPr>
          <p:nvPr/>
        </p:nvCxnSpPr>
        <p:spPr>
          <a:xfrm>
            <a:off x="5387580" y="3870343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2" idx="2"/>
            <a:endCxn id="83" idx="0"/>
          </p:cNvCxnSpPr>
          <p:nvPr/>
        </p:nvCxnSpPr>
        <p:spPr>
          <a:xfrm>
            <a:off x="5387580" y="4907016"/>
            <a:ext cx="11414" cy="40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圖: 決策 105"/>
          <p:cNvSpPr/>
          <p:nvPr/>
        </p:nvSpPr>
        <p:spPr>
          <a:xfrm>
            <a:off x="7681742" y="2560244"/>
            <a:ext cx="1711750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Program Stop?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565509" y="3650031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End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108" name="流程圖: 決策 107"/>
          <p:cNvSpPr/>
          <p:nvPr/>
        </p:nvSpPr>
        <p:spPr>
          <a:xfrm>
            <a:off x="10034447" y="3540463"/>
            <a:ext cx="1236964" cy="8686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Wait </a:t>
            </a:r>
            <a:r>
              <a:rPr lang="en-US" altLang="zh-TW" sz="1100" dirty="0" err="1">
                <a:solidFill>
                  <a:schemeClr val="tx1"/>
                </a:solidFill>
              </a:rPr>
              <a:t>rcv</a:t>
            </a:r>
            <a:r>
              <a:rPr lang="en-US" altLang="zh-TW" sz="1100" dirty="0">
                <a:solidFill>
                  <a:schemeClr val="tx1"/>
                </a:solidFill>
              </a:rPr>
              <a:t> data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109" name="接點: 肘形 108"/>
          <p:cNvCxnSpPr>
            <a:stCxn id="108" idx="1"/>
            <a:endCxn id="108" idx="0"/>
          </p:cNvCxnSpPr>
          <p:nvPr/>
        </p:nvCxnSpPr>
        <p:spPr>
          <a:xfrm rot="10800000" flipH="1">
            <a:off x="10034447" y="3540464"/>
            <a:ext cx="618482" cy="434315"/>
          </a:xfrm>
          <a:prstGeom prst="bentConnector4">
            <a:avLst>
              <a:gd name="adj1" fmla="val -36961"/>
              <a:gd name="adj2" fmla="val 152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/>
          <p:cNvCxnSpPr>
            <a:stCxn id="106" idx="3"/>
            <a:endCxn id="108" idx="0"/>
          </p:cNvCxnSpPr>
          <p:nvPr/>
        </p:nvCxnSpPr>
        <p:spPr>
          <a:xfrm>
            <a:off x="9393492" y="2884280"/>
            <a:ext cx="1259437" cy="656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06" idx="2"/>
            <a:endCxn id="107" idx="0"/>
          </p:cNvCxnSpPr>
          <p:nvPr/>
        </p:nvCxnSpPr>
        <p:spPr>
          <a:xfrm>
            <a:off x="8537617" y="3208316"/>
            <a:ext cx="0" cy="4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/>
          <p:cNvCxnSpPr>
            <a:stCxn id="108" idx="3"/>
            <a:endCxn id="54" idx="0"/>
          </p:cNvCxnSpPr>
          <p:nvPr/>
        </p:nvCxnSpPr>
        <p:spPr>
          <a:xfrm flipH="1" flipV="1">
            <a:off x="5387580" y="1965736"/>
            <a:ext cx="5883831" cy="2009042"/>
          </a:xfrm>
          <a:prstGeom prst="bentConnector4">
            <a:avLst>
              <a:gd name="adj1" fmla="val -3885"/>
              <a:gd name="adj2" fmla="val 111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9685957" y="4164461"/>
            <a:ext cx="690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未完成</a:t>
            </a:r>
            <a:endParaRPr lang="zh-TW" altLang="en-US" sz="105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11175969" y="4097695"/>
            <a:ext cx="1240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Buffer </a:t>
            </a:r>
            <a:r>
              <a:rPr lang="zh-TW" altLang="en-US" sz="1050" dirty="0"/>
              <a:t>收滿 </a:t>
            </a:r>
            <a:r>
              <a:rPr lang="en-US" altLang="zh-TW" sz="1050" dirty="0"/>
              <a:t>data</a:t>
            </a:r>
            <a:endParaRPr lang="zh-TW" altLang="en-US" sz="1050" dirty="0"/>
          </a:p>
        </p:txBody>
      </p:sp>
      <p:cxnSp>
        <p:nvCxnSpPr>
          <p:cNvPr id="137" name="接點: 肘形 136"/>
          <p:cNvCxnSpPr>
            <a:stCxn id="83" idx="2"/>
            <a:endCxn id="106" idx="0"/>
          </p:cNvCxnSpPr>
          <p:nvPr/>
        </p:nvCxnSpPr>
        <p:spPr>
          <a:xfrm rot="5400000" flipH="1" flipV="1">
            <a:off x="5316146" y="2643091"/>
            <a:ext cx="3304318" cy="3138623"/>
          </a:xfrm>
          <a:prstGeom prst="bentConnector5">
            <a:avLst>
              <a:gd name="adj1" fmla="val -6918"/>
              <a:gd name="adj2" fmla="val 57878"/>
              <a:gd name="adj3" fmla="val 106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肘形 140"/>
          <p:cNvCxnSpPr>
            <a:stCxn id="54" idx="3"/>
            <a:endCxn id="82" idx="0"/>
          </p:cNvCxnSpPr>
          <p:nvPr/>
        </p:nvCxnSpPr>
        <p:spPr>
          <a:xfrm flipH="1">
            <a:off x="5387580" y="2289772"/>
            <a:ext cx="1296144" cy="2061839"/>
          </a:xfrm>
          <a:prstGeom prst="bentConnector4">
            <a:avLst>
              <a:gd name="adj1" fmla="val -17637"/>
              <a:gd name="adj2" fmla="val 86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9393491" y="2628412"/>
            <a:ext cx="40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N</a:t>
            </a:r>
            <a:endParaRPr lang="zh-TW" altLang="en-US" sz="105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8496505" y="3247431"/>
            <a:ext cx="40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156" name="矩形 155">
            <a:hlinkClick r:id="rId1" action="ppaction://hlinksldjump"/>
          </p:cNvPr>
          <p:cNvSpPr/>
          <p:nvPr/>
        </p:nvSpPr>
        <p:spPr>
          <a:xfrm>
            <a:off x="1161811" y="2501898"/>
            <a:ext cx="2164038" cy="9245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檢查</a:t>
            </a:r>
            <a:r>
              <a:rPr lang="en-US" altLang="zh-TW" sz="1100" dirty="0">
                <a:solidFill>
                  <a:schemeClr val="tx1"/>
                </a:solidFill>
              </a:rPr>
              <a:t>“</a:t>
            </a:r>
            <a:r>
              <a:rPr lang="en-US" altLang="zh-TW" sz="1100" b="1" dirty="0">
                <a:solidFill>
                  <a:srgbClr val="FF0000"/>
                </a:solidFill>
              </a:rPr>
              <a:t>_</a:t>
            </a:r>
            <a:r>
              <a:rPr lang="en-US" altLang="zh-TW" sz="1100" b="1" dirty="0" err="1">
                <a:solidFill>
                  <a:srgbClr val="FF0000"/>
                </a:solidFill>
              </a:rPr>
              <a:t>WritingBlockBuf</a:t>
            </a:r>
            <a:r>
              <a:rPr lang="en-US" altLang="zh-TW" sz="1100" dirty="0">
                <a:solidFill>
                  <a:schemeClr val="tx1"/>
                </a:solidFill>
              </a:rPr>
              <a:t>”, 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使用的狀況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找到一個可以用的表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決策 21"/>
          <p:cNvSpPr/>
          <p:nvPr/>
        </p:nvSpPr>
        <p:spPr>
          <a:xfrm>
            <a:off x="3890797" y="1248313"/>
            <a:ext cx="2592288" cy="7175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“</a:t>
            </a:r>
            <a:r>
              <a:rPr lang="en-US" altLang="zh-TW" sz="1100" b="1" dirty="0">
                <a:solidFill>
                  <a:srgbClr val="FF0000"/>
                </a:solidFill>
              </a:rPr>
              <a:t>_</a:t>
            </a:r>
            <a:r>
              <a:rPr lang="en-US" altLang="zh-TW" sz="1100" b="1" dirty="0" err="1">
                <a:solidFill>
                  <a:srgbClr val="FF0000"/>
                </a:solidFill>
              </a:rPr>
              <a:t>WritingBlockBuf</a:t>
            </a:r>
            <a:r>
              <a:rPr lang="en-US" altLang="zh-TW" sz="1100" dirty="0">
                <a:solidFill>
                  <a:schemeClr val="tx1"/>
                </a:solidFill>
              </a:rPr>
              <a:t>”,</a:t>
            </a:r>
            <a:r>
              <a:rPr lang="zh-TW" altLang="en-US" sz="1100" dirty="0">
                <a:solidFill>
                  <a:schemeClr val="tx1"/>
                </a:solidFill>
              </a:rPr>
              <a:t>是 </a:t>
            </a:r>
            <a:r>
              <a:rPr lang="en-US" altLang="zh-TW" sz="1100" dirty="0">
                <a:solidFill>
                  <a:schemeClr val="tx1"/>
                </a:solidFill>
              </a:rPr>
              <a:t>current logic block?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13" idx="2"/>
            <a:endCxn id="22" idx="0"/>
          </p:cNvCxnSpPr>
          <p:nvPr/>
        </p:nvCxnSpPr>
        <p:spPr>
          <a:xfrm>
            <a:off x="5186941" y="796074"/>
            <a:ext cx="0" cy="45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2" idx="2"/>
            <a:endCxn id="30" idx="0"/>
          </p:cNvCxnSpPr>
          <p:nvPr/>
        </p:nvCxnSpPr>
        <p:spPr>
          <a:xfrm flipH="1">
            <a:off x="5175449" y="1965835"/>
            <a:ext cx="11492" cy="63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377153" y="3514984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40" name="矩形 39"/>
          <p:cNvSpPr/>
          <p:nvPr/>
        </p:nvSpPr>
        <p:spPr>
          <a:xfrm>
            <a:off x="4225385" y="5177326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直接使用空表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47" name="流程圖: 決策 46"/>
          <p:cNvSpPr/>
          <p:nvPr/>
        </p:nvSpPr>
        <p:spPr>
          <a:xfrm>
            <a:off x="3890178" y="4152924"/>
            <a:ext cx="2592288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“</a:t>
            </a:r>
            <a:r>
              <a:rPr lang="en-US" altLang="zh-TW" sz="1100" b="1" dirty="0">
                <a:solidFill>
                  <a:srgbClr val="FF0000"/>
                </a:solidFill>
              </a:rPr>
              <a:t>_</a:t>
            </a:r>
            <a:r>
              <a:rPr lang="en-US" altLang="zh-TW" sz="1100" b="1" dirty="0" err="1">
                <a:solidFill>
                  <a:srgbClr val="FF0000"/>
                </a:solidFill>
              </a:rPr>
              <a:t>WritingBlockBuf</a:t>
            </a:r>
            <a:r>
              <a:rPr lang="en-US" altLang="zh-TW" sz="1100" dirty="0">
                <a:solidFill>
                  <a:schemeClr val="tx1"/>
                </a:solidFill>
              </a:rPr>
              <a:t>”,</a:t>
            </a:r>
            <a:r>
              <a:rPr lang="zh-TW" altLang="en-US" sz="1100" dirty="0">
                <a:solidFill>
                  <a:schemeClr val="tx1"/>
                </a:solidFill>
              </a:rPr>
              <a:t>有空表</a:t>
            </a:r>
            <a:r>
              <a:rPr lang="en-US" altLang="zh-TW" sz="1100" dirty="0">
                <a:solidFill>
                  <a:schemeClr val="tx1"/>
                </a:solidFill>
              </a:rPr>
              <a:t>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7" idx="2"/>
            <a:endCxn id="40" idx="0"/>
          </p:cNvCxnSpPr>
          <p:nvPr/>
        </p:nvCxnSpPr>
        <p:spPr>
          <a:xfrm>
            <a:off x="5186322" y="4800996"/>
            <a:ext cx="11171" cy="37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663331" y="4152924"/>
            <a:ext cx="431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N</a:t>
            </a:r>
            <a:endParaRPr lang="zh-TW" altLang="en-US" sz="105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12216824" y="4097695"/>
            <a:ext cx="1240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Buffer </a:t>
            </a:r>
            <a:r>
              <a:rPr lang="zh-TW" altLang="en-US" sz="1050" dirty="0"/>
              <a:t>收滿 </a:t>
            </a:r>
            <a:r>
              <a:rPr lang="en-US" altLang="zh-TW" sz="1050" dirty="0"/>
              <a:t>data</a:t>
            </a:r>
            <a:endParaRPr lang="zh-TW" altLang="en-US" sz="1050" dirty="0"/>
          </a:p>
        </p:txBody>
      </p:sp>
      <p:cxnSp>
        <p:nvCxnSpPr>
          <p:cNvPr id="148" name="接點: 肘形 147"/>
          <p:cNvCxnSpPr>
            <a:stCxn id="22" idx="3"/>
            <a:endCxn id="66" idx="0"/>
          </p:cNvCxnSpPr>
          <p:nvPr/>
        </p:nvCxnSpPr>
        <p:spPr>
          <a:xfrm>
            <a:off x="6483085" y="1607074"/>
            <a:ext cx="1520561" cy="306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24969" y="1965835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N</a:t>
            </a:r>
            <a:endParaRPr lang="zh-TW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4214833" y="539668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Swap link = 0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01243" y="1985257"/>
            <a:ext cx="1345263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Swap link + 1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30" name="流程圖: 決策 29"/>
          <p:cNvSpPr/>
          <p:nvPr/>
        </p:nvSpPr>
        <p:spPr>
          <a:xfrm>
            <a:off x="3879305" y="2596530"/>
            <a:ext cx="2592288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Last Swap Link?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680028" y="2300607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N</a:t>
            </a:r>
            <a:endParaRPr lang="zh-TW" altLang="en-US" sz="105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709833" y="3266296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cxnSp>
        <p:nvCxnSpPr>
          <p:cNvPr id="44" name="接點: 肘形 43"/>
          <p:cNvCxnSpPr>
            <a:stCxn id="30" idx="1"/>
            <a:endCxn id="19" idx="2"/>
          </p:cNvCxnSpPr>
          <p:nvPr/>
        </p:nvCxnSpPr>
        <p:spPr>
          <a:xfrm rot="10800000">
            <a:off x="3673875" y="2241664"/>
            <a:ext cx="205430" cy="678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/>
          <p:cNvCxnSpPr>
            <a:stCxn id="19" idx="0"/>
            <a:endCxn id="22" idx="0"/>
          </p:cNvCxnSpPr>
          <p:nvPr/>
        </p:nvCxnSpPr>
        <p:spPr>
          <a:xfrm rot="5400000" flipH="1" flipV="1">
            <a:off x="4061936" y="860252"/>
            <a:ext cx="736944" cy="1513066"/>
          </a:xfrm>
          <a:prstGeom prst="bentConnector3">
            <a:avLst>
              <a:gd name="adj1" fmla="val 13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207901" y="3567068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沒有找到對應的 </a:t>
            </a:r>
            <a:r>
              <a:rPr lang="en-US" altLang="zh-TW" sz="1100" dirty="0">
                <a:solidFill>
                  <a:schemeClr val="tx1"/>
                </a:solidFill>
              </a:rPr>
              <a:t>Swap link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66" name="流程圖: 決策 65"/>
          <p:cNvSpPr/>
          <p:nvPr/>
        </p:nvSpPr>
        <p:spPr>
          <a:xfrm>
            <a:off x="6707502" y="1914009"/>
            <a:ext cx="2592288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Cache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block</a:t>
            </a:r>
            <a:r>
              <a:rPr lang="zh-TW" altLang="en-US" sz="1100" dirty="0">
                <a:solidFill>
                  <a:schemeClr val="tx1"/>
                </a:solidFill>
              </a:rPr>
              <a:t>  </a:t>
            </a:r>
            <a:r>
              <a:rPr lang="en-US" altLang="zh-TW" sz="1100" dirty="0">
                <a:solidFill>
                  <a:schemeClr val="tx1"/>
                </a:solidFill>
              </a:rPr>
              <a:t>full 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70" name="流程圖: 決策 69"/>
          <p:cNvSpPr/>
          <p:nvPr/>
        </p:nvSpPr>
        <p:spPr>
          <a:xfrm>
            <a:off x="6720961" y="2940664"/>
            <a:ext cx="2592288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有使用 </a:t>
            </a:r>
            <a:r>
              <a:rPr lang="en-US" altLang="zh-TW" sz="1100" dirty="0">
                <a:solidFill>
                  <a:schemeClr val="tx1"/>
                </a:solidFill>
              </a:rPr>
              <a:t>new block ?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506233" y="3705709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72" name="矩形 71"/>
          <p:cNvSpPr/>
          <p:nvPr/>
        </p:nvSpPr>
        <p:spPr>
          <a:xfrm>
            <a:off x="7044997" y="4824954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執行 </a:t>
            </a:r>
            <a:r>
              <a:rPr lang="en-US" altLang="zh-TW" sz="1100" dirty="0">
                <a:solidFill>
                  <a:schemeClr val="tx1"/>
                </a:solidFill>
              </a:rPr>
              <a:t>GC </a:t>
            </a:r>
            <a:r>
              <a:rPr lang="zh-TW" altLang="en-US" sz="1100" dirty="0">
                <a:solidFill>
                  <a:schemeClr val="tx1"/>
                </a:solidFill>
              </a:rPr>
              <a:t>後</a:t>
            </a:r>
            <a:r>
              <a:rPr lang="en-US" altLang="zh-TW" sz="1100" dirty="0">
                <a:solidFill>
                  <a:schemeClr val="tx1"/>
                </a:solidFill>
              </a:rPr>
              <a:t>, </a:t>
            </a:r>
            <a:r>
              <a:rPr lang="zh-TW" altLang="en-US" sz="1100" dirty="0">
                <a:solidFill>
                  <a:schemeClr val="tx1"/>
                </a:solidFill>
              </a:rPr>
              <a:t>使用新的空表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82979" y="4064911"/>
            <a:ext cx="2268252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註記</a:t>
            </a:r>
            <a:r>
              <a:rPr lang="en-US" altLang="zh-TW" sz="1100" dirty="0">
                <a:solidFill>
                  <a:schemeClr val="tx1"/>
                </a:solidFill>
              </a:rPr>
              <a:t>[</a:t>
            </a:r>
            <a:r>
              <a:rPr lang="en-US" altLang="zh-TW" sz="1100" b="1" dirty="0">
                <a:solidFill>
                  <a:schemeClr val="accent6"/>
                </a:solidFill>
                <a:latin typeface="Consolas" panose="020B0609020204030204" pitchFamily="49" charset="0"/>
              </a:rPr>
              <a:t>ChkNeedCache2Cache</a:t>
            </a:r>
            <a:r>
              <a:rPr lang="en-US" altLang="zh-TW" sz="11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TW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4" name="直線單箭頭接點 73"/>
          <p:cNvCxnSpPr>
            <a:stCxn id="66" idx="2"/>
            <a:endCxn id="70" idx="0"/>
          </p:cNvCxnSpPr>
          <p:nvPr/>
        </p:nvCxnSpPr>
        <p:spPr>
          <a:xfrm>
            <a:off x="8003646" y="2562081"/>
            <a:ext cx="13459" cy="37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506233" y="2632200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cxnSp>
        <p:nvCxnSpPr>
          <p:cNvPr id="80" name="直線單箭頭接點 79"/>
          <p:cNvCxnSpPr>
            <a:stCxn id="70" idx="2"/>
            <a:endCxn id="73" idx="0"/>
          </p:cNvCxnSpPr>
          <p:nvPr/>
        </p:nvCxnSpPr>
        <p:spPr>
          <a:xfrm>
            <a:off x="8017105" y="3588736"/>
            <a:ext cx="0" cy="47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73" idx="2"/>
            <a:endCxn id="72" idx="0"/>
          </p:cNvCxnSpPr>
          <p:nvPr/>
        </p:nvCxnSpPr>
        <p:spPr>
          <a:xfrm>
            <a:off x="8017105" y="4321317"/>
            <a:ext cx="0" cy="50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9299790" y="3350651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N</a:t>
            </a:r>
            <a:endParaRPr lang="zh-TW" altLang="en-US" sz="1050" dirty="0"/>
          </a:p>
        </p:txBody>
      </p:sp>
      <p:cxnSp>
        <p:nvCxnSpPr>
          <p:cNvPr id="90" name="接點: 肘形 89"/>
          <p:cNvCxnSpPr>
            <a:stCxn id="70" idx="3"/>
            <a:endCxn id="72" idx="0"/>
          </p:cNvCxnSpPr>
          <p:nvPr/>
        </p:nvCxnSpPr>
        <p:spPr>
          <a:xfrm flipH="1">
            <a:off x="8017105" y="3264700"/>
            <a:ext cx="1296144" cy="1560254"/>
          </a:xfrm>
          <a:prstGeom prst="bentConnector4">
            <a:avLst>
              <a:gd name="adj1" fmla="val -17637"/>
              <a:gd name="adj2" fmla="val 78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圖: 決策 102"/>
          <p:cNvSpPr/>
          <p:nvPr/>
        </p:nvSpPr>
        <p:spPr>
          <a:xfrm>
            <a:off x="9765232" y="2499655"/>
            <a:ext cx="1945621" cy="648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檢查</a:t>
            </a:r>
            <a:r>
              <a:rPr lang="en-US" altLang="zh-TW" sz="1100" dirty="0">
                <a:solidFill>
                  <a:schemeClr val="tx1"/>
                </a:solidFill>
              </a:rPr>
              <a:t>GC</a:t>
            </a:r>
            <a:r>
              <a:rPr lang="zh-TW" altLang="en-US" sz="1100" dirty="0">
                <a:solidFill>
                  <a:schemeClr val="tx1"/>
                </a:solidFill>
              </a:rPr>
              <a:t>條件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cxnSp>
        <p:nvCxnSpPr>
          <p:cNvPr id="105" name="接點: 肘形 104"/>
          <p:cNvCxnSpPr>
            <a:stCxn id="66" idx="3"/>
            <a:endCxn id="103" idx="0"/>
          </p:cNvCxnSpPr>
          <p:nvPr/>
        </p:nvCxnSpPr>
        <p:spPr>
          <a:xfrm>
            <a:off x="9299790" y="2238045"/>
            <a:ext cx="1438253" cy="261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10038840" y="3266333"/>
            <a:ext cx="710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現在</a:t>
            </a:r>
            <a:r>
              <a:rPr lang="en-US" altLang="zh-TW" sz="1050" dirty="0"/>
              <a:t>GC</a:t>
            </a:r>
            <a:endParaRPr lang="zh-TW" altLang="en-US" sz="105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1231258" y="2972179"/>
            <a:ext cx="710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稍後</a:t>
            </a:r>
            <a:r>
              <a:rPr lang="en-US" altLang="zh-TW" sz="1050" dirty="0"/>
              <a:t>GC</a:t>
            </a:r>
            <a:endParaRPr lang="zh-TW" altLang="en-US" sz="1050" dirty="0"/>
          </a:p>
        </p:txBody>
      </p:sp>
      <p:sp>
        <p:nvSpPr>
          <p:cNvPr id="116" name="矩形 115"/>
          <p:cNvSpPr/>
          <p:nvPr/>
        </p:nvSpPr>
        <p:spPr>
          <a:xfrm>
            <a:off x="9764630" y="3838799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執行 </a:t>
            </a:r>
            <a:r>
              <a:rPr lang="en-US" altLang="zh-TW" sz="1100" dirty="0">
                <a:solidFill>
                  <a:schemeClr val="tx1"/>
                </a:solidFill>
              </a:rPr>
              <a:t>GC </a:t>
            </a:r>
            <a:r>
              <a:rPr lang="zh-TW" altLang="en-US" sz="1100" dirty="0">
                <a:solidFill>
                  <a:schemeClr val="tx1"/>
                </a:solidFill>
              </a:rPr>
              <a:t>後</a:t>
            </a:r>
            <a:r>
              <a:rPr lang="en-US" altLang="zh-TW" sz="1100" dirty="0">
                <a:solidFill>
                  <a:schemeClr val="tx1"/>
                </a:solidFill>
              </a:rPr>
              <a:t>, </a:t>
            </a:r>
            <a:r>
              <a:rPr lang="zh-TW" altLang="en-US" sz="1100" dirty="0">
                <a:solidFill>
                  <a:schemeClr val="tx1"/>
                </a:solidFill>
              </a:rPr>
              <a:t>使用該表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25385" y="5908898"/>
            <a:ext cx="1944216" cy="256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確定 使用該表</a:t>
            </a:r>
            <a:r>
              <a:rPr lang="en-US" altLang="zh-TW" sz="1100" dirty="0">
                <a:solidFill>
                  <a:schemeClr val="tx1"/>
                </a:solidFill>
              </a:rPr>
              <a:t>, </a:t>
            </a:r>
            <a:r>
              <a:rPr lang="zh-TW" altLang="en-US" sz="1100" dirty="0">
                <a:solidFill>
                  <a:schemeClr val="tx1"/>
                </a:solidFill>
              </a:rPr>
              <a:t>檢查結束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cxnSp>
        <p:nvCxnSpPr>
          <p:cNvPr id="118" name="接點: 肘形 117"/>
          <p:cNvCxnSpPr>
            <a:stCxn id="103" idx="3"/>
            <a:endCxn id="117" idx="3"/>
          </p:cNvCxnSpPr>
          <p:nvPr/>
        </p:nvCxnSpPr>
        <p:spPr>
          <a:xfrm flipH="1">
            <a:off x="6169601" y="2823691"/>
            <a:ext cx="5541252" cy="3213410"/>
          </a:xfrm>
          <a:prstGeom prst="bentConnector3">
            <a:avLst>
              <a:gd name="adj1" fmla="val -4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3" idx="2"/>
            <a:endCxn id="116" idx="0"/>
          </p:cNvCxnSpPr>
          <p:nvPr/>
        </p:nvCxnSpPr>
        <p:spPr>
          <a:xfrm flipH="1">
            <a:off x="10736738" y="3147727"/>
            <a:ext cx="1305" cy="6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30" idx="2"/>
            <a:endCxn id="57" idx="0"/>
          </p:cNvCxnSpPr>
          <p:nvPr/>
        </p:nvCxnSpPr>
        <p:spPr>
          <a:xfrm>
            <a:off x="5175449" y="3244602"/>
            <a:ext cx="4560" cy="3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57" idx="2"/>
            <a:endCxn id="47" idx="0"/>
          </p:cNvCxnSpPr>
          <p:nvPr/>
        </p:nvCxnSpPr>
        <p:spPr>
          <a:xfrm>
            <a:off x="5180009" y="3823474"/>
            <a:ext cx="6313" cy="32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78965" y="5273293"/>
            <a:ext cx="1944216" cy="25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執行 </a:t>
            </a:r>
            <a:r>
              <a:rPr lang="en-US" altLang="zh-TW" sz="1100" dirty="0">
                <a:solidFill>
                  <a:schemeClr val="tx1"/>
                </a:solidFill>
              </a:rPr>
              <a:t>GC </a:t>
            </a:r>
            <a:r>
              <a:rPr lang="zh-TW" altLang="en-US" sz="1100" dirty="0">
                <a:solidFill>
                  <a:schemeClr val="tx1"/>
                </a:solidFill>
              </a:rPr>
              <a:t>後</a:t>
            </a:r>
            <a:r>
              <a:rPr lang="en-US" altLang="zh-TW" sz="1100" dirty="0">
                <a:solidFill>
                  <a:schemeClr val="tx1"/>
                </a:solidFill>
              </a:rPr>
              <a:t>, </a:t>
            </a:r>
            <a:r>
              <a:rPr lang="zh-TW" altLang="en-US" sz="1100" dirty="0">
                <a:solidFill>
                  <a:schemeClr val="tx1"/>
                </a:solidFill>
              </a:rPr>
              <a:t>使用新的空表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20995" y="4868836"/>
            <a:ext cx="4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142" name="矩形 141"/>
          <p:cNvSpPr/>
          <p:nvPr/>
        </p:nvSpPr>
        <p:spPr>
          <a:xfrm>
            <a:off x="573665" y="4187523"/>
            <a:ext cx="2554817" cy="578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找到</a:t>
            </a:r>
            <a:r>
              <a:rPr lang="en-US" altLang="zh-TW" sz="1100" dirty="0">
                <a:solidFill>
                  <a:schemeClr val="tx1"/>
                </a:solidFill>
              </a:rPr>
              <a:t>swap link</a:t>
            </a:r>
            <a:r>
              <a:rPr lang="zh-TW" altLang="en-US" sz="1100" dirty="0">
                <a:solidFill>
                  <a:schemeClr val="tx1"/>
                </a:solidFill>
              </a:rPr>
              <a:t>中</a:t>
            </a:r>
            <a:r>
              <a:rPr lang="en-US" altLang="zh-TW" sz="1100" dirty="0">
                <a:solidFill>
                  <a:schemeClr val="tx1"/>
                </a:solidFill>
              </a:rPr>
              <a:t>, </a:t>
            </a:r>
            <a:r>
              <a:rPr lang="zh-TW" altLang="en-US" sz="1100" dirty="0">
                <a:solidFill>
                  <a:schemeClr val="tx1"/>
                </a:solidFill>
              </a:rPr>
              <a:t>命中率最低的表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zh-TW" altLang="en-US" sz="1100" dirty="0">
                <a:solidFill>
                  <a:schemeClr val="tx1"/>
                </a:solidFill>
              </a:rPr>
              <a:t>執行 </a:t>
            </a:r>
            <a:r>
              <a:rPr lang="en-US" altLang="zh-TW" sz="1100" dirty="0">
                <a:solidFill>
                  <a:schemeClr val="tx1"/>
                </a:solidFill>
              </a:rPr>
              <a:t>GC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cxnSp>
        <p:nvCxnSpPr>
          <p:cNvPr id="144" name="直線單箭頭接點 143"/>
          <p:cNvCxnSpPr>
            <a:stCxn id="47" idx="1"/>
            <a:endCxn id="142" idx="3"/>
          </p:cNvCxnSpPr>
          <p:nvPr/>
        </p:nvCxnSpPr>
        <p:spPr>
          <a:xfrm flipH="1">
            <a:off x="3128482" y="4476960"/>
            <a:ext cx="7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42" idx="2"/>
            <a:endCxn id="139" idx="0"/>
          </p:cNvCxnSpPr>
          <p:nvPr/>
        </p:nvCxnSpPr>
        <p:spPr>
          <a:xfrm flipH="1">
            <a:off x="1851073" y="4766396"/>
            <a:ext cx="1" cy="5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40" idx="2"/>
            <a:endCxn id="117" idx="0"/>
          </p:cNvCxnSpPr>
          <p:nvPr/>
        </p:nvCxnSpPr>
        <p:spPr>
          <a:xfrm>
            <a:off x="5197493" y="5433732"/>
            <a:ext cx="0" cy="47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接點: 肘形 159"/>
          <p:cNvCxnSpPr>
            <a:stCxn id="139" idx="2"/>
            <a:endCxn id="117" idx="1"/>
          </p:cNvCxnSpPr>
          <p:nvPr/>
        </p:nvCxnSpPr>
        <p:spPr>
          <a:xfrm rot="16200000" flipH="1">
            <a:off x="2784528" y="4596244"/>
            <a:ext cx="507402" cy="2374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endCxn id="13" idx="0"/>
          </p:cNvCxnSpPr>
          <p:nvPr/>
        </p:nvCxnSpPr>
        <p:spPr>
          <a:xfrm flipH="1">
            <a:off x="5186941" y="95404"/>
            <a:ext cx="4966" cy="44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/>
          <p:cNvSpPr txBox="1"/>
          <p:nvPr/>
        </p:nvSpPr>
        <p:spPr>
          <a:xfrm>
            <a:off x="19571" y="289252"/>
            <a:ext cx="3767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尋表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檢查</a:t>
            </a:r>
            <a:r>
              <a:rPr lang="en-US" altLang="zh-TW" sz="1600" b="1" dirty="0">
                <a:solidFill>
                  <a:schemeClr val="tx1"/>
                </a:solidFill>
              </a:rPr>
              <a:t>“</a:t>
            </a:r>
            <a:r>
              <a:rPr lang="en-US" altLang="zh-TW" sz="1600" b="1" dirty="0">
                <a:solidFill>
                  <a:srgbClr val="FF0000"/>
                </a:solidFill>
              </a:rPr>
              <a:t>_</a:t>
            </a:r>
            <a:r>
              <a:rPr lang="en-US" altLang="zh-TW" sz="1600" b="1" dirty="0" err="1">
                <a:solidFill>
                  <a:srgbClr val="FF0000"/>
                </a:solidFill>
              </a:rPr>
              <a:t>WritingBlockBuf</a:t>
            </a:r>
            <a:r>
              <a:rPr lang="en-US" altLang="zh-TW" sz="1600" b="1" dirty="0">
                <a:solidFill>
                  <a:schemeClr val="tx1"/>
                </a:solidFill>
              </a:rPr>
              <a:t>” </a:t>
            </a:r>
            <a:r>
              <a:rPr lang="zh-TW" altLang="en-US" sz="1600" b="1" dirty="0">
                <a:solidFill>
                  <a:schemeClr val="tx1"/>
                </a:solidFill>
              </a:rPr>
              <a:t> 使用的狀況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09482"/>
            <a:ext cx="12195175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9639" y="257254"/>
            <a:ext cx="6260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215F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“9T24”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Table Space</a:t>
            </a:r>
            <a:endParaRPr lang="zh-TW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467" y="1183769"/>
          <a:ext cx="9833544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28"/>
                <a:gridCol w="1615728"/>
                <a:gridCol w="1440160"/>
                <a:gridCol w="4288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 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目的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_WrLg2phTableL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0xB3A8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0xCC4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Old block </a:t>
                      </a:r>
                      <a:r>
                        <a:rPr lang="zh-TW" altLang="en-US" sz="2000" dirty="0"/>
                        <a:t>的 </a:t>
                      </a:r>
                      <a:r>
                        <a:rPr lang="en-US" altLang="zh-TW" sz="2000" dirty="0"/>
                        <a:t>Logic &amp; physical </a:t>
                      </a:r>
                      <a:r>
                        <a:rPr lang="zh-TW" altLang="en-US" sz="2000" dirty="0"/>
                        <a:t>對應關係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PAGE_PH2LG_TABLE_ADDR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0xC06C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0x21C0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Cache block </a:t>
                      </a:r>
                      <a:r>
                        <a:rPr lang="zh-TW" altLang="en-US" sz="2000" dirty="0"/>
                        <a:t>的</a:t>
                      </a:r>
                      <a:r>
                        <a:rPr lang="en-US" altLang="zh-TW" sz="2000" dirty="0"/>
                        <a:t>page mapping</a:t>
                      </a:r>
                      <a:r>
                        <a:rPr lang="zh-TW" altLang="en-US" sz="2000" dirty="0"/>
                        <a:t> 關係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BlankBlockTable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0xE22C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0x340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空 </a:t>
                      </a:r>
                      <a:r>
                        <a:rPr lang="en-US" altLang="zh-TW" sz="2000" dirty="0"/>
                        <a:t>block </a:t>
                      </a:r>
                      <a:r>
                        <a:rPr lang="zh-TW" altLang="en-US" sz="2000" dirty="0"/>
                        <a:t>表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WritingBlockBuf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0xE56C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0xF4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000" dirty="0"/>
                        <a:t>Logic &amp; physical </a:t>
                      </a:r>
                      <a:r>
                        <a:rPr lang="zh-TW" altLang="en-US" sz="2000" dirty="0"/>
                        <a:t>對應關係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BlankBlockIndexBuf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0xE660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SLC_BLOCK_TABLE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0x9C10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Reserve </a:t>
                      </a:r>
                      <a:r>
                        <a:rPr lang="zh-TW" altLang="en-US" sz="2000" dirty="0"/>
                        <a:t>的 </a:t>
                      </a:r>
                      <a:r>
                        <a:rPr lang="en-US" altLang="zh-TW" sz="2000" dirty="0"/>
                        <a:t>SLC block</a:t>
                      </a:r>
                      <a:endParaRPr lang="zh-TW" altLang="en-US" sz="2000" dirty="0"/>
                    </a:p>
                  </a:txBody>
                  <a:tcPr/>
                </a:tc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_</a:t>
                      </a:r>
                      <a:r>
                        <a:rPr lang="en-US" altLang="zh-TW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BadBlockTable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0x5000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0x200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 block table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_</a:t>
                      </a:r>
                      <a:r>
                        <a:rPr lang="en-US" altLang="zh-TW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blankTab_tmp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0x5200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0x200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暫存的空 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85019" y="4724529"/>
            <a:ext cx="7042043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Note 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只使用 </a:t>
            </a:r>
            <a:r>
              <a:rPr lang="en-US" altLang="zh-TW" sz="2400" b="1" dirty="0"/>
              <a:t>2 Plane</a:t>
            </a:r>
            <a:endParaRPr lang="en-US" altLang="zh-TW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360592" y="2234129"/>
            <a:ext cx="19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FTL</a:t>
            </a:r>
            <a:r>
              <a:rPr lang="zh-TW" altLang="en-US" dirty="0"/>
              <a:t> 表格</a:t>
            </a:r>
            <a:endParaRPr lang="en-US" altLang="zh-TW" dirty="0"/>
          </a:p>
          <a:p>
            <a:r>
              <a:rPr lang="zh-TW" altLang="en-US" dirty="0"/>
              <a:t>總長度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32F8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375079" y="39035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上電用暫存</a:t>
            </a:r>
            <a:endParaRPr lang="zh-TW" altLang="en-US" dirty="0"/>
          </a:p>
        </p:txBody>
      </p:sp>
      <p:sp>
        <p:nvSpPr>
          <p:cNvPr id="16" name="右大括弧 15"/>
          <p:cNvSpPr/>
          <p:nvPr/>
        </p:nvSpPr>
        <p:spPr>
          <a:xfrm>
            <a:off x="9902575" y="1505133"/>
            <a:ext cx="472504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大括弧 16"/>
          <p:cNvSpPr/>
          <p:nvPr/>
        </p:nvSpPr>
        <p:spPr>
          <a:xfrm>
            <a:off x="9902575" y="3466131"/>
            <a:ext cx="472504" cy="1206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8956" y="4194137"/>
          <a:ext cx="58326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5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BlockPhAddr1L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1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bit[7 : 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BlockPhAddr2L + BlockPhAddr1H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2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[3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: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0]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1 [11:8]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BlockPhAddr2H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2 [11 : 4]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0923" y="472617"/>
            <a:ext cx="716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ctr">
              <a:defRPr sz="4000" b="0" i="0" u="none" strike="noStrike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PAGE_PH2LG_TABLE_ADDR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5186" y="1045750"/>
            <a:ext cx="8424936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page</a:t>
            </a:r>
            <a:r>
              <a:rPr lang="zh-TW" altLang="en-US" sz="2000" dirty="0"/>
              <a:t> 用 </a:t>
            </a:r>
            <a:r>
              <a:rPr lang="en-US" altLang="zh-TW" sz="2000" dirty="0"/>
              <a:t>12</a:t>
            </a:r>
            <a:r>
              <a:rPr lang="zh-TW" altLang="en-US" sz="2000" dirty="0"/>
              <a:t> </a:t>
            </a:r>
            <a:r>
              <a:rPr lang="en-US" altLang="zh-TW" sz="2000" dirty="0"/>
              <a:t>bit , 3 byte</a:t>
            </a:r>
            <a:r>
              <a:rPr lang="zh-TW" altLang="en-US" sz="2000" dirty="0"/>
              <a:t> 表示 </a:t>
            </a:r>
            <a:r>
              <a:rPr lang="en-US" altLang="zh-TW" sz="2000" dirty="0"/>
              <a:t>2 page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一個</a:t>
            </a:r>
            <a:r>
              <a:rPr lang="en-US" altLang="zh-TW" sz="2000" dirty="0"/>
              <a:t>cache block </a:t>
            </a:r>
            <a:r>
              <a:rPr lang="zh-TW" altLang="en-US" sz="2000" dirty="0"/>
              <a:t>保留 </a:t>
            </a:r>
            <a:r>
              <a:rPr lang="en-US" altLang="zh-TW" sz="2000" dirty="0"/>
              <a:t>1728</a:t>
            </a:r>
            <a:r>
              <a:rPr lang="zh-TW" altLang="en-US" sz="2000" dirty="0"/>
              <a:t> </a:t>
            </a:r>
            <a:r>
              <a:rPr lang="en-US" altLang="zh-TW" sz="2000" dirty="0"/>
              <a:t>byte, </a:t>
            </a:r>
            <a:r>
              <a:rPr lang="zh-TW" altLang="en-US" sz="2000" dirty="0"/>
              <a:t>一次保留 </a:t>
            </a:r>
            <a:r>
              <a:rPr lang="en-US" altLang="zh-TW" sz="2000" dirty="0"/>
              <a:t>5</a:t>
            </a:r>
            <a:r>
              <a:rPr lang="zh-TW" altLang="en-US" sz="2000" dirty="0"/>
              <a:t> 個 </a:t>
            </a:r>
            <a:r>
              <a:rPr lang="en-US" altLang="zh-TW" sz="2000" dirty="0"/>
              <a:t>cache block </a:t>
            </a:r>
            <a:r>
              <a:rPr lang="zh-TW" altLang="en-US" sz="2000" dirty="0"/>
              <a:t>的關係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一組映射表共可以表示 </a:t>
            </a:r>
            <a:r>
              <a:rPr lang="en-US" altLang="zh-TW" sz="2000" dirty="0"/>
              <a:t>1152 page</a:t>
            </a:r>
            <a:endParaRPr lang="en-US" altLang="zh-TW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"/>
          <a:srcRect t="37040" r="158" b="49542"/>
          <a:stretch>
            <a:fillRect/>
          </a:stretch>
        </p:blipFill>
        <p:spPr>
          <a:xfrm>
            <a:off x="8056661" y="3192819"/>
            <a:ext cx="3950558" cy="70788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0923" y="2427591"/>
            <a:ext cx="426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_WrLg2phTableL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5186" y="3036451"/>
            <a:ext cx="5188385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block</a:t>
            </a:r>
            <a:r>
              <a:rPr lang="zh-TW" altLang="en-US" sz="2000" dirty="0"/>
              <a:t> 用 </a:t>
            </a:r>
            <a:r>
              <a:rPr lang="en-US" altLang="zh-TW" sz="2000" dirty="0"/>
              <a:t>12</a:t>
            </a:r>
            <a:r>
              <a:rPr lang="zh-TW" altLang="en-US" sz="2000" dirty="0"/>
              <a:t> </a:t>
            </a:r>
            <a:r>
              <a:rPr lang="en-US" altLang="zh-TW" sz="2000" dirty="0"/>
              <a:t>bit , 3 byte</a:t>
            </a:r>
            <a:r>
              <a:rPr lang="zh-TW" altLang="en-US" sz="2000" dirty="0"/>
              <a:t> 表示 </a:t>
            </a:r>
            <a:r>
              <a:rPr lang="en-US" altLang="zh-TW" sz="2000" dirty="0"/>
              <a:t>2 block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 </a:t>
            </a:r>
            <a:r>
              <a:rPr lang="en-US" altLang="zh-TW" sz="2000" dirty="0"/>
              <a:t>total</a:t>
            </a:r>
            <a:r>
              <a:rPr lang="zh-TW" altLang="en-US" sz="2000" dirty="0"/>
              <a:t> 保留 </a:t>
            </a:r>
            <a:r>
              <a:rPr lang="en-US" altLang="zh-TW" sz="2000" dirty="0"/>
              <a:t>2178</a:t>
            </a:r>
            <a:r>
              <a:rPr lang="zh-TW" altLang="en-US" sz="2000" dirty="0"/>
              <a:t> 個 </a:t>
            </a:r>
            <a:r>
              <a:rPr lang="en-US" altLang="zh-TW" sz="2000" dirty="0"/>
              <a:t>block </a:t>
            </a:r>
            <a:r>
              <a:rPr lang="zh-TW" altLang="en-US" sz="2000" dirty="0"/>
              <a:t>空間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4652" y="2812077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Byte 0  --------------------------&gt;  Byte 16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74" y="3174983"/>
            <a:ext cx="1165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Byte 0 </a:t>
            </a:r>
            <a:endParaRPr lang="en-US" altLang="zh-TW" sz="1050" dirty="0"/>
          </a:p>
          <a:p>
            <a:r>
              <a:rPr lang="en-US" altLang="zh-TW" sz="1050" dirty="0"/>
              <a:t>Byte 16</a:t>
            </a:r>
            <a:endParaRPr lang="en-US" altLang="zh-TW" sz="1050" dirty="0"/>
          </a:p>
          <a:p>
            <a:r>
              <a:rPr lang="en-US" altLang="zh-TW" sz="1050" dirty="0"/>
              <a:t>Byte 32</a:t>
            </a:r>
            <a:endParaRPr lang="zh-TW" altLang="en-US" sz="1050" dirty="0"/>
          </a:p>
          <a:p>
            <a:r>
              <a:rPr lang="en-US" altLang="zh-TW" sz="1050" dirty="0"/>
              <a:t>Byte 48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273896" y="4003258"/>
            <a:ext cx="4368308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_WrLg2phTableL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為例</a:t>
            </a:r>
            <a:r>
              <a:rPr lang="en-US" altLang="zh-TW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Logic block 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對應到 </a:t>
            </a:r>
            <a:r>
              <a:rPr lang="en-US" altLang="zh-TW" dirty="0"/>
              <a:t>physical block 003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Logic block 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對應到 </a:t>
            </a:r>
            <a:r>
              <a:rPr lang="en-US" altLang="zh-TW" dirty="0"/>
              <a:t>physical block 005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Logic block 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對應到 </a:t>
            </a:r>
            <a:r>
              <a:rPr lang="en-US" altLang="zh-TW" dirty="0"/>
              <a:t>physical block 013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/>
              <a:t>Logic block 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對應到 </a:t>
            </a:r>
            <a:r>
              <a:rPr lang="en-US" altLang="zh-TW" dirty="0"/>
              <a:t>physical block 015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83609" y="2132856"/>
            <a:ext cx="5305500" cy="4104456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105698" y="2240756"/>
            <a:ext cx="2914461" cy="454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映射關係範例</a:t>
            </a:r>
            <a:r>
              <a:rPr lang="en-US" altLang="zh-TW" dirty="0"/>
              <a:t>Example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56661" y="3192819"/>
            <a:ext cx="705222" cy="18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70234" y="3208002"/>
            <a:ext cx="705222" cy="18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左中括弧 22"/>
          <p:cNvSpPr/>
          <p:nvPr/>
        </p:nvSpPr>
        <p:spPr>
          <a:xfrm>
            <a:off x="7177707" y="4653135"/>
            <a:ext cx="176161" cy="593667"/>
          </a:xfrm>
          <a:prstGeom prst="lef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/>
          <p:cNvCxnSpPr>
            <a:stCxn id="23" idx="1"/>
            <a:endCxn id="21" idx="1"/>
          </p:cNvCxnSpPr>
          <p:nvPr/>
        </p:nvCxnSpPr>
        <p:spPr>
          <a:xfrm rot="10800000" flipH="1">
            <a:off x="7177707" y="3283449"/>
            <a:ext cx="878954" cy="1666521"/>
          </a:xfrm>
          <a:prstGeom prst="bentConnector3">
            <a:avLst>
              <a:gd name="adj1" fmla="val -2600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中括弧 25"/>
          <p:cNvSpPr/>
          <p:nvPr/>
        </p:nvSpPr>
        <p:spPr>
          <a:xfrm rot="10800000">
            <a:off x="11421072" y="5413415"/>
            <a:ext cx="176161" cy="593667"/>
          </a:xfrm>
          <a:prstGeom prst="lef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接點: 肘形 26"/>
          <p:cNvCxnSpPr>
            <a:stCxn id="26" idx="1"/>
            <a:endCxn id="22" idx="3"/>
          </p:cNvCxnSpPr>
          <p:nvPr/>
        </p:nvCxnSpPr>
        <p:spPr>
          <a:xfrm flipH="1" flipV="1">
            <a:off x="10975456" y="3298631"/>
            <a:ext cx="621777" cy="2411617"/>
          </a:xfrm>
          <a:prstGeom prst="bentConnector3">
            <a:avLst>
              <a:gd name="adj1" fmla="val -3676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788" y="571643"/>
            <a:ext cx="4370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</a:t>
            </a:r>
            <a:r>
              <a:rPr lang="en-US" altLang="zh-TW" sz="4000" b="0" i="0" u="none" strike="noStrike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BlankBlockTable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73051" y="1180503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block</a:t>
            </a:r>
            <a:r>
              <a:rPr lang="zh-TW" altLang="en-US" sz="2000" dirty="0"/>
              <a:t> 用 </a:t>
            </a:r>
            <a:r>
              <a:rPr lang="en-US" altLang="zh-TW" sz="2000" dirty="0"/>
              <a:t>12</a:t>
            </a:r>
            <a:r>
              <a:rPr lang="zh-TW" altLang="en-US" sz="2000" dirty="0"/>
              <a:t> </a:t>
            </a:r>
            <a:r>
              <a:rPr lang="en-US" altLang="zh-TW" sz="2000" dirty="0"/>
              <a:t>bit , 3 byte</a:t>
            </a:r>
            <a:r>
              <a:rPr lang="zh-TW" altLang="en-US" sz="2000" dirty="0"/>
              <a:t> 表示 </a:t>
            </a:r>
            <a:r>
              <a:rPr lang="en-US" altLang="zh-TW" sz="2000" dirty="0"/>
              <a:t>2 block</a:t>
            </a:r>
            <a:endParaRPr lang="en-US" altLang="zh-TW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3011" y="1947153"/>
          <a:ext cx="9905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792"/>
                <a:gridCol w="6840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BlockPhAddr1L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1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bit[7 : 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BlockPhAddr2L + BlockPhAddr1H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2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[3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: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0]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1 [11:8]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BlockPhAddr2H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 2 [11 : 4]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3731" y="1567412"/>
            <a:ext cx="3956816" cy="52757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93731" y="3501008"/>
            <a:ext cx="395681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3731" y="4522440"/>
            <a:ext cx="395681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85419" y="3514811"/>
            <a:ext cx="285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BlankBlockTable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+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0xC0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/>
              <a:t>SLC  </a:t>
            </a:r>
            <a:r>
              <a:rPr lang="zh-TW" altLang="en-US" dirty="0"/>
              <a:t>空 </a:t>
            </a:r>
            <a:r>
              <a:rPr lang="en-US" altLang="zh-TW" dirty="0"/>
              <a:t>block </a:t>
            </a:r>
            <a:r>
              <a:rPr lang="zh-TW" altLang="en-US" dirty="0"/>
              <a:t>位置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86323" y="4685424"/>
            <a:ext cx="285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BlankBlockTable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+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0x120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/>
              <a:t>TLC  </a:t>
            </a:r>
            <a:r>
              <a:rPr lang="zh-TW" altLang="en-US" dirty="0"/>
              <a:t>空 </a:t>
            </a:r>
            <a:r>
              <a:rPr lang="en-US" altLang="zh-TW" dirty="0"/>
              <a:t>block </a:t>
            </a:r>
            <a:r>
              <a:rPr lang="zh-TW" altLang="en-US" dirty="0"/>
              <a:t>位置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788" y="571643"/>
            <a:ext cx="4370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</a:t>
            </a:r>
            <a:r>
              <a:rPr lang="en-US" altLang="zh-TW" sz="4000" b="0" i="0" u="none" strike="noStrike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WritingBlockBuf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1696696"/>
          <a:ext cx="580955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/>
                <a:gridCol w="2446674"/>
                <a:gridCol w="26994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BlockLgAddrH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對應的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old block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BlockLgAddrL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CacheBlockNextPagePhAddrH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下一個使用的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CacheBlockNextPagePhAddrL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OrderH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SLC2TLC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執行到第幾個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OrderL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CacheLgPageH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CacheLgPageL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NewBlockPhAddrH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NewBlockPhAddrL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NewBlockNextPagePhAddrH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NewBlockNextPagePhAddrL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944657" y="1162304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一次存 </a:t>
            </a:r>
            <a:r>
              <a:rPr lang="en-US" altLang="zh-TW" sz="2000" dirty="0"/>
              <a:t>5</a:t>
            </a:r>
            <a:r>
              <a:rPr lang="zh-TW" altLang="en-US" sz="2000" dirty="0"/>
              <a:t> 組資訊</a:t>
            </a:r>
            <a:r>
              <a:rPr lang="en-US" altLang="zh-TW" sz="2000" dirty="0"/>
              <a:t>, </a:t>
            </a:r>
            <a:r>
              <a:rPr lang="zh-TW" altLang="en-US" sz="2000" dirty="0"/>
              <a:t>一組資訊共使用 </a:t>
            </a:r>
            <a:r>
              <a:rPr lang="en-US" altLang="zh-TW" sz="2000" dirty="0"/>
              <a:t>36</a:t>
            </a:r>
            <a:r>
              <a:rPr lang="zh-TW" altLang="en-US" sz="2000" dirty="0"/>
              <a:t> </a:t>
            </a:r>
            <a:r>
              <a:rPr lang="en-US" altLang="zh-TW" sz="2000" dirty="0"/>
              <a:t>byte</a:t>
            </a:r>
            <a:endParaRPr lang="en-US" altLang="zh-TW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53571" y="1972207"/>
          <a:ext cx="63367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/>
                <a:gridCol w="2072892"/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reserve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reserve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CacheBlockLgPageNumL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ache block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中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page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映射表 有更新的數量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有效的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page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CacheBlockLgPageNumH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CacheBlockPhAddr0L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 ,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可能是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tlc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CacheBlockPhAddr0H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CacheBlockPhAddr1L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 ,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可能是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tlc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1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CacheBlockPhAddr1H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CacheBlockPhAddr2L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 ,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可能是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tlc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2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cache block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CacheBlockPhAddr2H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788" y="188640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_</a:t>
            </a:r>
            <a:r>
              <a:rPr lang="en-US" altLang="zh-TW" sz="4000" b="0" i="0" u="none" strike="noStrike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BlankBlockIndexBuf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35026" y="2643270"/>
          <a:ext cx="3744416" cy="34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/>
                <a:gridCol w="30810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Index,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_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 找到第幾個空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block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。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0xC0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的 位置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上電時，檢查剩下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SLC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空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block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數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BlankBlockTable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0xC0 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MingLiU" panose="02020500000000000000" pitchFamily="18" charset="-120"/>
                          <a:ea typeface="+mn-ea"/>
                          <a:cs typeface="+mn-cs"/>
                        </a:rPr>
                        <a:t>的 位置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MingLiU" panose="02020500000000000000" pitchFamily="18" charset="-12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44657" y="779301"/>
            <a:ext cx="9329394" cy="142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一次保留 </a:t>
            </a:r>
            <a:r>
              <a:rPr lang="en-US" altLang="zh-TW" sz="2000" dirty="0"/>
              <a:t>4</a:t>
            </a:r>
            <a:r>
              <a:rPr lang="zh-TW" altLang="en-US" sz="2000" dirty="0"/>
              <a:t> 組資訊</a:t>
            </a:r>
            <a:r>
              <a:rPr lang="en-US" altLang="zh-TW" sz="2000" dirty="0"/>
              <a:t>, </a:t>
            </a:r>
            <a:r>
              <a:rPr lang="zh-TW" altLang="en-US" sz="2000" dirty="0"/>
              <a:t>一組資訊共使用 </a:t>
            </a:r>
            <a:r>
              <a:rPr lang="en-US" altLang="zh-TW" sz="2000" dirty="0"/>
              <a:t>16</a:t>
            </a:r>
            <a:r>
              <a:rPr lang="zh-TW" altLang="en-US" sz="2000" dirty="0"/>
              <a:t> </a:t>
            </a:r>
            <a:r>
              <a:rPr lang="en-US" altLang="zh-TW" sz="2000" dirty="0"/>
              <a:t>byte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 一組資訊表示</a:t>
            </a:r>
            <a:r>
              <a:rPr lang="en-US" altLang="zh-TW" sz="2000" dirty="0"/>
              <a:t>1</a:t>
            </a:r>
            <a:r>
              <a:rPr lang="zh-TW" altLang="en-US" sz="2000" dirty="0"/>
              <a:t>個</a:t>
            </a:r>
            <a:r>
              <a:rPr lang="en-US" altLang="zh-TW" sz="2000" dirty="0"/>
              <a:t>Zone(Plane)</a:t>
            </a:r>
            <a:r>
              <a:rPr lang="zh-TW" altLang="en-US" sz="2000" dirty="0"/>
              <a:t>的資訊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空間配置 </a:t>
            </a:r>
            <a:r>
              <a:rPr lang="en-US" altLang="zh-TW" sz="20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  <a:r>
              <a:rPr lang="zh-TW" altLang="en-US" sz="2000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sz="2000" dirty="0"/>
              <a:t>[zone] [{</a:t>
            </a:r>
            <a:r>
              <a:rPr lang="en-US" altLang="zh-TW" sz="2000" dirty="0" err="1"/>
              <a:t>slc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tlc</a:t>
            </a:r>
            <a:r>
              <a:rPr lang="en-US" altLang="zh-TW" sz="2000" dirty="0"/>
              <a:t>}] [{find, mark}] [{index, </a:t>
            </a:r>
            <a:r>
              <a:rPr lang="en-US" altLang="zh-TW" sz="2000" dirty="0" err="1"/>
              <a:t>fullindex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addrH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addrL</a:t>
            </a:r>
            <a:r>
              <a:rPr lang="en-US" altLang="zh-TW" sz="2000" dirty="0"/>
              <a:t>}]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907836" y="2643270"/>
          <a:ext cx="4680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95"/>
                <a:gridCol w="3952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_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0x120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的 位置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上電時，檢查剩下多少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TLC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的空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block,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 最大值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0x3F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_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0x120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+mn-ea"/>
                        </a:rPr>
                        <a:t>的 位置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339082" y="6042774"/>
            <a:ext cx="107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↑　</a:t>
            </a:r>
            <a:r>
              <a:rPr lang="en-US" altLang="zh-TW" sz="1600" dirty="0"/>
              <a:t>SLC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2232" y="6025778"/>
            <a:ext cx="107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142" y="3282382"/>
            <a:ext cx="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找空</a:t>
            </a:r>
            <a:endParaRPr lang="en-US" altLang="zh-TW" dirty="0"/>
          </a:p>
          <a:p>
            <a:r>
              <a:rPr lang="en-US" altLang="zh-TW" dirty="0"/>
              <a:t>Block</a:t>
            </a:r>
            <a:endParaRPr lang="en-US" altLang="zh-TW" dirty="0"/>
          </a:p>
          <a:p>
            <a:r>
              <a:rPr lang="zh-TW" altLang="en-US" dirty="0"/>
              <a:t>位置</a:t>
            </a:r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 rot="10800000">
            <a:off x="1402978" y="3022668"/>
            <a:ext cx="432048" cy="1507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8142" y="4790072"/>
            <a:ext cx="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標記空</a:t>
            </a:r>
            <a:endParaRPr lang="en-US" altLang="zh-TW" dirty="0"/>
          </a:p>
          <a:p>
            <a:r>
              <a:rPr lang="en-US" altLang="zh-TW" dirty="0"/>
              <a:t>Block</a:t>
            </a:r>
            <a:endParaRPr lang="en-US" altLang="zh-TW" dirty="0"/>
          </a:p>
          <a:p>
            <a:r>
              <a:rPr lang="zh-TW" altLang="en-US" dirty="0"/>
              <a:t>位置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 rot="10800000">
            <a:off x="1402978" y="4530358"/>
            <a:ext cx="432048" cy="1442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041745" y="3282382"/>
            <a:ext cx="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找空</a:t>
            </a:r>
            <a:endParaRPr lang="en-US" altLang="zh-TW" dirty="0"/>
          </a:p>
          <a:p>
            <a:r>
              <a:rPr lang="en-US" altLang="zh-TW" dirty="0"/>
              <a:t>Block</a:t>
            </a:r>
            <a:endParaRPr lang="en-US" altLang="zh-TW" dirty="0"/>
          </a:p>
          <a:p>
            <a:r>
              <a:rPr lang="zh-TW" altLang="en-US" dirty="0"/>
              <a:t>位置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10588656" y="3021006"/>
            <a:ext cx="432048" cy="1442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041745" y="4733800"/>
            <a:ext cx="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標記空</a:t>
            </a:r>
            <a:endParaRPr lang="en-US" altLang="zh-TW" dirty="0"/>
          </a:p>
          <a:p>
            <a:r>
              <a:rPr lang="en-US" altLang="zh-TW" dirty="0"/>
              <a:t>Block</a:t>
            </a:r>
            <a:endParaRPr lang="en-US" altLang="zh-TW" dirty="0"/>
          </a:p>
          <a:p>
            <a:r>
              <a:rPr lang="zh-TW" altLang="en-US" dirty="0"/>
              <a:t>位置</a:t>
            </a:r>
            <a:endParaRPr lang="zh-TW" altLang="en-US" dirty="0"/>
          </a:p>
        </p:txBody>
      </p:sp>
      <p:sp>
        <p:nvSpPr>
          <p:cNvPr id="16" name="右大括弧 15"/>
          <p:cNvSpPr/>
          <p:nvPr/>
        </p:nvSpPr>
        <p:spPr>
          <a:xfrm>
            <a:off x="10588656" y="4472424"/>
            <a:ext cx="432048" cy="1442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788" y="571643"/>
            <a:ext cx="5317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kern="1200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+mn-cs"/>
              </a:rPr>
              <a:t>SLC_BLOCK_TABLE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9035" y="1237113"/>
            <a:ext cx="626469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 Plane </a:t>
            </a:r>
            <a:r>
              <a:rPr lang="zh-TW" altLang="en-US" sz="2000" dirty="0"/>
              <a:t>用 </a:t>
            </a:r>
            <a:r>
              <a:rPr lang="en-US" altLang="zh-TW" sz="2000" dirty="0"/>
              <a:t>128</a:t>
            </a:r>
            <a:r>
              <a:rPr lang="zh-TW" altLang="en-US" sz="2000" dirty="0"/>
              <a:t> </a:t>
            </a:r>
            <a:r>
              <a:rPr lang="en-US" altLang="zh-TW" sz="2000" dirty="0"/>
              <a:t>byte, 2 Plane </a:t>
            </a:r>
            <a:r>
              <a:rPr lang="zh-TW" altLang="en-US" sz="2000" dirty="0"/>
              <a:t>共 </a:t>
            </a:r>
            <a:r>
              <a:rPr lang="en-US" altLang="zh-TW" sz="2000" dirty="0"/>
              <a:t>256</a:t>
            </a:r>
            <a:r>
              <a:rPr lang="zh-TW" altLang="en-US" sz="2000" dirty="0"/>
              <a:t> </a:t>
            </a:r>
            <a:r>
              <a:rPr lang="en-US" altLang="zh-TW" sz="2000" dirty="0"/>
              <a:t>byte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byte </a:t>
            </a:r>
            <a:r>
              <a:rPr lang="zh-TW" altLang="en-US" sz="2000" dirty="0"/>
              <a:t>表示一個 </a:t>
            </a:r>
            <a:r>
              <a:rPr lang="en-US" altLang="zh-TW" sz="2000" dirty="0"/>
              <a:t>block</a:t>
            </a:r>
            <a:endParaRPr lang="en-US" altLang="zh-TW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79" y="1944999"/>
            <a:ext cx="5915851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788" y="571643"/>
            <a:ext cx="402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kern="1200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+mn-cs"/>
              </a:rPr>
              <a:t>_</a:t>
            </a:r>
            <a:r>
              <a:rPr lang="en-US" altLang="zh-TW" sz="4000" b="0" i="0" u="none" strike="noStrike" kern="1200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+mn-cs"/>
              </a:rPr>
              <a:t>BadBlockTable</a:t>
            </a:r>
            <a:endParaRPr lang="en-US" altLang="zh-TW" sz="4000" b="0" i="0" u="none" strike="noStrike" kern="1200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9035" y="1171281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 </a:t>
            </a:r>
            <a:r>
              <a:rPr lang="zh-TW" altLang="en-US" sz="2000" dirty="0"/>
              <a:t>個 </a:t>
            </a:r>
            <a:r>
              <a:rPr lang="en-US" altLang="zh-TW" sz="2000" dirty="0"/>
              <a:t>bit </a:t>
            </a:r>
            <a:r>
              <a:rPr lang="zh-TW" altLang="en-US" sz="2000" dirty="0"/>
              <a:t>表是一個 </a:t>
            </a:r>
            <a:r>
              <a:rPr lang="en-US" altLang="zh-TW" sz="2000" dirty="0"/>
              <a:t>block</a:t>
            </a:r>
            <a:endParaRPr lang="en-US" altLang="zh-TW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7" y="1403267"/>
            <a:ext cx="4752528" cy="45688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85752" y="2200698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kern="1200" dirty="0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+mn-cs"/>
              </a:rPr>
              <a:t>_</a:t>
            </a:r>
            <a:r>
              <a:rPr lang="en-US" altLang="zh-TW" sz="4000" b="0" i="0" u="none" strike="noStrike" kern="1200" dirty="0" err="1">
                <a:solidFill>
                  <a:srgbClr val="00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+mn-cs"/>
              </a:rPr>
              <a:t>blankTab_tmp</a:t>
            </a:r>
            <a:endParaRPr lang="en-US" altLang="zh-TW" sz="4000" b="0" i="0" u="none" strike="noStrike" kern="1200" dirty="0">
              <a:solidFill>
                <a:srgbClr val="00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09240" y="2865603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 </a:t>
            </a:r>
            <a:r>
              <a:rPr lang="zh-TW" altLang="en-US" sz="2000" dirty="0"/>
              <a:t>個 </a:t>
            </a:r>
            <a:r>
              <a:rPr lang="en-US" altLang="zh-TW" sz="2000" dirty="0"/>
              <a:t>bit </a:t>
            </a:r>
            <a:r>
              <a:rPr lang="zh-TW" altLang="en-US" sz="2000" dirty="0"/>
              <a:t>表是一個 </a:t>
            </a:r>
            <a:r>
              <a:rPr lang="en-US" altLang="zh-TW" sz="2000" dirty="0"/>
              <a:t>block</a:t>
            </a:r>
            <a:endParaRPr lang="en-US" altLang="zh-TW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8788" y="4103406"/>
            <a:ext cx="431667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Ex : 0xd5 = 1101 0101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Good block </a:t>
            </a:r>
            <a:r>
              <a:rPr lang="en-US" altLang="zh-TW" sz="2000" dirty="0">
                <a:sym typeface="Wingdings" panose="05000000000000000000" pitchFamily="2" charset="2"/>
              </a:rPr>
              <a:t> block 0, 2, 4, 6, 7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/>
              <a:t>Bad block </a:t>
            </a:r>
            <a:r>
              <a:rPr lang="en-US" altLang="zh-TW" sz="2000" dirty="0">
                <a:sym typeface="Wingdings" panose="05000000000000000000" pitchFamily="2" charset="2"/>
              </a:rPr>
              <a:t> block 1, 3, 5</a:t>
            </a:r>
            <a:endParaRPr lang="en-US" altLang="zh-TW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29035" y="3306877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good block, 0 = bad block</a:t>
            </a:r>
            <a:endParaRPr lang="en-US" altLang="zh-TW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29035" y="1617817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good block, 0 = bad block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/>
          <p:cNvSpPr txBox="1"/>
          <p:nvPr/>
        </p:nvSpPr>
        <p:spPr>
          <a:xfrm>
            <a:off x="609639" y="257254"/>
            <a:ext cx="7954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215F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“9T24”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Table Space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Usage</a:t>
            </a:r>
            <a:endParaRPr lang="zh-TW" altLang="en-US" sz="4000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8955" y="1628800"/>
          <a:ext cx="10729191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522"/>
                <a:gridCol w="1134664"/>
                <a:gridCol w="1304282"/>
                <a:gridCol w="1254302"/>
                <a:gridCol w="1629461"/>
                <a:gridCol w="1579480"/>
                <a:gridCol w="1579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Mapping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Power-on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 Program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 Program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Dynamic GC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_WrLg2phTableL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PAGE_PH2LG_TABLE_ADDR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BlankBlockTable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WritingBlockBuf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BlankBlockIndexBuf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SLC_BLOCK_TABLE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_</a:t>
                      </a:r>
                      <a:r>
                        <a:rPr lang="en-US" altLang="zh-TW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BadBlockTable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_</a:t>
                      </a:r>
                      <a:r>
                        <a:rPr lang="en-US" altLang="zh-TW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blankTab_tmp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TW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djY2EyZTRlODVjYzIwNGM4NDA0ZjkzNzc5OThi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3930</Words>
  <Application>WPS 演示</Application>
  <PresentationFormat>自訂</PresentationFormat>
  <Paragraphs>608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Arial</vt:lpstr>
      <vt:lpstr>PMingLiU</vt:lpstr>
      <vt:lpstr>PMingLiU-ExtB</vt:lpstr>
      <vt:lpstr>Times New Roman</vt:lpstr>
      <vt:lpstr>Consolas</vt:lpstr>
      <vt:lpstr>微软雅黑</vt:lpstr>
      <vt:lpstr>Arial Unicode MS</vt:lpstr>
      <vt:lpstr>等线</vt:lpstr>
      <vt:lpstr>PMingLiU</vt:lpstr>
      <vt:lpstr>Liberation Mono</vt:lpstr>
      <vt:lpstr>Office 主题​​</vt:lpstr>
      <vt:lpstr>Weekly Report </vt:lpstr>
      <vt:lpstr>    </vt:lpstr>
      <vt:lpstr>PowerPoint 演示文稿</vt:lpstr>
      <vt:lpstr>    </vt:lpstr>
      <vt:lpstr>    </vt:lpstr>
      <vt:lpstr>    </vt:lpstr>
      <vt:lpstr>    </vt:lpstr>
      <vt:lpstr>    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dongchen</dc:creator>
  <cp:lastModifiedBy>pingping.tao</cp:lastModifiedBy>
  <cp:revision>448</cp:revision>
  <dcterms:created xsi:type="dcterms:W3CDTF">2018-01-12T09:09:00Z</dcterms:created>
  <dcterms:modified xsi:type="dcterms:W3CDTF">2024-01-15T09:38:34Z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040F2C95FE0A49DAA3FA7DD8751DDE71_12</vt:lpwstr>
  </property>
  <property fmtid="{D5CDD505-2E9C-101B-9397-08002B2CF9AE}" pid="3" name="KSOProductBuildVer">
    <vt:lpwstr>2052-12.1.0.15374</vt:lpwstr>
  </property>
</Properties>
</file>