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7" r:id="rId2"/>
    <p:sldId id="261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3703CA4-5B55-45C3-8237-2BF12D91B2D3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EFAF52C-6CD0-4EBB-B49A-C31357088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06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3CA4-5B55-45C3-8237-2BF12D91B2D3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F52C-6CD0-4EBB-B49A-C31357088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08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3CA4-5B55-45C3-8237-2BF12D91B2D3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F52C-6CD0-4EBB-B49A-C31357088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200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3CA4-5B55-45C3-8237-2BF12D91B2D3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F52C-6CD0-4EBB-B49A-C31357088D1C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684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3CA4-5B55-45C3-8237-2BF12D91B2D3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F52C-6CD0-4EBB-B49A-C31357088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022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3CA4-5B55-45C3-8237-2BF12D91B2D3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F52C-6CD0-4EBB-B49A-C31357088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547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3CA4-5B55-45C3-8237-2BF12D91B2D3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F52C-6CD0-4EBB-B49A-C31357088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652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3CA4-5B55-45C3-8237-2BF12D91B2D3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F52C-6CD0-4EBB-B49A-C31357088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80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3CA4-5B55-45C3-8237-2BF12D91B2D3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F52C-6CD0-4EBB-B49A-C31357088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64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3CA4-5B55-45C3-8237-2BF12D91B2D3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F52C-6CD0-4EBB-B49A-C31357088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68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3CA4-5B55-45C3-8237-2BF12D91B2D3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F52C-6CD0-4EBB-B49A-C31357088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21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3CA4-5B55-45C3-8237-2BF12D91B2D3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F52C-6CD0-4EBB-B49A-C31357088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02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3CA4-5B55-45C3-8237-2BF12D91B2D3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F52C-6CD0-4EBB-B49A-C31357088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42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3CA4-5B55-45C3-8237-2BF12D91B2D3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F52C-6CD0-4EBB-B49A-C31357088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1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3CA4-5B55-45C3-8237-2BF12D91B2D3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F52C-6CD0-4EBB-B49A-C31357088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97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3CA4-5B55-45C3-8237-2BF12D91B2D3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F52C-6CD0-4EBB-B49A-C31357088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66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3CA4-5B55-45C3-8237-2BF12D91B2D3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F52C-6CD0-4EBB-B49A-C31357088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32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03CA4-5B55-45C3-8237-2BF12D91B2D3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AF52C-6CD0-4EBB-B49A-C31357088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593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Tecnologia" TargetMode="External"/><Relationship Id="rId2" Type="http://schemas.openxmlformats.org/officeDocument/2006/relationships/hyperlink" Target="https://pt.wikipedia.org/wiki/Aplica%C3%A7%C3%A3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t.wikipedia.org/wiki/XML" TargetMode="External"/><Relationship Id="rId4" Type="http://schemas.openxmlformats.org/officeDocument/2006/relationships/hyperlink" Target="https://pt.wikipedia.org/wiki/Plataform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roidpro.com.br/blog/desenvolvimento-android/webservice/" TargetMode="External"/><Relationship Id="rId2" Type="http://schemas.openxmlformats.org/officeDocument/2006/relationships/hyperlink" Target="https://www.devmedia.com.br/web-services-em-aplicacoes-android-e-ios/2890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t.wikipedia.org/wiki/Web_serv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722E605-34A1-4A6E-B322-4FF66C860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Integração com webservices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1A62E71-D664-4418-9099-E92D176FB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pt-BR" dirty="0"/>
              <a:t>Jackson Azevedo da silva</a:t>
            </a:r>
          </a:p>
          <a:p>
            <a:pPr algn="r"/>
            <a:r>
              <a:rPr lang="pt-BR" dirty="0"/>
              <a:t>Albertina reis Martins</a:t>
            </a:r>
          </a:p>
          <a:p>
            <a:pPr algn="r"/>
            <a:r>
              <a:rPr lang="pt-BR" dirty="0"/>
              <a:t>Gabriel silva </a:t>
            </a:r>
            <a:r>
              <a:rPr lang="pt-BR" dirty="0" err="1"/>
              <a:t>hayden</a:t>
            </a:r>
            <a:endParaRPr lang="pt-BR" dirty="0"/>
          </a:p>
          <a:p>
            <a:pPr algn="r"/>
            <a:r>
              <a:rPr lang="pt-BR" dirty="0" err="1"/>
              <a:t>Thalyson</a:t>
            </a:r>
            <a:r>
              <a:rPr lang="pt-BR" dirty="0"/>
              <a:t> rocha de castro</a:t>
            </a:r>
          </a:p>
        </p:txBody>
      </p:sp>
    </p:spTree>
    <p:extLst>
      <p:ext uri="{BB962C8B-B14F-4D97-AF65-F5344CB8AC3E}">
        <p14:creationId xmlns:p14="http://schemas.microsoft.com/office/powerpoint/2010/main" val="289387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A75F8-A79C-48BF-BE57-75C6486A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webservice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B77C22-B26D-4D51-94C5-D35D999E5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Web Service</a:t>
            </a:r>
            <a:r>
              <a:rPr lang="pt-BR" dirty="0"/>
              <a:t> é uma solução utilizada na integração de sistemas e na comunicação entre </a:t>
            </a:r>
            <a:r>
              <a:rPr lang="pt-BR" dirty="0">
                <a:hlinkClick r:id="rId2" tooltip="Aplicação"/>
              </a:rPr>
              <a:t>aplicações</a:t>
            </a:r>
            <a:r>
              <a:rPr lang="pt-BR" dirty="0"/>
              <a:t> diferentes. Com esta </a:t>
            </a:r>
            <a:r>
              <a:rPr lang="pt-BR" dirty="0">
                <a:hlinkClick r:id="rId3" tooltip="Tecnologia"/>
              </a:rPr>
              <a:t>tecnologia</a:t>
            </a:r>
            <a:r>
              <a:rPr lang="pt-BR" dirty="0"/>
              <a:t> é possível que novas aplicações possam interagir com aquelas que já existem e que sistemas desenvolvidos em </a:t>
            </a:r>
            <a:r>
              <a:rPr lang="pt-BR" dirty="0">
                <a:hlinkClick r:id="rId4" tooltip="Plataforma"/>
              </a:rPr>
              <a:t>plataformas</a:t>
            </a:r>
            <a:r>
              <a:rPr lang="pt-BR" dirty="0"/>
              <a:t> diferentes sejam compatíveis. Os </a:t>
            </a:r>
            <a:r>
              <a:rPr lang="pt-BR" i="1" dirty="0"/>
              <a:t>Web Services</a:t>
            </a:r>
            <a:r>
              <a:rPr lang="pt-BR" dirty="0"/>
              <a:t> são componentes que permitem às aplicações enviar e receber dados. Cada aplicação pode ter a sua própria "linguagem", que é traduzida para uma linguagem universal, um formato intermediário como </a:t>
            </a:r>
            <a:r>
              <a:rPr lang="pt-BR" i="1" dirty="0">
                <a:hlinkClick r:id="rId5" tooltip="XML"/>
              </a:rPr>
              <a:t>XML</a:t>
            </a:r>
            <a:r>
              <a:rPr lang="pt-BR" b="1" i="1" dirty="0"/>
              <a:t>, </a:t>
            </a:r>
            <a:r>
              <a:rPr lang="pt-BR" b="1" i="1" dirty="0" err="1"/>
              <a:t>Json</a:t>
            </a:r>
            <a:r>
              <a:rPr lang="pt-BR" b="1" i="1" dirty="0"/>
              <a:t>, CSV, etc</a:t>
            </a:r>
            <a:r>
              <a:rPr lang="pt-BR" b="1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089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Conteúdo 17">
            <a:extLst>
              <a:ext uri="{FF2B5EF4-FFF2-40B4-BE49-F238E27FC236}">
                <a16:creationId xmlns:a16="http://schemas.microsoft.com/office/drawing/2014/main" id="{DCA9E9D5-4B2A-406F-970F-AEB738523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4730" y="2275152"/>
            <a:ext cx="5653860" cy="4207944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pt-BR" sz="2600" b="1" dirty="0"/>
              <a:t>WebService</a:t>
            </a:r>
            <a:r>
              <a:rPr lang="pt-BR" sz="2600" dirty="0"/>
              <a:t>, Cloud </a:t>
            </a:r>
            <a:r>
              <a:rPr lang="pt-BR" sz="2600" dirty="0" err="1"/>
              <a:t>Computing</a:t>
            </a:r>
            <a:r>
              <a:rPr lang="pt-BR" sz="2600" dirty="0"/>
              <a:t>, API, Requisições HTTP. São tantos nomes e siglas que muita gente fica perdido na hora de procurar sobre como fazer uma chamada para um servidor no Android.</a:t>
            </a:r>
          </a:p>
          <a:p>
            <a:pPr fontAlgn="base"/>
            <a:r>
              <a:rPr lang="pt-BR" sz="2600" dirty="0"/>
              <a:t>Mas a verdade, é que utilizar um </a:t>
            </a:r>
            <a:r>
              <a:rPr lang="pt-BR" sz="2600" b="1" dirty="0"/>
              <a:t>WebService</a:t>
            </a:r>
            <a:r>
              <a:rPr lang="pt-BR" sz="2600" dirty="0"/>
              <a:t> para enviar e consumir dados a partir de um aplicativo Android é muito simples.</a:t>
            </a:r>
          </a:p>
          <a:p>
            <a:pPr fontAlgn="base"/>
            <a:r>
              <a:rPr lang="pt-BR" sz="2600" dirty="0"/>
              <a:t>Sempre que você visita uma página, como o </a:t>
            </a:r>
            <a:r>
              <a:rPr lang="pt-BR" sz="2600" b="1" dirty="0"/>
              <a:t>google.com.br</a:t>
            </a:r>
            <a:r>
              <a:rPr lang="pt-BR" sz="2600" dirty="0"/>
              <a:t>, o navegador manda uma </a:t>
            </a:r>
            <a:r>
              <a:rPr lang="pt-BR" sz="2600" b="1" dirty="0"/>
              <a:t>requisição HTTP</a:t>
            </a:r>
            <a:r>
              <a:rPr lang="pt-BR" sz="2600" dirty="0"/>
              <a:t> para o endereço digitado, os computadores do </a:t>
            </a:r>
            <a:r>
              <a:rPr lang="pt-BR" sz="2600" b="1" dirty="0"/>
              <a:t>Google</a:t>
            </a:r>
            <a:r>
              <a:rPr lang="pt-BR" sz="2600" dirty="0"/>
              <a:t> processam a requisição e mandam uma resposta de volta.</a:t>
            </a:r>
          </a:p>
          <a:p>
            <a:endParaRPr lang="pt-BR" dirty="0"/>
          </a:p>
        </p:txBody>
      </p:sp>
      <p:sp>
        <p:nvSpPr>
          <p:cNvPr id="23" name="Título 22">
            <a:extLst>
              <a:ext uri="{FF2B5EF4-FFF2-40B4-BE49-F238E27FC236}">
                <a16:creationId xmlns:a16="http://schemas.microsoft.com/office/drawing/2014/main" id="{E138F118-7744-4627-9466-567435451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730" y="555118"/>
            <a:ext cx="9906000" cy="1477961"/>
          </a:xfrm>
        </p:spPr>
        <p:txBody>
          <a:bodyPr/>
          <a:lstStyle/>
          <a:p>
            <a:r>
              <a:rPr lang="pt-BR" dirty="0"/>
              <a:t>Requisições http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7854053-0494-498F-9FD2-D1F9D519D438}"/>
              </a:ext>
            </a:extLst>
          </p:cNvPr>
          <p:cNvGrpSpPr/>
          <p:nvPr/>
        </p:nvGrpSpPr>
        <p:grpSpPr>
          <a:xfrm>
            <a:off x="6958584" y="3035808"/>
            <a:ext cx="4398264" cy="1874520"/>
            <a:chOff x="7296912" y="2816352"/>
            <a:chExt cx="4306824" cy="1920240"/>
          </a:xfrm>
        </p:grpSpPr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545DB222-5D68-4ADF-AF9D-9A13B2608D28}"/>
                </a:ext>
              </a:extLst>
            </p:cNvPr>
            <p:cNvSpPr/>
            <p:nvPr/>
          </p:nvSpPr>
          <p:spPr>
            <a:xfrm>
              <a:off x="7296912" y="2816352"/>
              <a:ext cx="4306824" cy="192024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6" name="Picture 2" descr="https://www.androidpro.com.br/wp-content/uploads/2017/02/webservice-internet.png">
              <a:extLst>
                <a:ext uri="{FF2B5EF4-FFF2-40B4-BE49-F238E27FC236}">
                  <a16:creationId xmlns:a16="http://schemas.microsoft.com/office/drawing/2014/main" id="{918A826F-B552-4BF2-9710-401AB8D85D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1292" y="2966503"/>
              <a:ext cx="3778063" cy="1619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5827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DEB5E-CC00-4F4A-96FA-4D044E25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EEF11B6-7FFA-4DA7-A068-488BFAF8D8E9}"/>
              </a:ext>
            </a:extLst>
          </p:cNvPr>
          <p:cNvGrpSpPr/>
          <p:nvPr/>
        </p:nvGrpSpPr>
        <p:grpSpPr>
          <a:xfrm>
            <a:off x="2221991" y="2531468"/>
            <a:ext cx="7481251" cy="2689755"/>
            <a:chOff x="3478664" y="1684188"/>
            <a:chExt cx="6114402" cy="1755235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7AF8DB30-F24D-459A-A531-EA10965D5B0F}"/>
                </a:ext>
              </a:extLst>
            </p:cNvPr>
            <p:cNvSpPr/>
            <p:nvPr/>
          </p:nvSpPr>
          <p:spPr>
            <a:xfrm>
              <a:off x="3478664" y="1684188"/>
              <a:ext cx="6114402" cy="175523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BF600CB4-9AE7-444A-A2B0-05275D564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0726" y="2147932"/>
              <a:ext cx="1438956" cy="765984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C6404B45-6765-4989-8C41-4A71909B0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2966" y="2406853"/>
              <a:ext cx="491219" cy="248142"/>
            </a:xfrm>
            <a:prstGeom prst="rect">
              <a:avLst/>
            </a:prstGeom>
          </p:spPr>
        </p:pic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72439EEC-571E-4E2E-BF45-48F9A561A02D}"/>
                </a:ext>
              </a:extLst>
            </p:cNvPr>
            <p:cNvGrpSpPr/>
            <p:nvPr/>
          </p:nvGrpSpPr>
          <p:grpSpPr>
            <a:xfrm>
              <a:off x="6069167" y="2070406"/>
              <a:ext cx="933396" cy="1106732"/>
              <a:chOff x="5275543" y="2603056"/>
              <a:chExt cx="760639" cy="946676"/>
            </a:xfrm>
          </p:grpSpPr>
          <p:pic>
            <p:nvPicPr>
              <p:cNvPr id="13" name="Imagem 12">
                <a:extLst>
                  <a:ext uri="{FF2B5EF4-FFF2-40B4-BE49-F238E27FC236}">
                    <a16:creationId xmlns:a16="http://schemas.microsoft.com/office/drawing/2014/main" id="{44837129-508F-4D28-828E-92E2EC92B0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75543" y="2603056"/>
                <a:ext cx="760639" cy="666253"/>
              </a:xfrm>
              <a:prstGeom prst="rect">
                <a:avLst/>
              </a:prstGeom>
            </p:spPr>
          </p:pic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AD3EB2D6-17AC-4B35-B526-235ADF638D09}"/>
                  </a:ext>
                </a:extLst>
              </p:cNvPr>
              <p:cNvSpPr txBox="1"/>
              <p:nvPr/>
            </p:nvSpPr>
            <p:spPr>
              <a:xfrm>
                <a:off x="5488678" y="3233813"/>
                <a:ext cx="399993" cy="3159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</a:rPr>
                  <a:t>API</a:t>
                </a:r>
              </a:p>
            </p:txBody>
          </p:sp>
        </p:grp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1DE4027-3045-40CD-96D8-5BD426B75EE6}"/>
                </a:ext>
              </a:extLst>
            </p:cNvPr>
            <p:cNvSpPr txBox="1"/>
            <p:nvPr/>
          </p:nvSpPr>
          <p:spPr>
            <a:xfrm>
              <a:off x="3997099" y="2816914"/>
              <a:ext cx="7075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+mj-lt"/>
                </a:rPr>
                <a:t>Requests</a:t>
              </a:r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BE04FB1E-450D-4F86-92E7-D395BF6C7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75399" y="2459856"/>
              <a:ext cx="491219" cy="248142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1BD0EED3-509A-4CC7-977D-3AD8E99CD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08874" y="2153968"/>
              <a:ext cx="693421" cy="634822"/>
            </a:xfrm>
            <a:prstGeom prst="rect">
              <a:avLst/>
            </a:prstGeom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C5CC8E39-5767-4CC5-8B60-DFB2224970A4}"/>
                </a:ext>
              </a:extLst>
            </p:cNvPr>
            <p:cNvSpPr txBox="1"/>
            <p:nvPr/>
          </p:nvSpPr>
          <p:spPr>
            <a:xfrm>
              <a:off x="8657180" y="2775416"/>
              <a:ext cx="489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+mj-lt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26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F826F-37F5-44C9-B758-FA742C5A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CEF919-BAFD-46AA-B0E6-6C25225C7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https://www.devmedia.com.br/web-services-em-aplicacoes-android-e-ios/28901</a:t>
            </a:r>
            <a:endParaRPr lang="pt-BR" dirty="0"/>
          </a:p>
          <a:p>
            <a:r>
              <a:rPr lang="pt-BR" dirty="0">
                <a:hlinkClick r:id="rId3"/>
              </a:rPr>
              <a:t>https://www.androidpro.com.br/blog/desenvolvimento-android/webservice/</a:t>
            </a:r>
            <a:endParaRPr lang="pt-BR" dirty="0"/>
          </a:p>
          <a:p>
            <a:r>
              <a:rPr lang="pt-BR" dirty="0">
                <a:hlinkClick r:id="rId4"/>
              </a:rPr>
              <a:t>https://pt.wikipedia.org/wiki/Web_service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462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36</TotalTime>
  <Words>85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Circuito</vt:lpstr>
      <vt:lpstr>Integração com webservices</vt:lpstr>
      <vt:lpstr>webservice</vt:lpstr>
      <vt:lpstr>Requisições http</vt:lpstr>
      <vt:lpstr>Arquitetura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Integração com webservices</dc:title>
  <dc:creator>Jackson Azevedo da Silva</dc:creator>
  <cp:lastModifiedBy>Jackson Azevedo da Silva</cp:lastModifiedBy>
  <cp:revision>10</cp:revision>
  <dcterms:created xsi:type="dcterms:W3CDTF">2018-12-05T21:54:39Z</dcterms:created>
  <dcterms:modified xsi:type="dcterms:W3CDTF">2018-12-05T22:32:37Z</dcterms:modified>
</cp:coreProperties>
</file>