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8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0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3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DB63-C123-4752-9A11-3956780B105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88DF8B-4454-44A3-8AD6-0CE9F59A7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home" TargetMode="External"/><Relationship Id="rId3" Type="http://schemas.openxmlformats.org/officeDocument/2006/relationships/hyperlink" Target="https://courses.edx.org/courses/course-v1:GTx+CS1301x+1T2017/course/" TargetMode="External"/><Relationship Id="rId7" Type="http://schemas.openxmlformats.org/officeDocument/2006/relationships/hyperlink" Target="https://courses.edx.org/courses/course-v1:HarvardX+CS50+X/course/" TargetMode="External"/><Relationship Id="rId2" Type="http://schemas.openxmlformats.org/officeDocument/2006/relationships/hyperlink" Target="https://courses.edx.org/courses/course-v1:MITx+6.00.2x+3T2017/cou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edx.org/courses/course-v1:MITx+6.00.1x+2T2017_2/course/" TargetMode="External"/><Relationship Id="rId5" Type="http://schemas.openxmlformats.org/officeDocument/2006/relationships/hyperlink" Target="https://courses.edx.org/courses/course-v1:BerkeleyX+Data8.1x+1T2018/course/" TargetMode="External"/><Relationship Id="rId4" Type="http://schemas.openxmlformats.org/officeDocument/2006/relationships/hyperlink" Target="https://courses.edx.org/courses/course-v1:HarvardX+PH526x+1T2018/cour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0181-ACD3-435B-B981-29BF140CA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 TO PYTHON FOR DATA SCINCE</a:t>
            </a:r>
          </a:p>
        </p:txBody>
      </p:sp>
    </p:spTree>
    <p:extLst>
      <p:ext uri="{BB962C8B-B14F-4D97-AF65-F5344CB8AC3E}">
        <p14:creationId xmlns:p14="http://schemas.microsoft.com/office/powerpoint/2010/main" val="238688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31A6-7C68-46E7-AEB7-010B3758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and removing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EDB3-9DE2-44FE-9919-A2D04697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[7]: fam + ["me", 1.79]</a:t>
            </a:r>
          </a:p>
          <a:p>
            <a:r>
              <a:rPr lang="en-US" dirty="0"/>
              <a:t>Out[7]: ['</a:t>
            </a:r>
            <a:r>
              <a:rPr lang="en-US" dirty="0" err="1"/>
              <a:t>lisa</a:t>
            </a:r>
            <a:r>
              <a:rPr lang="en-US" dirty="0"/>
              <a:t>', 1.74,'emma', 1.68, 'mom', 1.71, 'dad', 1.86, 'me', 1.79]</a:t>
            </a:r>
          </a:p>
          <a:p>
            <a:r>
              <a:rPr lang="en-US" dirty="0"/>
              <a:t>In [8]: </a:t>
            </a:r>
            <a:r>
              <a:rPr lang="en-US" dirty="0" err="1"/>
              <a:t>fam_ext</a:t>
            </a:r>
            <a:r>
              <a:rPr lang="en-US" dirty="0"/>
              <a:t> = fam + ["me", 1.79]</a:t>
            </a:r>
          </a:p>
          <a:p>
            <a:r>
              <a:rPr lang="it-IT" dirty="0"/>
              <a:t>In [9]: del(fam[2])</a:t>
            </a:r>
          </a:p>
          <a:p>
            <a:r>
              <a:rPr lang="en-US" dirty="0"/>
              <a:t>In [10]: fam</a:t>
            </a:r>
          </a:p>
          <a:p>
            <a:r>
              <a:rPr lang="en-US" dirty="0"/>
              <a:t>Out[10]: ['</a:t>
            </a:r>
            <a:r>
              <a:rPr lang="en-US" dirty="0" err="1"/>
              <a:t>lisa</a:t>
            </a:r>
            <a:r>
              <a:rPr lang="en-US" dirty="0"/>
              <a:t>', 1.74, 1.68, 'mom', 1.71, 'dad', 1.86]</a:t>
            </a:r>
          </a:p>
          <a:p>
            <a:r>
              <a:rPr lang="it-IT" dirty="0"/>
              <a:t>In [11]: del(fam[2])</a:t>
            </a:r>
          </a:p>
          <a:p>
            <a:r>
              <a:rPr lang="en-US" dirty="0"/>
              <a:t>In [12]: fam</a:t>
            </a:r>
          </a:p>
          <a:p>
            <a:r>
              <a:rPr lang="en-US" dirty="0"/>
              <a:t>Out[12]: ['</a:t>
            </a:r>
            <a:r>
              <a:rPr lang="en-US" dirty="0" err="1"/>
              <a:t>lisa</a:t>
            </a:r>
            <a:r>
              <a:rPr lang="en-US" dirty="0"/>
              <a:t>', 1.74, 'mom', 1.71, 'dad', 1.86]</a:t>
            </a:r>
          </a:p>
        </p:txBody>
      </p:sp>
    </p:spTree>
    <p:extLst>
      <p:ext uri="{BB962C8B-B14F-4D97-AF65-F5344CB8AC3E}">
        <p14:creationId xmlns:p14="http://schemas.microsoft.com/office/powerpoint/2010/main" val="28615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77CD-5539-4FD8-A669-1ACFC84A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Behind the scenes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084A2A-182E-4AB7-963C-EB008A2C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66866"/>
              </p:ext>
            </p:extLst>
          </p:nvPr>
        </p:nvGraphicFramePr>
        <p:xfrm>
          <a:off x="8266922" y="2790566"/>
          <a:ext cx="587829" cy="22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586109518"/>
                    </a:ext>
                  </a:extLst>
                </a:gridCol>
              </a:tblGrid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06266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3467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19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7E826A6-4F64-467E-BA69-558D403EA43F}"/>
              </a:ext>
            </a:extLst>
          </p:cNvPr>
          <p:cNvSpPr/>
          <p:nvPr/>
        </p:nvSpPr>
        <p:spPr>
          <a:xfrm>
            <a:off x="393122" y="2196039"/>
            <a:ext cx="6515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x = [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"a"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"b"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"c"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y = x</a:t>
            </a:r>
          </a:p>
          <a:p>
            <a:r>
              <a:rPr lang="pl-PL" dirty="0">
                <a:solidFill>
                  <a:srgbClr val="000000"/>
                </a:solidFill>
                <a:latin typeface="SourceCodePro-Regular"/>
              </a:rPr>
              <a:t>y[</a:t>
            </a:r>
            <a:r>
              <a:rPr lang="pl-PL" dirty="0">
                <a:solidFill>
                  <a:srgbClr val="2A9A0B"/>
                </a:solidFill>
                <a:latin typeface="SourceCodePro-Regular"/>
              </a:rPr>
              <a:t>1</a:t>
            </a:r>
            <a:r>
              <a:rPr lang="pl-PL" dirty="0">
                <a:solidFill>
                  <a:srgbClr val="000000"/>
                </a:solidFill>
                <a:latin typeface="SourceCodePro-Regular"/>
              </a:rPr>
              <a:t>] = </a:t>
            </a:r>
            <a:r>
              <a:rPr lang="pl-PL" dirty="0">
                <a:solidFill>
                  <a:srgbClr val="FF2C1B"/>
                </a:solidFill>
                <a:latin typeface="SourceCodePro-Regular"/>
              </a:rPr>
              <a:t>"z"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y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Output ['a', 'z', 'c']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x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Outputs ['a', 'z', 'c’]</a:t>
            </a:r>
          </a:p>
          <a:p>
            <a:endParaRPr lang="en-US" dirty="0">
              <a:solidFill>
                <a:srgbClr val="000000"/>
              </a:solidFill>
              <a:latin typeface="SourceCodePro-Regular"/>
            </a:endParaRP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This is because 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youre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 referencing to the same memory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69A2C00-4AAE-4484-83BB-A72BB5385708}"/>
              </a:ext>
            </a:extLst>
          </p:cNvPr>
          <p:cNvCxnSpPr>
            <a:cxnSpLocks/>
          </p:cNvCxnSpPr>
          <p:nvPr/>
        </p:nvCxnSpPr>
        <p:spPr>
          <a:xfrm>
            <a:off x="7259216" y="2158518"/>
            <a:ext cx="1091682" cy="556691"/>
          </a:xfrm>
          <a:prstGeom prst="curvedConnector3">
            <a:avLst>
              <a:gd name="adj1" fmla="val 112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10DEE85-078E-4050-B58D-D8A7005C56A8}"/>
              </a:ext>
            </a:extLst>
          </p:cNvPr>
          <p:cNvCxnSpPr>
            <a:cxnSpLocks/>
          </p:cNvCxnSpPr>
          <p:nvPr/>
        </p:nvCxnSpPr>
        <p:spPr>
          <a:xfrm>
            <a:off x="7259216" y="2436863"/>
            <a:ext cx="1234752" cy="353703"/>
          </a:xfrm>
          <a:prstGeom prst="curvedConnector3">
            <a:avLst>
              <a:gd name="adj1" fmla="val 114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D670E2BB-608B-4DF9-BE7B-AF5058B12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958163"/>
              </p:ext>
            </p:extLst>
          </p:nvPr>
        </p:nvGraphicFramePr>
        <p:xfrm>
          <a:off x="10150152" y="2807853"/>
          <a:ext cx="587829" cy="22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586109518"/>
                    </a:ext>
                  </a:extLst>
                </a:gridCol>
              </a:tblGrid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06266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3467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192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908849-4FA9-4F77-B945-6C7133535F7A}"/>
              </a:ext>
            </a:extLst>
          </p:cNvPr>
          <p:cNvCxnSpPr>
            <a:cxnSpLocks/>
          </p:cNvCxnSpPr>
          <p:nvPr/>
        </p:nvCxnSpPr>
        <p:spPr>
          <a:xfrm>
            <a:off x="9142446" y="2175805"/>
            <a:ext cx="1091682" cy="556691"/>
          </a:xfrm>
          <a:prstGeom prst="curvedConnector3">
            <a:avLst>
              <a:gd name="adj1" fmla="val 112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FB4451B-F943-46B7-A79B-3341E4D52375}"/>
              </a:ext>
            </a:extLst>
          </p:cNvPr>
          <p:cNvCxnSpPr>
            <a:cxnSpLocks/>
          </p:cNvCxnSpPr>
          <p:nvPr/>
        </p:nvCxnSpPr>
        <p:spPr>
          <a:xfrm>
            <a:off x="9142446" y="2454150"/>
            <a:ext cx="1234752" cy="353703"/>
          </a:xfrm>
          <a:prstGeom prst="curvedConnector3">
            <a:avLst>
              <a:gd name="adj1" fmla="val 114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D6D2ED-AE3E-4EC9-A0EB-E0F1BCE0DE25}"/>
              </a:ext>
            </a:extLst>
          </p:cNvPr>
          <p:cNvSpPr txBox="1"/>
          <p:nvPr/>
        </p:nvSpPr>
        <p:spPr>
          <a:xfrm>
            <a:off x="6966105" y="19614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44AE2-427E-449B-9347-8C7E1D708DBA}"/>
              </a:ext>
            </a:extLst>
          </p:cNvPr>
          <p:cNvSpPr txBox="1"/>
          <p:nvPr/>
        </p:nvSpPr>
        <p:spPr>
          <a:xfrm>
            <a:off x="7037640" y="221751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926A1-2452-4E1D-906A-6A2A049B9F1B}"/>
              </a:ext>
            </a:extLst>
          </p:cNvPr>
          <p:cNvSpPr txBox="1"/>
          <p:nvPr/>
        </p:nvSpPr>
        <p:spPr>
          <a:xfrm>
            <a:off x="8915052" y="2244382"/>
            <a:ext cx="23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DD113-CFC8-48FF-BCB5-C2974C6A766D}"/>
              </a:ext>
            </a:extLst>
          </p:cNvPr>
          <p:cNvSpPr txBox="1"/>
          <p:nvPr/>
        </p:nvSpPr>
        <p:spPr>
          <a:xfrm>
            <a:off x="8854751" y="1945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3390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D2B5-5C19-4AFD-93C1-DF3C3DA7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Behind the scenes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9FB-FA06-4374-99BA-AC6AA14D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 = ["a", "b", "c"]</a:t>
            </a:r>
          </a:p>
          <a:p>
            <a:r>
              <a:rPr lang="en-US" dirty="0"/>
              <a:t>Can use list function</a:t>
            </a:r>
          </a:p>
          <a:p>
            <a:r>
              <a:rPr lang="en-US" dirty="0"/>
              <a:t>y = list(x)</a:t>
            </a:r>
          </a:p>
          <a:p>
            <a:r>
              <a:rPr lang="en-US" dirty="0"/>
              <a:t>Or use slicing</a:t>
            </a:r>
          </a:p>
          <a:p>
            <a:r>
              <a:rPr lang="en-US" dirty="0"/>
              <a:t>y = x[:]</a:t>
            </a:r>
          </a:p>
          <a:p>
            <a:r>
              <a:rPr lang="en-US" dirty="0"/>
              <a:t>Now if you make a change</a:t>
            </a:r>
          </a:p>
          <a:p>
            <a:r>
              <a:rPr lang="pl-PL" dirty="0"/>
              <a:t>y[1] = "z“</a:t>
            </a:r>
            <a:endParaRPr lang="en-US" dirty="0"/>
          </a:p>
          <a:p>
            <a:r>
              <a:rPr lang="en-US" dirty="0"/>
              <a:t>X is not affected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B7F999-6AE8-48D7-8F4F-D78D68E7D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715265"/>
              </p:ext>
            </p:extLst>
          </p:nvPr>
        </p:nvGraphicFramePr>
        <p:xfrm>
          <a:off x="8266922" y="2790566"/>
          <a:ext cx="587829" cy="22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586109518"/>
                    </a:ext>
                  </a:extLst>
                </a:gridCol>
              </a:tblGrid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06266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3467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1923"/>
                  </a:ext>
                </a:extLst>
              </a:tr>
            </a:tbl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23B95EE-239F-4AA5-BE82-BAD80B8D011E}"/>
              </a:ext>
            </a:extLst>
          </p:cNvPr>
          <p:cNvCxnSpPr>
            <a:cxnSpLocks/>
          </p:cNvCxnSpPr>
          <p:nvPr/>
        </p:nvCxnSpPr>
        <p:spPr>
          <a:xfrm>
            <a:off x="7259216" y="2436863"/>
            <a:ext cx="1234752" cy="353703"/>
          </a:xfrm>
          <a:prstGeom prst="curvedConnector3">
            <a:avLst>
              <a:gd name="adj1" fmla="val 114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375EBD-5FC1-4F33-A280-77C8E915D9ED}"/>
              </a:ext>
            </a:extLst>
          </p:cNvPr>
          <p:cNvSpPr txBox="1"/>
          <p:nvPr/>
        </p:nvSpPr>
        <p:spPr>
          <a:xfrm>
            <a:off x="7037640" y="22175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8E257D0-45BC-444A-8C2D-C9E3424F5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034150"/>
              </p:ext>
            </p:extLst>
          </p:nvPr>
        </p:nvGraphicFramePr>
        <p:xfrm>
          <a:off x="10204096" y="2807814"/>
          <a:ext cx="573885" cy="22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885">
                  <a:extLst>
                    <a:ext uri="{9D8B030D-6E8A-4147-A177-3AD203B41FA5}">
                      <a16:colId xmlns:a16="http://schemas.microsoft.com/office/drawing/2014/main" val="586109518"/>
                    </a:ext>
                  </a:extLst>
                </a:gridCol>
              </a:tblGrid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06266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3467"/>
                  </a:ext>
                </a:extLst>
              </a:tr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1923"/>
                  </a:ext>
                </a:extLst>
              </a:tr>
            </a:tbl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962BC93-23DC-4F54-81EB-3739E2A9FC7D}"/>
              </a:ext>
            </a:extLst>
          </p:cNvPr>
          <p:cNvCxnSpPr>
            <a:cxnSpLocks/>
          </p:cNvCxnSpPr>
          <p:nvPr/>
        </p:nvCxnSpPr>
        <p:spPr>
          <a:xfrm>
            <a:off x="9196390" y="2454111"/>
            <a:ext cx="1234752" cy="353703"/>
          </a:xfrm>
          <a:prstGeom prst="curvedConnector3">
            <a:avLst>
              <a:gd name="adj1" fmla="val 114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3041DF-43C8-42AB-8512-AD18311ADAD0}"/>
              </a:ext>
            </a:extLst>
          </p:cNvPr>
          <p:cNvSpPr txBox="1"/>
          <p:nvPr/>
        </p:nvSpPr>
        <p:spPr>
          <a:xfrm>
            <a:off x="9053562" y="221751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1676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E85F-B55B-419F-A2D1-560BC2C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88F00-0BAB-4886-B2BD-8E68B3023879}"/>
              </a:ext>
            </a:extLst>
          </p:cNvPr>
          <p:cNvSpPr/>
          <p:nvPr/>
        </p:nvSpPr>
        <p:spPr>
          <a:xfrm>
            <a:off x="914400" y="2097703"/>
            <a:ext cx="99930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Lato" panose="020F0502020204030203" pitchFamily="34" charset="0"/>
              </a:rPr>
              <a:t>The </a:t>
            </a: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;</a:t>
            </a:r>
            <a:r>
              <a:rPr lang="en-US" altLang="en-US" sz="2000" dirty="0">
                <a:solidFill>
                  <a:srgbClr val="3A3A3A"/>
                </a:solidFill>
                <a:latin typeface="Lato" panose="020F0502020204030203" pitchFamily="34" charset="0"/>
              </a:rPr>
              <a:t> sign is used to place commands on the same line. The following two code chunks are equivalent:</a:t>
            </a:r>
            <a:r>
              <a:rPr lang="en-US" altLang="en-US" sz="2000" dirty="0"/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# Same line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command1; command2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3A3A3A"/>
              </a:solidFill>
              <a:latin typeface="Roboto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# Separate lines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command1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A3A3A"/>
                </a:solidFill>
                <a:latin typeface="Roboto Mono"/>
              </a:rPr>
              <a:t>command2</a:t>
            </a:r>
            <a:r>
              <a:rPr lang="en-US" altLang="en-US" sz="2000" dirty="0"/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Both syntax are okay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B86213-0A9A-4467-BF9C-BBD858D7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5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C403-F0DA-4D62-B729-9A642C16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B5BC-B36E-4465-B2C5-BE306A0E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https://courses.edx.org/courses/course-v1:MITx+6.00.2x+3T2017/course/</a:t>
            </a:r>
            <a:endParaRPr lang="en-US" dirty="0"/>
          </a:p>
          <a:p>
            <a:r>
              <a:rPr lang="en-US" dirty="0">
                <a:hlinkClick r:id="rId3"/>
              </a:rPr>
              <a:t>https://courses.edx.org/courses/course-v1:GTx+CS1301x+1T2017/course/</a:t>
            </a:r>
            <a:endParaRPr lang="en-US" dirty="0"/>
          </a:p>
          <a:p>
            <a:r>
              <a:rPr lang="en-US" dirty="0">
                <a:hlinkClick r:id="rId4"/>
              </a:rPr>
              <a:t>https://courses.edx.org/courses/course-v1:HarvardX+PH526x+1T2018/course/</a:t>
            </a:r>
            <a:endParaRPr lang="en-US" dirty="0"/>
          </a:p>
          <a:p>
            <a:r>
              <a:rPr lang="en-US" dirty="0">
                <a:hlinkClick r:id="rId5"/>
              </a:rPr>
              <a:t>https://courses.edx.org/courses/course-v1:BerkeleyX+Data8.1x+1T2018/course/</a:t>
            </a:r>
            <a:endParaRPr lang="en-US" dirty="0"/>
          </a:p>
          <a:p>
            <a:r>
              <a:rPr lang="en-US" dirty="0"/>
              <a:t>MOST ADVICED</a:t>
            </a:r>
          </a:p>
          <a:p>
            <a:r>
              <a:rPr lang="en-US" dirty="0">
                <a:hlinkClick r:id="rId6"/>
              </a:rPr>
              <a:t>https://courses.edx.org/courses/course-v1:MITx+6.00.1x+2T2017_2/course/</a:t>
            </a:r>
            <a:endParaRPr lang="en-US" dirty="0"/>
          </a:p>
          <a:p>
            <a:r>
              <a:rPr lang="en-US" dirty="0">
                <a:hlinkClick r:id="rId7"/>
              </a:rPr>
              <a:t>https://courses.edx.org/courses/course-v1:HarvardX+CS50+X/course/</a:t>
            </a:r>
            <a:endParaRPr lang="en-US" dirty="0"/>
          </a:p>
          <a:p>
            <a:r>
              <a:rPr lang="en-US" dirty="0">
                <a:hlinkClick r:id="rId8"/>
              </a:rPr>
              <a:t>https://www.datacamp.com/home</a:t>
            </a:r>
            <a:endParaRPr lang="en-US" dirty="0"/>
          </a:p>
          <a:p>
            <a:r>
              <a:rPr lang="en-US"/>
              <a:t>https://www.dataquest.io/dashboard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79F5-05B2-4618-9B9E-10D34B1C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52D4-D3A1-46CC-9600-3F4256DD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Specifically for Data Science</a:t>
            </a:r>
          </a:p>
          <a:p>
            <a:r>
              <a:rPr lang="en-US" dirty="0"/>
              <a:t>Store data</a:t>
            </a:r>
          </a:p>
          <a:p>
            <a:r>
              <a:rPr lang="en-US" dirty="0"/>
              <a:t>Manipulate data</a:t>
            </a:r>
          </a:p>
          <a:p>
            <a:r>
              <a:rPr lang="en-US" dirty="0"/>
              <a:t>Tools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5326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18A5-E12C-46A6-9EF5-F4037CE7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0BCB-95B6-4B90-A7A9-732BE29C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conceived by Guido Van Rossum</a:t>
            </a:r>
          </a:p>
          <a:p>
            <a:r>
              <a:rPr lang="en-US" dirty="0"/>
              <a:t>It’s a general purpose language i.e. can build anything</a:t>
            </a:r>
          </a:p>
          <a:p>
            <a:r>
              <a:rPr lang="en-US" dirty="0"/>
              <a:t>Open source! Its Free!</a:t>
            </a:r>
          </a:p>
          <a:p>
            <a:r>
              <a:rPr lang="en-US" dirty="0"/>
              <a:t>Python packages, also for Data Science since its open source its easy to build and share the packages</a:t>
            </a:r>
          </a:p>
          <a:p>
            <a:r>
              <a:rPr lang="en-US" dirty="0"/>
              <a:t>Many applications and fields</a:t>
            </a:r>
          </a:p>
          <a:p>
            <a:r>
              <a:rPr lang="en-US" dirty="0"/>
              <a:t>Version used is 3.x download at 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 or at anaconda which is a python distribution that installs extra packages</a:t>
            </a:r>
          </a:p>
        </p:txBody>
      </p:sp>
    </p:spTree>
    <p:extLst>
      <p:ext uri="{BB962C8B-B14F-4D97-AF65-F5344CB8AC3E}">
        <p14:creationId xmlns:p14="http://schemas.microsoft.com/office/powerpoint/2010/main" val="25265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B564-D406-4D8D-9BA1-8011F2C1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83E2-9874-432E-BD75-63327B66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print(“Hello World”)</a:t>
            </a:r>
          </a:p>
          <a:p>
            <a:r>
              <a:rPr lang="en-US" dirty="0"/>
              <a:t> print(1 + 3)</a:t>
            </a:r>
          </a:p>
          <a:p>
            <a:r>
              <a:rPr lang="en-US" dirty="0"/>
              <a:t># This is a comment in python</a:t>
            </a:r>
          </a:p>
          <a:p>
            <a:r>
              <a:rPr lang="en-US" dirty="0"/>
              <a:t>** this is for exponents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3A3A3A"/>
                </a:solidFill>
              </a:rPr>
              <a:t>Exponentiation: **. This operator raises the number to its left to the power of the number to its right. For example 4**2 will give 16.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3A3A3A"/>
                </a:solidFill>
              </a:rPr>
              <a:t>Modulo: %. This operator returns the remainder of the division of the number to the left by the number on its right. For example 18 % 7 equals 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3A3A3A"/>
                </a:solidFill>
              </a:rPr>
              <a:t>+ can be add or concatenate if string also to concatenate string with number transform number to string using str(variable-name)</a:t>
            </a:r>
          </a:p>
        </p:txBody>
      </p:sp>
    </p:spTree>
    <p:extLst>
      <p:ext uri="{BB962C8B-B14F-4D97-AF65-F5344CB8AC3E}">
        <p14:creationId xmlns:p14="http://schemas.microsoft.com/office/powerpoint/2010/main" val="139739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BACD-A06F-4FF3-870C-2AE47529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7C32-CA94-4939-8FF1-B46AA6E6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ones if you type </a:t>
            </a:r>
          </a:p>
          <a:p>
            <a:r>
              <a:rPr lang="en-US" dirty="0"/>
              <a:t> type(variable-name) this will display what data type is your variable</a:t>
            </a:r>
          </a:p>
          <a:p>
            <a:r>
              <a:rPr lang="en-US" dirty="0"/>
              <a:t> float – real numbers</a:t>
            </a:r>
          </a:p>
          <a:p>
            <a:r>
              <a:rPr lang="en-US" dirty="0"/>
              <a:t> int – integer numbers</a:t>
            </a:r>
          </a:p>
          <a:p>
            <a:r>
              <a:rPr lang="en-US" dirty="0"/>
              <a:t> str – string, text</a:t>
            </a:r>
          </a:p>
          <a:p>
            <a:r>
              <a:rPr lang="en-US" dirty="0"/>
              <a:t> bool – True, False</a:t>
            </a:r>
          </a:p>
        </p:txBody>
      </p:sp>
    </p:spTree>
    <p:extLst>
      <p:ext uri="{BB962C8B-B14F-4D97-AF65-F5344CB8AC3E}">
        <p14:creationId xmlns:p14="http://schemas.microsoft.com/office/powerpoint/2010/main" val="28451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7051-AAFD-4933-A19E-5177A638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Python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5500-7298-4E56-AAEE-BB27D9F6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A least of ages [19, 12, 13, 14]</a:t>
            </a:r>
          </a:p>
          <a:p>
            <a:r>
              <a:rPr lang="en-US" dirty="0"/>
              <a:t>Can also assign directly as age=[14, 19, 12]</a:t>
            </a:r>
          </a:p>
          <a:p>
            <a:r>
              <a:rPr lang="en-US" dirty="0"/>
              <a:t>It’s a collection of values contain any type</a:t>
            </a:r>
          </a:p>
          <a:p>
            <a:r>
              <a:rPr lang="en-US" dirty="0"/>
              <a:t>Contain different types age=[“John”, 14, “Peres”, 19, “Joan”, 12]</a:t>
            </a:r>
          </a:p>
          <a:p>
            <a:r>
              <a:rPr lang="en-US" dirty="0"/>
              <a:t>A list ca contain another list age2=[[“John”, 14], [“Peres”, 19], [“Joan”, 12]]  </a:t>
            </a:r>
          </a:p>
          <a:p>
            <a:r>
              <a:rPr lang="en-US" dirty="0"/>
              <a:t>This has three </a:t>
            </a:r>
            <a:r>
              <a:rPr lang="en-US" dirty="0" err="1"/>
              <a:t>sublists</a:t>
            </a:r>
            <a:r>
              <a:rPr lang="en-US" dirty="0"/>
              <a:t>.</a:t>
            </a:r>
          </a:p>
          <a:p>
            <a:r>
              <a:rPr lang="en-US" dirty="0"/>
              <a:t>If type(age) or type(age2) they’ll both display data type list</a:t>
            </a:r>
          </a:p>
        </p:txBody>
      </p:sp>
    </p:spTree>
    <p:extLst>
      <p:ext uri="{BB962C8B-B14F-4D97-AF65-F5344CB8AC3E}">
        <p14:creationId xmlns:p14="http://schemas.microsoft.com/office/powerpoint/2010/main" val="401155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E388-A368-4E1A-AF7B-8A2ED738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6092-062D-468D-BB17-D7ADD500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List indexing</a:t>
            </a:r>
          </a:p>
          <a:p>
            <a:r>
              <a:rPr lang="en-US" dirty="0"/>
              <a:t>age=[“John”, 14, “Peres”, 19, “Joan”, 12]</a:t>
            </a:r>
          </a:p>
          <a:p>
            <a:r>
              <a:rPr lang="en-US" dirty="0"/>
              <a:t>          1          2      3       4     5       6</a:t>
            </a:r>
          </a:p>
          <a:p>
            <a:r>
              <a:rPr lang="en-US" dirty="0"/>
              <a:t>        -6         -5     -4      -3    -2      -1</a:t>
            </a:r>
          </a:p>
          <a:p>
            <a:r>
              <a:rPr lang="en-US" dirty="0"/>
              <a:t>Above is called list indexing if type age[1]  result is John same if type age[-6]</a:t>
            </a:r>
          </a:p>
          <a:p>
            <a:r>
              <a:rPr lang="en-US" b="1" dirty="0"/>
              <a:t>List Slicing – Allow multiple section from a list creating a new list.</a:t>
            </a:r>
          </a:p>
          <a:p>
            <a:r>
              <a:rPr lang="en-US" b="1" dirty="0"/>
              <a:t>  </a:t>
            </a:r>
            <a:r>
              <a:rPr lang="en-US" dirty="0"/>
              <a:t>age[3:5] this returns list with components at index 3 and 4</a:t>
            </a:r>
          </a:p>
          <a:p>
            <a:r>
              <a:rPr lang="en-US" dirty="0"/>
              <a:t> [start(inclusive) : end(exclusive)]</a:t>
            </a:r>
          </a:p>
          <a:p>
            <a:r>
              <a:rPr lang="en-US" dirty="0"/>
              <a:t>[:end(exclusive)] starts from zero</a:t>
            </a:r>
          </a:p>
          <a:p>
            <a:r>
              <a:rPr lang="en-US" dirty="0"/>
              <a:t>[start:] starts at specified to end of list</a:t>
            </a:r>
          </a:p>
        </p:txBody>
      </p:sp>
    </p:spTree>
    <p:extLst>
      <p:ext uri="{BB962C8B-B14F-4D97-AF65-F5344CB8AC3E}">
        <p14:creationId xmlns:p14="http://schemas.microsoft.com/office/powerpoint/2010/main" val="387200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638-5E7C-4887-BDAA-B34D1116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8D40-BF4B-4A8A-BACB-2DE71ADF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list elements</a:t>
            </a:r>
          </a:p>
          <a:p>
            <a:r>
              <a:rPr lang="en-US" dirty="0"/>
              <a:t>Add list elements</a:t>
            </a:r>
          </a:p>
          <a:p>
            <a:r>
              <a:rPr lang="en-US" dirty="0"/>
              <a:t>Remove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362451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636F-AAD3-424A-B67F-EB77E5F1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3A"/>
                </a:solidFill>
                <a:latin typeface="KarminaSans-Bold"/>
              </a:rPr>
              <a:t>Changing list elements</a:t>
            </a:r>
            <a:br>
              <a:rPr lang="en-US" b="1" dirty="0">
                <a:solidFill>
                  <a:srgbClr val="3A3A3A"/>
                </a:solidFill>
                <a:latin typeface="KarminaSans-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EAA6-5675-44DB-AC8C-9773AB4D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[1]: fam = [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liz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1.73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emma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1.68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"mom"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1.71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"dad"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1.89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[2]: fam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Out[2]: ['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liz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1.73, 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emma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1.68, 'mom', 1.71, 'dad', 1.89]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[3]: fam[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7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 =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1.86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[4]: fam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Out[4]: ['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liz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1.73, 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emma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1.68, 'mom', 1.71, 'dad', 1.86]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[5]: fam[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: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 = [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lisa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1.74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In [6]: fam</a:t>
            </a:r>
          </a:p>
          <a:p>
            <a:r>
              <a:rPr lang="en-US" dirty="0">
                <a:solidFill>
                  <a:srgbClr val="000000"/>
                </a:solidFill>
                <a:latin typeface="SourceCodePro-Regular"/>
              </a:rPr>
              <a:t>Out[6]: ['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lisa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1.74, '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emma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', 1.68, 'mom', 1.71, 'dad', 1.86]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22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7431</TotalTime>
  <Words>918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Gill Sans MT</vt:lpstr>
      <vt:lpstr>KarminaSans-Bold</vt:lpstr>
      <vt:lpstr>Lato</vt:lpstr>
      <vt:lpstr>Roboto Mono</vt:lpstr>
      <vt:lpstr>SourceCodePro-Regular</vt:lpstr>
      <vt:lpstr>Gallery</vt:lpstr>
      <vt:lpstr>INTRODUCTION  TO PYTHON FOR DATA SCINCE</vt:lpstr>
      <vt:lpstr>What you will learn</vt:lpstr>
      <vt:lpstr>Python</vt:lpstr>
      <vt:lpstr>Python basics</vt:lpstr>
      <vt:lpstr>Data types </vt:lpstr>
      <vt:lpstr>Data types: Python list</vt:lpstr>
      <vt:lpstr>Subsetting lists</vt:lpstr>
      <vt:lpstr>List Manipulation</vt:lpstr>
      <vt:lpstr>Changing list elements </vt:lpstr>
      <vt:lpstr>Adding and removing elements</vt:lpstr>
      <vt:lpstr>Behind the scenes</vt:lpstr>
      <vt:lpstr>Behind the scenes (2)</vt:lpstr>
      <vt:lpstr>More Tips</vt:lpstr>
      <vt:lpstr>USEFULL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FOR DATA SCINCE</dc:title>
  <dc:creator>John Kilima</dc:creator>
  <cp:lastModifiedBy>John Kilima</cp:lastModifiedBy>
  <cp:revision>25</cp:revision>
  <dcterms:created xsi:type="dcterms:W3CDTF">2018-04-15T15:23:06Z</dcterms:created>
  <dcterms:modified xsi:type="dcterms:W3CDTF">2018-05-26T06:09:18Z</dcterms:modified>
</cp:coreProperties>
</file>