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2641"/>
    <a:srgbClr val="782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1B503-053F-4A7C-B5E2-989A325B2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68B81B-40CE-4328-B01A-524F5DECD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186168-8F7C-4DA2-9241-36820E37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5F45-A653-46B6-ADAC-395DC020259C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DC2EB7-C88F-4E30-A1FB-47EA5E86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AC71B4-95CB-476A-B6E8-A41A7E9A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FF7E-1543-4F77-A077-285FBB3FD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51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554F5B-DFA8-466E-816F-94EB42F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580D6E-62B6-4EBF-81F8-906A56787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BB40F7-5BF1-447C-AB70-A14CAD15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5F45-A653-46B6-ADAC-395DC020259C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9FF3D5-3EFD-4BAB-AE78-7FD6A892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C8853D-E48B-46DD-B87D-625AA294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FF7E-1543-4F77-A077-285FBB3FD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39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2F7E8DA-F81A-48B8-A0A6-E372268C8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7F17C4-52A0-4438-9278-F26FCD09E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1F9ACE-3418-4837-8276-3682A7F6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5F45-A653-46B6-ADAC-395DC020259C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ADF297-B7A8-424A-8455-EA091512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57E765-9F42-4E5E-8BA4-2631FB9F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FF7E-1543-4F77-A077-285FBB3FD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97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AB1EC-34CD-4835-8D77-B9C20A11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1DA4CE-7D96-493B-965E-FE8395454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A32BE2-FF0A-4874-BB80-67A67B2D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5F45-A653-46B6-ADAC-395DC020259C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F83C23-0E5D-4D22-A159-A236545E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F4B3EA-29E5-4524-805D-05A9D13A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FF7E-1543-4F77-A077-285FBB3FD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30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B7358-1F2D-4D0B-9356-DFCF0FA7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DFA571-CEB6-4704-8274-CE2D3A2EB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5889F6-6DEA-4386-9DD9-3B32E410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5F45-A653-46B6-ADAC-395DC020259C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96E2D7-D210-42E4-91FF-D77C21F3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F986DA-4940-4664-92FD-DA923942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FF7E-1543-4F77-A077-285FBB3FD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06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42256-A35C-4B83-9B40-13FCE4AE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E8C240-9F3A-4466-A479-82426068E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A12939-5C8C-4537-A373-056695809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509A62-CF4D-4CD2-8B9D-97933634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5F45-A653-46B6-ADAC-395DC020259C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EA92EA-D8B0-4525-8925-8D44E0BC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5AFC46-3E5E-469D-9587-8EE038E8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FF7E-1543-4F77-A077-285FBB3FD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49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22DBC-CEEF-4D72-B94A-1B4C1ABEE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6680D2-CD74-4FEB-8A12-A86D4EE87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A670A4-D55A-4965-B016-C8EAA56CF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F8E79F-1120-4ECE-988E-01D9B928E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BBA096-4418-416D-940B-DEEE7632F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8D345BD-237E-444C-8F4C-E91BB3AA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5F45-A653-46B6-ADAC-395DC020259C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0BC1E92-8C0A-4B11-8417-CF8A82EC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4F26AC7-EC46-43F9-8954-8ED5A956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FF7E-1543-4F77-A077-285FBB3FD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36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5CEECE-B756-4149-BB66-C2D2F9F6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9F26AC1-6E45-43D5-97C1-482E70DB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5F45-A653-46B6-ADAC-395DC020259C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6BC2AC-E461-42D6-AD8F-9E8F163A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7A698C-49E6-45C0-B8FE-64B95E52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FF7E-1543-4F77-A077-285FBB3FD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10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A9B7A0C-EEAF-414E-AF6E-33C7C689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5F45-A653-46B6-ADAC-395DC020259C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C479733-74A9-4626-B29E-F19125AF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849EF0-4DE3-49D0-A34A-0EFFB977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FF7E-1543-4F77-A077-285FBB3FD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00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FDF010-102E-4328-AEEA-AD3BCD87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C3727E-82D8-48AA-8560-063E9B52B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BEC0E5-13D5-4F4F-AF14-80E26BB8E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53E1D0-F3A8-4D84-B4A7-3E936A71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5F45-A653-46B6-ADAC-395DC020259C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6352F4-4254-4123-9F02-AFC8F098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C1953D-38C4-44A4-A56F-BE6930EF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FF7E-1543-4F77-A077-285FBB3FD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41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F238B5-3E08-4114-81F2-B53B93F8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BFF786B-492D-470A-8329-AD61161F5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836082-BD61-4E60-9F51-685107881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F299EE-94C9-4DE4-94EE-03A0D0FC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5F45-A653-46B6-ADAC-395DC020259C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FBD3CF-7587-41B5-8909-DAA189FC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08DAF8-2420-4F43-B279-FE52A58A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FF7E-1543-4F77-A077-285FBB3FD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95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3AF1537-87BB-4DCC-875D-43AA797EB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9912AF-FEA6-4314-BB3C-3972D33AA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70B1C2-AACD-4B8E-BBC0-BA31BE0CE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45F45-A653-46B6-ADAC-395DC020259C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7E2FA2-F5F8-4AAC-8E66-8829F96D9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CBA1CF-7FB1-4505-A4EF-6B76A9FE4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FFF7E-1543-4F77-A077-285FBB3FD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39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4E0F82C-9450-4031-B370-3D0A65428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6950"/>
            <a:ext cx="9144000" cy="3066903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latin typeface="Arial Black" panose="020B0A04020102020204" pitchFamily="34" charset="0"/>
              </a:rPr>
              <a:t>Engineering Design</a:t>
            </a:r>
            <a:br>
              <a:rPr lang="en-US" altLang="zh-TW" dirty="0">
                <a:latin typeface="Arial Black" panose="020B0A04020102020204" pitchFamily="34" charset="0"/>
              </a:rPr>
            </a:br>
            <a:br>
              <a:rPr lang="en-US" altLang="zh-TW" dirty="0">
                <a:latin typeface="Arial Black" panose="020B0A04020102020204" pitchFamily="34" charset="0"/>
              </a:rPr>
            </a:br>
            <a:r>
              <a:rPr lang="en-US" altLang="zh-TW" sz="4800" dirty="0">
                <a:latin typeface="Arial Black" panose="020B0A04020102020204" pitchFamily="34" charset="0"/>
              </a:rPr>
              <a:t>Exercise 3</a:t>
            </a:r>
            <a:endParaRPr lang="zh-TW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6E92B960-0889-44DE-9E02-86A7B4FA5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80387"/>
            <a:ext cx="9144000" cy="564609"/>
          </a:xfrm>
        </p:spPr>
        <p:txBody>
          <a:bodyPr/>
          <a:lstStyle/>
          <a:p>
            <a:pPr algn="l"/>
            <a:r>
              <a:rPr lang="en-US" altLang="zh-TW" dirty="0">
                <a:latin typeface="Arial Black" panose="020B0A04020102020204" pitchFamily="34" charset="0"/>
              </a:rPr>
              <a:t>Speaker: Po-</a:t>
            </a:r>
            <a:r>
              <a:rPr lang="en-US" altLang="zh-TW" dirty="0" err="1">
                <a:latin typeface="Arial Black" panose="020B0A04020102020204" pitchFamily="34" charset="0"/>
              </a:rPr>
              <a:t>Chuan</a:t>
            </a:r>
            <a:r>
              <a:rPr lang="en-US" altLang="zh-TW" dirty="0">
                <a:latin typeface="Arial Black" panose="020B0A04020102020204" pitchFamily="34" charset="0"/>
              </a:rPr>
              <a:t> Chen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2FBE790-E805-4693-8BCD-09E8BDECB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522" y="-1206139"/>
            <a:ext cx="3238894" cy="323889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FFF1EE8-B25C-4B77-AF87-0B22E12D8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57" y="4006237"/>
            <a:ext cx="2744759" cy="27447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C58EC9B-8B68-41E9-A6BC-BBC635252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6519" y="-1653111"/>
            <a:ext cx="2793476" cy="279347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D40BCD1-5D0D-4AA2-B55F-8BA920373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2535" y="5461262"/>
            <a:ext cx="2793476" cy="279347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84785BE-6316-464E-A9D7-DB284DDC0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64" y="3090276"/>
            <a:ext cx="2298849" cy="229884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3C8D7BE-D709-4A28-876D-88B586E30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899" y="-2037883"/>
            <a:ext cx="2744759" cy="274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7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8DCAA9C-B201-46F4-9DB1-37B62F390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911"/>
            <a:ext cx="2723745" cy="352141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F6326FF-6047-4A09-A947-B075C4A821EF}"/>
              </a:ext>
            </a:extLst>
          </p:cNvPr>
          <p:cNvSpPr txBox="1"/>
          <p:nvPr/>
        </p:nvSpPr>
        <p:spPr>
          <a:xfrm>
            <a:off x="2836424" y="159311"/>
            <a:ext cx="925505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Modern No. 20" panose="02070704070505020303" pitchFamily="18" charset="0"/>
              </a:rPr>
              <a:t>The article discusses the life and career of </a:t>
            </a:r>
            <a:r>
              <a:rPr lang="en-US" altLang="zh-TW" sz="2000" b="1" dirty="0">
                <a:solidFill>
                  <a:srgbClr val="BC2641"/>
                </a:solidFill>
                <a:latin typeface="Modern No. 20" panose="02070704070505020303" pitchFamily="18" charset="0"/>
              </a:rPr>
              <a:t>Michael Jeffrey Jordan</a:t>
            </a:r>
            <a:r>
              <a:rPr lang="en-US" altLang="zh-TW" sz="2000" dirty="0">
                <a:latin typeface="Modern No. 20" panose="02070704070505020303" pitchFamily="18" charset="0"/>
              </a:rPr>
              <a:t>, an American former professional basketball player and successful businessman. Jordan is widely regarded as one of the greatest basketball players of all time, with a career that includes multiple NBA championships and numerous accolades.</a:t>
            </a:r>
          </a:p>
          <a:p>
            <a:endParaRPr lang="en-US" altLang="zh-TW" sz="2000" dirty="0">
              <a:latin typeface="Modern No. 20" panose="02070704070505020303" pitchFamily="18" charset="0"/>
            </a:endParaRPr>
          </a:p>
          <a:p>
            <a:r>
              <a:rPr lang="en-US" altLang="zh-TW" sz="2000" dirty="0">
                <a:latin typeface="Modern No. 20" panose="02070704070505020303" pitchFamily="18" charset="0"/>
              </a:rPr>
              <a:t>Born in 1963 in New York City, Jordan moved to North Carolina with his family in 1968. </a:t>
            </a:r>
            <a:br>
              <a:rPr lang="en-US" altLang="zh-TW" sz="2000" dirty="0">
                <a:latin typeface="Modern No. 20" panose="02070704070505020303" pitchFamily="18" charset="0"/>
              </a:rPr>
            </a:br>
            <a:r>
              <a:rPr lang="en-US" altLang="zh-TW" sz="2000" dirty="0">
                <a:latin typeface="Modern No. 20" panose="02070704070505020303" pitchFamily="18" charset="0"/>
              </a:rPr>
              <a:t>He attended Emsley A. Laney High School in Wilmington, where he initially struggled to make the varsity basketball team due to his height. However, he persevered, grew taller, and eventually became a standout player, earning a spot on the varsity team and averaging over 25 points per game in his final two high school seasons. </a:t>
            </a:r>
            <a:r>
              <a:rPr lang="en-US" altLang="zh-TW" sz="2000" b="1" dirty="0">
                <a:solidFill>
                  <a:srgbClr val="BC2641"/>
                </a:solidFill>
                <a:latin typeface="Modern No. 20" panose="02070704070505020303" pitchFamily="18" charset="0"/>
              </a:rPr>
              <a:t>He was recruited by several colleges and ultimately chose the University of North Carolina.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00E09CA-AE59-4591-97BD-3501A2552B43}"/>
              </a:ext>
            </a:extLst>
          </p:cNvPr>
          <p:cNvSpPr txBox="1"/>
          <p:nvPr/>
        </p:nvSpPr>
        <p:spPr>
          <a:xfrm>
            <a:off x="308043" y="3843544"/>
            <a:ext cx="115759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Modern No. 20" panose="02070704070505020303" pitchFamily="18" charset="0"/>
              </a:rPr>
              <a:t>Jordan's basketball career took off when </a:t>
            </a:r>
            <a:r>
              <a:rPr lang="en-US" altLang="zh-TW" sz="2000" b="1" dirty="0">
                <a:solidFill>
                  <a:srgbClr val="BC2641"/>
                </a:solidFill>
                <a:latin typeface="Modern No. 20" panose="02070704070505020303" pitchFamily="18" charset="0"/>
              </a:rPr>
              <a:t>he joined the Chicago Bulls in 1984 as the third overall draft pick. </a:t>
            </a:r>
            <a:br>
              <a:rPr lang="en-US" altLang="zh-TW" sz="2000" dirty="0">
                <a:solidFill>
                  <a:srgbClr val="BC2641"/>
                </a:solidFill>
                <a:latin typeface="Modern No. 20" panose="02070704070505020303" pitchFamily="18" charset="0"/>
              </a:rPr>
            </a:br>
            <a:r>
              <a:rPr lang="en-US" altLang="zh-TW" sz="2000" dirty="0">
                <a:latin typeface="Modern No. 20" panose="02070704070505020303" pitchFamily="18" charset="0"/>
              </a:rPr>
              <a:t>He quickly became a star, known for his scoring ability and defensive prowess. His leaping ability earned him the nicknames "Air Jordan" and "His </a:t>
            </a:r>
            <a:r>
              <a:rPr lang="en-US" altLang="zh-TW" sz="2000" dirty="0" err="1">
                <a:latin typeface="Modern No. 20" panose="02070704070505020303" pitchFamily="18" charset="0"/>
              </a:rPr>
              <a:t>Airness</a:t>
            </a:r>
            <a:r>
              <a:rPr lang="en-US" altLang="zh-TW" sz="2000" dirty="0">
                <a:latin typeface="Modern No. 20" panose="02070704070505020303" pitchFamily="18" charset="0"/>
              </a:rPr>
              <a:t>." Jordan won multiple NBA championships with the Bulls, retired briefly to play Minor League Baseball, and returned to lead the Bulls to more titles.</a:t>
            </a:r>
          </a:p>
          <a:p>
            <a:endParaRPr lang="en-US" altLang="zh-TW" sz="2000" dirty="0">
              <a:latin typeface="Modern No. 20" panose="02070704070505020303" pitchFamily="18" charset="0"/>
            </a:endParaRPr>
          </a:p>
          <a:p>
            <a:r>
              <a:rPr lang="en-US" altLang="zh-TW" sz="2000" dirty="0">
                <a:latin typeface="Modern No. 20" panose="02070704070505020303" pitchFamily="18" charset="0"/>
              </a:rPr>
              <a:t>Throughout his career, Jordan accumulated numerous awards, including </a:t>
            </a:r>
            <a:r>
              <a:rPr lang="en-US" altLang="zh-TW" sz="2000" b="1" dirty="0">
                <a:solidFill>
                  <a:srgbClr val="BC2641"/>
                </a:solidFill>
                <a:latin typeface="Modern No. 20" panose="02070704070505020303" pitchFamily="18" charset="0"/>
              </a:rPr>
              <a:t>six NBA Finals MVP awards, ten scoring titles, five MVP awards</a:t>
            </a:r>
            <a:r>
              <a:rPr lang="en-US" altLang="zh-TW" sz="2000" dirty="0">
                <a:latin typeface="Modern No. 20" panose="02070704070505020303" pitchFamily="18" charset="0"/>
              </a:rPr>
              <a:t>, and many more. He set several NBA records, including career scoring averages. He was also a key player for the United States national team, </a:t>
            </a:r>
            <a:r>
              <a:rPr lang="en-US" altLang="zh-TW" sz="2000" b="1" dirty="0">
                <a:solidFill>
                  <a:srgbClr val="BC2641"/>
                </a:solidFill>
                <a:latin typeface="Modern No. 20" panose="02070704070505020303" pitchFamily="18" charset="0"/>
              </a:rPr>
              <a:t>winning four gold medals in international competitions.</a:t>
            </a:r>
          </a:p>
        </p:txBody>
      </p:sp>
    </p:spTree>
    <p:extLst>
      <p:ext uri="{BB962C8B-B14F-4D97-AF65-F5344CB8AC3E}">
        <p14:creationId xmlns:p14="http://schemas.microsoft.com/office/powerpoint/2010/main" val="108133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5D1D558-4AE7-4B68-A768-D90DA6506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853" y="3365368"/>
            <a:ext cx="733499" cy="149132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57C8446-2C79-46A7-A222-12C8CA221A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0" r="24873"/>
          <a:stretch/>
        </p:blipFill>
        <p:spPr>
          <a:xfrm>
            <a:off x="4543718" y="3365371"/>
            <a:ext cx="801279" cy="15696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9FC345A-1A59-44A6-BB57-7E917273E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9" r="19461"/>
          <a:stretch/>
        </p:blipFill>
        <p:spPr>
          <a:xfrm>
            <a:off x="154459" y="212209"/>
            <a:ext cx="1945178" cy="637702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9BAB571-0CDE-45E1-83F7-1495B38728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47"/>
          <a:stretch/>
        </p:blipFill>
        <p:spPr>
          <a:xfrm>
            <a:off x="6674776" y="3330320"/>
            <a:ext cx="923829" cy="164189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99ED95B-D015-4D21-86A6-DF24B9FE09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33"/>
          <a:stretch/>
        </p:blipFill>
        <p:spPr>
          <a:xfrm>
            <a:off x="2282597" y="5354425"/>
            <a:ext cx="1054490" cy="116195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1396DFC-0CFB-4235-AA49-F3AC53A159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394" y="5240471"/>
            <a:ext cx="1154003" cy="1245171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4FABA9D8-97B1-40C7-A34A-BDC7FB86416D}"/>
              </a:ext>
            </a:extLst>
          </p:cNvPr>
          <p:cNvGrpSpPr/>
          <p:nvPr/>
        </p:nvGrpSpPr>
        <p:grpSpPr>
          <a:xfrm>
            <a:off x="2565180" y="612743"/>
            <a:ext cx="1401698" cy="1656544"/>
            <a:chOff x="2527473" y="499621"/>
            <a:chExt cx="1401698" cy="1656544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180BA4CD-5C5A-4CA0-9876-40876ED60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7473" y="499621"/>
              <a:ext cx="1401698" cy="1102935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A9BD8BC-1CE6-4ABD-9DFD-63D70DAA2DB3}"/>
                </a:ext>
              </a:extLst>
            </p:cNvPr>
            <p:cNvSpPr txBox="1"/>
            <p:nvPr/>
          </p:nvSpPr>
          <p:spPr>
            <a:xfrm>
              <a:off x="2576527" y="1632945"/>
              <a:ext cx="1330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Bahnschrift SemiBold Condensed" panose="020B0502040204020203" pitchFamily="34" charset="0"/>
                  <a:cs typeface="Aharoni" panose="02010803020104030203" pitchFamily="2" charset="-79"/>
                </a:rPr>
                <a:t>1981-1984</a:t>
              </a:r>
              <a:endParaRPr lang="zh-TW" altLang="en-US" sz="2800" dirty="0">
                <a:latin typeface="Bahnschrift SemiBold Condensed" panose="020B0502040204020203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2D2BA05-3F73-4968-AE1F-3DEC0BB3A650}"/>
              </a:ext>
            </a:extLst>
          </p:cNvPr>
          <p:cNvGrpSpPr/>
          <p:nvPr/>
        </p:nvGrpSpPr>
        <p:grpSpPr>
          <a:xfrm>
            <a:off x="4481709" y="509909"/>
            <a:ext cx="1369286" cy="1760042"/>
            <a:chOff x="4500563" y="443922"/>
            <a:chExt cx="1369286" cy="1760042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3277D31E-7A88-44C4-8AC9-AE1F27784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854" y="443922"/>
              <a:ext cx="1274022" cy="1282035"/>
            </a:xfrm>
            <a:prstGeom prst="rect">
              <a:avLst/>
            </a:prstGeom>
          </p:spPr>
        </p:pic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DD20D491-F10A-4C5E-B509-A782D5205B40}"/>
                </a:ext>
              </a:extLst>
            </p:cNvPr>
            <p:cNvSpPr txBox="1"/>
            <p:nvPr/>
          </p:nvSpPr>
          <p:spPr>
            <a:xfrm>
              <a:off x="4500563" y="1680744"/>
              <a:ext cx="13692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Bahnschrift SemiBold Condensed" panose="020B0502040204020203" pitchFamily="34" charset="0"/>
                  <a:cs typeface="Aharoni" panose="02010803020104030203" pitchFamily="2" charset="-79"/>
                </a:rPr>
                <a:t>1984-1993</a:t>
              </a:r>
              <a:endParaRPr lang="zh-TW" altLang="en-US" sz="2800" dirty="0">
                <a:latin typeface="Bahnschrift SemiBold Condensed" panose="020B0502040204020203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0BABB2B1-BC21-4D1C-975D-978838DDDE70}"/>
              </a:ext>
            </a:extLst>
          </p:cNvPr>
          <p:cNvGrpSpPr/>
          <p:nvPr/>
        </p:nvGrpSpPr>
        <p:grpSpPr>
          <a:xfrm>
            <a:off x="9658169" y="474550"/>
            <a:ext cx="1803021" cy="1811551"/>
            <a:chOff x="9620461" y="380281"/>
            <a:chExt cx="1803021" cy="1811551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858A2FC4-F392-4EA7-BFE3-AF85D1E92E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48" t="10439" r="18078" b="12754"/>
            <a:stretch/>
          </p:blipFill>
          <p:spPr>
            <a:xfrm>
              <a:off x="9620461" y="380281"/>
              <a:ext cx="1803021" cy="1274324"/>
            </a:xfrm>
            <a:prstGeom prst="rect">
              <a:avLst/>
            </a:prstGeom>
          </p:spPr>
        </p:pic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7EB4753-9E26-4438-B15E-C5DE329AC476}"/>
                </a:ext>
              </a:extLst>
            </p:cNvPr>
            <p:cNvSpPr txBox="1"/>
            <p:nvPr/>
          </p:nvSpPr>
          <p:spPr>
            <a:xfrm>
              <a:off x="9758613" y="1668612"/>
              <a:ext cx="1486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Bahnschrift SemiBold Condensed" panose="020B0502040204020203" pitchFamily="34" charset="0"/>
                  <a:cs typeface="Aharoni" panose="02010803020104030203" pitchFamily="2" charset="-79"/>
                </a:rPr>
                <a:t>2001-2003</a:t>
              </a:r>
              <a:endParaRPr lang="zh-TW" altLang="en-US" sz="2800" dirty="0">
                <a:latin typeface="Bahnschrift SemiBold Condensed" panose="020B0502040204020203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044A8FC-71B4-4E45-A765-BD8787C4CF85}"/>
              </a:ext>
            </a:extLst>
          </p:cNvPr>
          <p:cNvSpPr txBox="1"/>
          <p:nvPr/>
        </p:nvSpPr>
        <p:spPr>
          <a:xfrm>
            <a:off x="3244392" y="3678027"/>
            <a:ext cx="938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×</a:t>
            </a:r>
            <a:r>
              <a:rPr lang="zh-TW" altLang="en-US" sz="5400" b="1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en-US" altLang="zh-TW" sz="5400" b="1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6</a:t>
            </a:r>
            <a:endParaRPr lang="zh-TW" altLang="en-US" sz="5400" b="1" dirty="0"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95949D3-A81A-4A88-B449-E039D20548A6}"/>
              </a:ext>
            </a:extLst>
          </p:cNvPr>
          <p:cNvSpPr txBox="1"/>
          <p:nvPr/>
        </p:nvSpPr>
        <p:spPr>
          <a:xfrm>
            <a:off x="5414129" y="3707878"/>
            <a:ext cx="938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×</a:t>
            </a:r>
            <a:r>
              <a:rPr lang="zh-TW" altLang="en-US" sz="5400" b="1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en-US" altLang="zh-TW" sz="5400" b="1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6</a:t>
            </a:r>
            <a:endParaRPr lang="zh-TW" altLang="en-US" sz="5400" b="1" dirty="0"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226B360-F2AC-4052-80D6-6E051413D482}"/>
              </a:ext>
            </a:extLst>
          </p:cNvPr>
          <p:cNvSpPr txBox="1"/>
          <p:nvPr/>
        </p:nvSpPr>
        <p:spPr>
          <a:xfrm>
            <a:off x="7862991" y="3783594"/>
            <a:ext cx="952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×</a:t>
            </a:r>
            <a:r>
              <a:rPr lang="zh-TW" altLang="en-US" sz="5400" b="1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en-US" altLang="zh-TW" sz="5400" b="1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5</a:t>
            </a:r>
            <a:endParaRPr lang="zh-TW" altLang="en-US" sz="5400" b="1" dirty="0"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B01FF68-9643-4E3E-9F71-2C35F33239FF}"/>
              </a:ext>
            </a:extLst>
          </p:cNvPr>
          <p:cNvSpPr txBox="1"/>
          <p:nvPr/>
        </p:nvSpPr>
        <p:spPr>
          <a:xfrm>
            <a:off x="3217682" y="5442411"/>
            <a:ext cx="9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×</a:t>
            </a:r>
            <a:r>
              <a:rPr lang="zh-TW" altLang="en-US" sz="5400" b="1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en-US" altLang="zh-TW" sz="5400" b="1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3</a:t>
            </a:r>
            <a:endParaRPr lang="zh-TW" altLang="en-US" sz="5400" b="1" dirty="0"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AB6EF1E-9C42-4978-818B-F4B225A4518C}"/>
              </a:ext>
            </a:extLst>
          </p:cNvPr>
          <p:cNvGrpSpPr/>
          <p:nvPr/>
        </p:nvGrpSpPr>
        <p:grpSpPr>
          <a:xfrm>
            <a:off x="7904910" y="557753"/>
            <a:ext cx="1366080" cy="1730217"/>
            <a:chOff x="7857775" y="472912"/>
            <a:chExt cx="1366080" cy="1730217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E1D1407-426A-415C-9816-E89AB74F2593}"/>
                </a:ext>
              </a:extLst>
            </p:cNvPr>
            <p:cNvSpPr txBox="1"/>
            <p:nvPr/>
          </p:nvSpPr>
          <p:spPr>
            <a:xfrm>
              <a:off x="7857775" y="1679909"/>
              <a:ext cx="13660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Bahnschrift SemiBold Condensed" panose="020B0502040204020203" pitchFamily="34" charset="0"/>
                  <a:cs typeface="Aharoni" panose="02010803020104030203" pitchFamily="2" charset="-79"/>
                </a:rPr>
                <a:t>1994-1998</a:t>
              </a:r>
              <a:endParaRPr lang="zh-TW" altLang="en-US" sz="2800" dirty="0">
                <a:latin typeface="Bahnschrift SemiBold Condensed" panose="020B0502040204020203" pitchFamily="34" charset="0"/>
                <a:cs typeface="Aharoni" panose="02010803020104030203" pitchFamily="2" charset="-79"/>
              </a:endParaRPr>
            </a:p>
          </p:txBody>
        </p:sp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BDB1FF46-243D-496E-869D-199DE2860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0830" y="472912"/>
              <a:ext cx="1234998" cy="1242766"/>
            </a:xfrm>
            <a:prstGeom prst="rect">
              <a:avLst/>
            </a:prstGeom>
          </p:spPr>
        </p:pic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33AEB22-3FC4-4B9B-8B5F-5EBF3D9BF9BA}"/>
              </a:ext>
            </a:extLst>
          </p:cNvPr>
          <p:cNvGrpSpPr/>
          <p:nvPr/>
        </p:nvGrpSpPr>
        <p:grpSpPr>
          <a:xfrm>
            <a:off x="6279906" y="548126"/>
            <a:ext cx="1195832" cy="1742319"/>
            <a:chOff x="6251626" y="463284"/>
            <a:chExt cx="1195832" cy="174231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C6C05A31-1A4F-4D78-9D26-259A94ACB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1626" y="463284"/>
              <a:ext cx="1195832" cy="1195832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515C1C60-2301-4E7F-B4E9-246CF4C8054B}"/>
                </a:ext>
              </a:extLst>
            </p:cNvPr>
            <p:cNvSpPr txBox="1"/>
            <p:nvPr/>
          </p:nvSpPr>
          <p:spPr>
            <a:xfrm>
              <a:off x="6538693" y="1682383"/>
              <a:ext cx="715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Bahnschrift SemiBold Condensed" panose="020B0502040204020203" pitchFamily="34" charset="0"/>
                  <a:cs typeface="Aharoni" panose="02010803020104030203" pitchFamily="2" charset="-79"/>
                </a:rPr>
                <a:t>1994</a:t>
              </a:r>
              <a:endParaRPr lang="zh-TW" altLang="en-US" sz="2800" dirty="0">
                <a:latin typeface="Bahnschrift SemiBold Condensed" panose="020B0502040204020203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C23F3922-9E2B-487F-8A10-5758EFF48C8B}"/>
              </a:ext>
            </a:extLst>
          </p:cNvPr>
          <p:cNvSpPr/>
          <p:nvPr/>
        </p:nvSpPr>
        <p:spPr>
          <a:xfrm>
            <a:off x="2516955" y="2403835"/>
            <a:ext cx="9200561" cy="348792"/>
          </a:xfrm>
          <a:prstGeom prst="rightArrow">
            <a:avLst/>
          </a:prstGeom>
          <a:solidFill>
            <a:srgbClr val="BC2641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58C52A1-6B43-4CB7-9241-8643C63BA1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3" y="5317922"/>
            <a:ext cx="1197563" cy="1159498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9E0C7D07-92CB-4DF5-8A3E-9AEC32AFF76F}"/>
              </a:ext>
            </a:extLst>
          </p:cNvPr>
          <p:cNvSpPr txBox="1"/>
          <p:nvPr/>
        </p:nvSpPr>
        <p:spPr>
          <a:xfrm>
            <a:off x="5425125" y="5443982"/>
            <a:ext cx="856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×</a:t>
            </a:r>
            <a:r>
              <a:rPr lang="zh-TW" altLang="en-US" sz="5400" b="1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en-US" altLang="zh-TW" sz="5400" b="1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1</a:t>
            </a:r>
            <a:endParaRPr lang="zh-TW" altLang="en-US" sz="5400" b="1" dirty="0"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2271549-D76E-429C-9BC7-D0BEBE2A70EA}"/>
              </a:ext>
            </a:extLst>
          </p:cNvPr>
          <p:cNvSpPr txBox="1"/>
          <p:nvPr/>
        </p:nvSpPr>
        <p:spPr>
          <a:xfrm>
            <a:off x="7755117" y="5379565"/>
            <a:ext cx="115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×</a:t>
            </a:r>
            <a:r>
              <a:rPr lang="zh-TW" altLang="en-US" sz="5400" b="1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en-US" altLang="zh-TW" sz="5400" b="1" dirty="0">
                <a:latin typeface="Bahnschrift SemiBold Condensed" panose="020B0502040204020203" pitchFamily="34" charset="0"/>
                <a:cs typeface="Aharoni" panose="02010803020104030203" pitchFamily="2" charset="-79"/>
              </a:rPr>
              <a:t>14</a:t>
            </a:r>
            <a:endParaRPr lang="zh-TW" altLang="en-US" sz="5400" b="1" dirty="0"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7087121-7E1E-4C5A-A099-BC0C39D07A2D}"/>
              </a:ext>
            </a:extLst>
          </p:cNvPr>
          <p:cNvSpPr txBox="1"/>
          <p:nvPr/>
        </p:nvSpPr>
        <p:spPr>
          <a:xfrm>
            <a:off x="9118862" y="2837469"/>
            <a:ext cx="2894029" cy="389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Olympic gold medal </a:t>
            </a:r>
            <a:r>
              <a:rPr lang="en-US" altLang="zh-TW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×</a:t>
            </a:r>
            <a:r>
              <a:rPr lang="en-US" altLang="zh-TW" sz="2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2 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1</a:t>
            </a:r>
            <a:r>
              <a:rPr lang="en-US" altLang="zh-TW" sz="2400" baseline="300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st</a:t>
            </a:r>
            <a:r>
              <a:rPr lang="en-US" altLang="zh-TW" sz="2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 Team </a:t>
            </a:r>
            <a:r>
              <a:rPr lang="en-US" altLang="zh-TW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×</a:t>
            </a:r>
            <a:r>
              <a:rPr lang="en-US" altLang="zh-TW" sz="2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1</a:t>
            </a:r>
            <a:r>
              <a:rPr lang="en-US" altLang="zh-TW" sz="2400" baseline="300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st</a:t>
            </a:r>
            <a:r>
              <a:rPr lang="en-US" altLang="zh-TW" sz="2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 Defensive  Team </a:t>
            </a:r>
            <a:r>
              <a:rPr lang="en-US" altLang="zh-TW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×9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Rookie of the Year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Scoring Leader 10 times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Steals Leader 3 times</a:t>
            </a:r>
          </a:p>
          <a:p>
            <a:pPr>
              <a:lnSpc>
                <a:spcPct val="150000"/>
              </a:lnSpc>
            </a:pPr>
            <a:r>
              <a:rPr lang="en-US" altLang="zh-TW" sz="2400" b="1" i="0" dirty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</a:rPr>
              <a:t>Slam Dunk Contest</a:t>
            </a:r>
            <a:r>
              <a:rPr lang="en-US" altLang="zh-TW" sz="2400" b="1" i="0" dirty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  <a:cs typeface="Aharoni" panose="02010803020104030203" pitchFamily="2" charset="-79"/>
              </a:rPr>
              <a:t> 2 times</a:t>
            </a:r>
            <a:r>
              <a:rPr lang="en-US" altLang="zh-TW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 </a:t>
            </a:r>
            <a:endParaRPr lang="zh-TW" altLang="en-US" sz="2400" dirty="0">
              <a:solidFill>
                <a:schemeClr val="bg1"/>
              </a:solidFill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3030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9" grpId="0" animBg="1"/>
      <p:bldP spid="29" grpId="0"/>
      <p:bldP spid="30" grpId="0"/>
      <p:bldP spid="15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344</Words>
  <Application>Microsoft Office PowerPoint</Application>
  <PresentationFormat>寬螢幕</PresentationFormat>
  <Paragraphs>26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Bahnschrift SemiBold Condensed</vt:lpstr>
      <vt:lpstr>Calibri</vt:lpstr>
      <vt:lpstr>Calibri Light</vt:lpstr>
      <vt:lpstr>Modern No. 20</vt:lpstr>
      <vt:lpstr>Office 佈景主題</vt:lpstr>
      <vt:lpstr>Engineering Design  Exercise 3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陳柏全</dc:creator>
  <cp:lastModifiedBy>陳柏全</cp:lastModifiedBy>
  <cp:revision>26</cp:revision>
  <dcterms:created xsi:type="dcterms:W3CDTF">2023-10-14T14:36:51Z</dcterms:created>
  <dcterms:modified xsi:type="dcterms:W3CDTF">2023-10-18T14:22:11Z</dcterms:modified>
</cp:coreProperties>
</file>