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8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73" r:id="rId5"/>
    <p:sldId id="274" r:id="rId6"/>
    <p:sldId id="283" r:id="rId7"/>
    <p:sldId id="284" r:id="rId8"/>
    <p:sldId id="259" r:id="rId9"/>
    <p:sldId id="258" r:id="rId10"/>
    <p:sldId id="271" r:id="rId11"/>
    <p:sldId id="272" r:id="rId12"/>
    <p:sldId id="282" r:id="rId13"/>
  </p:sldIdLst>
  <p:sldSz cx="18288000" cy="10287000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Montserrat Classic" panose="02020500000000000000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1592DF5-D92C-46ED-A020-097DDAAB7950}">
          <p14:sldIdLst>
            <p14:sldId id="256"/>
            <p14:sldId id="257"/>
          </p14:sldIdLst>
        </p14:section>
        <p14:section name="Problem Statement" id="{2DDE18E9-8A50-432B-A74F-B1FD9742E6FE}">
          <p14:sldIdLst>
            <p14:sldId id="260"/>
            <p14:sldId id="273"/>
            <p14:sldId id="274"/>
            <p14:sldId id="283"/>
            <p14:sldId id="284"/>
          </p14:sldIdLst>
        </p14:section>
        <p14:section name="Background" id="{622A352C-08BE-4A64-B361-863DB2C6E7FA}">
          <p14:sldIdLst>
            <p14:sldId id="259"/>
            <p14:sldId id="258"/>
          </p14:sldIdLst>
        </p14:section>
        <p14:section name="Method" id="{6547A925-E131-4A7F-8D3C-9AE8239C5ED7}">
          <p14:sldIdLst>
            <p14:sldId id="271"/>
            <p14:sldId id="272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6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B040D-2288-4D6C-9EB9-71C3BEB02555}" type="datetimeFigureOut">
              <a:rPr lang="zh-TW" altLang="en-US" smtClean="0"/>
              <a:t>2023/12/20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D841D-3A60-4225-BC4F-5822048DA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82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D841D-3A60-4225-BC4F-5822048DA31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06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4C9-908D-4784-8054-279CB4F309FE}" type="datetime1">
              <a:rPr lang="en-US" altLang="zh-TW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2683-E541-4CA3-A3F2-5A5C178231AA}" type="datetime1">
              <a:rPr lang="en-US" altLang="zh-TW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9493-30F6-4B5F-89AB-500ACFFD2818}" type="datetime1">
              <a:rPr lang="en-US" altLang="zh-TW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815B-6A39-4CE3-BDAA-EDE36C87033C}" type="datetime1">
              <a:rPr lang="en-US" altLang="zh-TW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9FAF-1F8E-437D-A421-B41D31868A0D}" type="datetime1">
              <a:rPr lang="en-US" altLang="zh-TW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84C0-A77F-4884-BC9F-D7794F306636}" type="datetime1">
              <a:rPr lang="en-US" altLang="zh-TW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8BFE-C54F-4E3B-91AA-70AB251847C6}" type="datetime1">
              <a:rPr lang="en-US" altLang="zh-TW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18-62F8-4850-BBCF-801628FE29D9}" type="datetime1">
              <a:rPr lang="en-US" altLang="zh-TW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4800" y="9350375"/>
            <a:ext cx="6096000" cy="8223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24218816-9540-40D7-830D-5D769E55A5FA}" type="datetime1">
              <a:rPr lang="en-US" altLang="zh-TW" smtClean="0"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10199" y="9350375"/>
            <a:ext cx="8273143" cy="8223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87200" y="9350375"/>
            <a:ext cx="6096000" cy="8223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7B16-3B61-4DEA-B419-6EFC6FD0C517}" type="datetime1">
              <a:rPr lang="en-US" altLang="zh-TW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DE63-8588-4830-8106-EC30FC03EBD1}" type="datetime1">
              <a:rPr lang="en-US" altLang="zh-TW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2965-9A51-42BD-80D9-A2E4A3DC962D}" type="datetime1">
              <a:rPr lang="en-US" altLang="zh-TW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.svg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slide" Target="slide80.xml"/><Relationship Id="rId5" Type="http://schemas.openxmlformats.org/officeDocument/2006/relationships/slide" Target="slide8.xml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019427" y="6128861"/>
            <a:ext cx="9987194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3200" dirty="0">
                <a:solidFill>
                  <a:srgbClr val="5479F7"/>
                </a:solidFill>
                <a:latin typeface="Montserrat Classic"/>
              </a:rPr>
              <a:t>National Yang-Ming Chiao-Tung University</a:t>
            </a:r>
          </a:p>
          <a:p>
            <a:pPr algn="r">
              <a:spcBef>
                <a:spcPct val="0"/>
              </a:spcBef>
            </a:pPr>
            <a:r>
              <a:rPr lang="en-US" altLang="zh-TW" sz="3200" dirty="0">
                <a:latin typeface="Montserrat Classic" panose="02020500000000000000" charset="0"/>
              </a:rPr>
              <a:t>Institute of Electrical and Computer Engineering</a:t>
            </a:r>
            <a:endParaRPr lang="en-US" sz="3200" dirty="0">
              <a:latin typeface="Montserrat Classic" panose="02020500000000000000" charset="0"/>
            </a:endParaRPr>
          </a:p>
          <a:p>
            <a:pPr algn="r">
              <a:spcBef>
                <a:spcPct val="0"/>
              </a:spcBef>
            </a:pPr>
            <a:r>
              <a:rPr lang="en-US" sz="3200" dirty="0">
                <a:latin typeface="Montserrat Classic"/>
              </a:rPr>
              <a:t>Po-</a:t>
            </a:r>
            <a:r>
              <a:rPr lang="en-US" sz="3200" dirty="0" err="1">
                <a:latin typeface="Montserrat Classic"/>
              </a:rPr>
              <a:t>Chuan</a:t>
            </a:r>
            <a:r>
              <a:rPr lang="en-US" sz="3200" dirty="0">
                <a:latin typeface="Montserrat Classic"/>
              </a:rPr>
              <a:t> Chen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1611500-06B1-43AB-BDD1-0E0D88A48D50}"/>
              </a:ext>
            </a:extLst>
          </p:cNvPr>
          <p:cNvSpPr txBox="1"/>
          <p:nvPr/>
        </p:nvSpPr>
        <p:spPr>
          <a:xfrm>
            <a:off x="3460989" y="2126040"/>
            <a:ext cx="135456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5400" b="0" i="0" dirty="0">
                <a:effectLst/>
                <a:latin typeface="Arial Black" panose="020B0A04020102020204" pitchFamily="34" charset="0"/>
              </a:rPr>
              <a:t>Improving emotional response</a:t>
            </a:r>
          </a:p>
          <a:p>
            <a:pPr algn="r"/>
            <a:r>
              <a:rPr lang="en-US" altLang="zh-TW" sz="5400" b="0" i="0" dirty="0">
                <a:effectLst/>
                <a:latin typeface="Arial Black" panose="020B0A04020102020204" pitchFamily="34" charset="0"/>
              </a:rPr>
              <a:t>using RL with Multi-Step prompting</a:t>
            </a:r>
          </a:p>
        </p:txBody>
      </p:sp>
      <p:pic>
        <p:nvPicPr>
          <p:cNvPr id="17" name="圖片 16" descr="可能是 12 個人和文字的圖像">
            <a:extLst>
              <a:ext uri="{FF2B5EF4-FFF2-40B4-BE49-F238E27FC236}">
                <a16:creationId xmlns:a16="http://schemas.microsoft.com/office/drawing/2014/main" id="{0A4D98ED-D125-4E9C-A9CE-4CAE38840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33966" r="23333"/>
          <a:stretch>
            <a:fillRect/>
          </a:stretch>
        </p:blipFill>
        <p:spPr bwMode="auto">
          <a:xfrm>
            <a:off x="1905000" y="4914900"/>
            <a:ext cx="4142310" cy="3905250"/>
          </a:xfrm>
          <a:custGeom>
            <a:avLst/>
            <a:gdLst>
              <a:gd name="connsiteX0" fmla="*/ 3162300 w 6324600"/>
              <a:gd name="connsiteY0" fmla="*/ 0 h 5962650"/>
              <a:gd name="connsiteX1" fmla="*/ 6324600 w 6324600"/>
              <a:gd name="connsiteY1" fmla="*/ 3009900 h 5962650"/>
              <a:gd name="connsiteX2" fmla="*/ 3799614 w 6324600"/>
              <a:gd name="connsiteY2" fmla="*/ 5958650 h 5962650"/>
              <a:gd name="connsiteX3" fmla="*/ 3776079 w 6324600"/>
              <a:gd name="connsiteY3" fmla="*/ 5962650 h 5962650"/>
              <a:gd name="connsiteX4" fmla="*/ 2548522 w 6324600"/>
              <a:gd name="connsiteY4" fmla="*/ 5962650 h 5962650"/>
              <a:gd name="connsiteX5" fmla="*/ 2524987 w 6324600"/>
              <a:gd name="connsiteY5" fmla="*/ 5958650 h 5962650"/>
              <a:gd name="connsiteX6" fmla="*/ 0 w 6324600"/>
              <a:gd name="connsiteY6" fmla="*/ 3009900 h 5962650"/>
              <a:gd name="connsiteX7" fmla="*/ 3162300 w 6324600"/>
              <a:gd name="connsiteY7" fmla="*/ 0 h 596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24600" h="5962650">
                <a:moveTo>
                  <a:pt x="3162300" y="0"/>
                </a:moveTo>
                <a:cubicBezTo>
                  <a:pt x="4908790" y="0"/>
                  <a:pt x="6324600" y="1347578"/>
                  <a:pt x="6324600" y="3009900"/>
                </a:cubicBezTo>
                <a:cubicBezTo>
                  <a:pt x="6324600" y="4464432"/>
                  <a:pt x="5240620" y="5677988"/>
                  <a:pt x="3799614" y="5958650"/>
                </a:cubicBezTo>
                <a:lnTo>
                  <a:pt x="3776079" y="5962650"/>
                </a:lnTo>
                <a:lnTo>
                  <a:pt x="2548522" y="5962650"/>
                </a:lnTo>
                <a:lnTo>
                  <a:pt x="2524987" y="5958650"/>
                </a:lnTo>
                <a:cubicBezTo>
                  <a:pt x="1083980" y="5677988"/>
                  <a:pt x="0" y="4464432"/>
                  <a:pt x="0" y="3009900"/>
                </a:cubicBezTo>
                <a:cubicBezTo>
                  <a:pt x="0" y="1347578"/>
                  <a:pt x="1415810" y="0"/>
                  <a:pt x="31623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58FD8271-9825-4009-9929-66B7EB1F07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05" y="4762500"/>
            <a:ext cx="1828800" cy="18288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FE4DADA-CA59-4AB5-8098-6BA8CD7E8D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705" y="1257300"/>
            <a:ext cx="1828800" cy="18288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AD61DC6-7221-4385-A770-3E6CBB04DB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705" y="4991100"/>
            <a:ext cx="1828800" cy="18288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B451152-95F7-4460-8979-5AD502E2DC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05" y="4762500"/>
            <a:ext cx="1828800" cy="18288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0B4B7E3-790F-4744-9AEF-87BBD8B7B3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705" y="3365500"/>
            <a:ext cx="1828800" cy="18288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E2A2407-B3B5-4E0D-A7AD-01993E0191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705" y="5473700"/>
            <a:ext cx="1828800" cy="18288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5FB3C78-E46A-466E-BC90-E480BEDB7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705" y="7581900"/>
            <a:ext cx="1828800" cy="1828800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6507B511-CA3B-4C4D-98C0-4B004ED41269}"/>
              </a:ext>
            </a:extLst>
          </p:cNvPr>
          <p:cNvCxnSpPr>
            <a:endCxn id="21" idx="1"/>
          </p:cNvCxnSpPr>
          <p:nvPr/>
        </p:nvCxnSpPr>
        <p:spPr>
          <a:xfrm>
            <a:off x="8610905" y="5676900"/>
            <a:ext cx="3352800" cy="2819400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B29B4FB-A79F-4B2D-86B0-CF2654E8CEF2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3657905" y="5676900"/>
            <a:ext cx="3124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5141576-A1D6-43BB-8F64-DFDEFF6D59EB}"/>
              </a:ext>
            </a:extLst>
          </p:cNvPr>
          <p:cNvSpPr txBox="1"/>
          <p:nvPr/>
        </p:nvSpPr>
        <p:spPr>
          <a:xfrm>
            <a:off x="14566051" y="2019300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Happy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4CF3C4D-41A2-4E50-A668-4922235E1E79}"/>
              </a:ext>
            </a:extLst>
          </p:cNvPr>
          <p:cNvSpPr txBox="1"/>
          <p:nvPr/>
        </p:nvSpPr>
        <p:spPr>
          <a:xfrm>
            <a:off x="14848180" y="4152900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Sad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0AE178C-AE11-4EF6-8165-AA56B535EC7B}"/>
              </a:ext>
            </a:extLst>
          </p:cNvPr>
          <p:cNvSpPr txBox="1"/>
          <p:nvPr/>
        </p:nvSpPr>
        <p:spPr>
          <a:xfrm>
            <a:off x="14626965" y="6286500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Angry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D8FDCAB-E306-4AB9-A3EC-59DCC46EBC1E}"/>
              </a:ext>
            </a:extLst>
          </p:cNvPr>
          <p:cNvSpPr txBox="1"/>
          <p:nvPr/>
        </p:nvSpPr>
        <p:spPr>
          <a:xfrm>
            <a:off x="14516358" y="8267700"/>
            <a:ext cx="1624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Shame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8707A7F-567E-47F4-B9F8-B887F47AC0DA}"/>
              </a:ext>
            </a:extLst>
          </p:cNvPr>
          <p:cNvCxnSpPr>
            <a:stCxn id="15" idx="0"/>
            <a:endCxn id="14" idx="0"/>
          </p:cNvCxnSpPr>
          <p:nvPr/>
        </p:nvCxnSpPr>
        <p:spPr>
          <a:xfrm rot="16200000" flipH="1">
            <a:off x="13411505" y="-952500"/>
            <a:ext cx="228600" cy="11658600"/>
          </a:xfrm>
          <a:prstGeom prst="bentConnector3">
            <a:avLst>
              <a:gd name="adj1" fmla="val -184426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C28D5B10-AE13-4F82-9E72-5D0D3B92E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289" y="1333500"/>
            <a:ext cx="1828800" cy="18288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7AC7CE93-7C50-4FDD-A6E7-8AF539D324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289" y="3441700"/>
            <a:ext cx="1828800" cy="18288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9F68E63C-89D5-4461-9703-44F9FB5968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289" y="5549900"/>
            <a:ext cx="1828800" cy="18288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EA6C7319-BE95-4E1F-98EB-FBBEEE50D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289" y="7658100"/>
            <a:ext cx="1828800" cy="1828800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9F07C7E3-248A-4CE8-B431-C07651338A2F}"/>
              </a:ext>
            </a:extLst>
          </p:cNvPr>
          <p:cNvSpPr txBox="1"/>
          <p:nvPr/>
        </p:nvSpPr>
        <p:spPr>
          <a:xfrm>
            <a:off x="23876635" y="2095500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Happy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1241695-723F-430F-972B-D0CF624669C6}"/>
              </a:ext>
            </a:extLst>
          </p:cNvPr>
          <p:cNvSpPr txBox="1"/>
          <p:nvPr/>
        </p:nvSpPr>
        <p:spPr>
          <a:xfrm>
            <a:off x="24158764" y="4229100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Sad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09878B4-4BD6-465E-BE31-C1CD0F993B26}"/>
              </a:ext>
            </a:extLst>
          </p:cNvPr>
          <p:cNvSpPr txBox="1"/>
          <p:nvPr/>
        </p:nvSpPr>
        <p:spPr>
          <a:xfrm>
            <a:off x="23937549" y="6362700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Angry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5F1718A-30DA-41C4-954A-72E9C90CD7CB}"/>
              </a:ext>
            </a:extLst>
          </p:cNvPr>
          <p:cNvSpPr txBox="1"/>
          <p:nvPr/>
        </p:nvSpPr>
        <p:spPr>
          <a:xfrm>
            <a:off x="23826942" y="8343900"/>
            <a:ext cx="1624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Shame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B32EE69C-66CB-4372-B134-E46AB55C0D36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 flipV="1">
            <a:off x="20269505" y="2247900"/>
            <a:ext cx="1004784" cy="3657600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>
            <a:extLst>
              <a:ext uri="{FF2B5EF4-FFF2-40B4-BE49-F238E27FC236}">
                <a16:creationId xmlns:a16="http://schemas.microsoft.com/office/drawing/2014/main" id="{3FF0B67B-1B1C-445B-BA85-98BFB599E7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505" y="4762500"/>
            <a:ext cx="1828800" cy="18288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72806D0-C512-4281-B447-79133A270E51}"/>
              </a:ext>
            </a:extLst>
          </p:cNvPr>
          <p:cNvSpPr txBox="1"/>
          <p:nvPr/>
        </p:nvSpPr>
        <p:spPr>
          <a:xfrm>
            <a:off x="27356105" y="2095500"/>
            <a:ext cx="5113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[Prompt, Input Context]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2BE0A18-EA8E-4144-8ED2-E27871A8E39C}"/>
              </a:ext>
            </a:extLst>
          </p:cNvPr>
          <p:cNvCxnSpPr>
            <a:endCxn id="5" idx="1"/>
          </p:cNvCxnSpPr>
          <p:nvPr/>
        </p:nvCxnSpPr>
        <p:spPr>
          <a:xfrm flipV="1">
            <a:off x="25374905" y="2387888"/>
            <a:ext cx="1981200" cy="12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C338C66-D39B-44E8-AB75-7C3031B6C231}"/>
              </a:ext>
            </a:extLst>
          </p:cNvPr>
          <p:cNvCxnSpPr>
            <a:endCxn id="33" idx="0"/>
          </p:cNvCxnSpPr>
          <p:nvPr/>
        </p:nvCxnSpPr>
        <p:spPr>
          <a:xfrm>
            <a:off x="29946905" y="2705100"/>
            <a:ext cx="0" cy="2057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圖片 35">
            <a:extLst>
              <a:ext uri="{FF2B5EF4-FFF2-40B4-BE49-F238E27FC236}">
                <a16:creationId xmlns:a16="http://schemas.microsoft.com/office/drawing/2014/main" id="{59A5A578-F585-4202-AF65-968B6401A5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305" y="7200900"/>
            <a:ext cx="1980895" cy="1980895"/>
          </a:xfrm>
          <a:prstGeom prst="rect">
            <a:avLst/>
          </a:prstGeom>
        </p:spPr>
      </p:pic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41BE41A-ABA4-4208-A679-1E2C79F611ED}"/>
              </a:ext>
            </a:extLst>
          </p:cNvPr>
          <p:cNvCxnSpPr>
            <a:endCxn id="36" idx="1"/>
          </p:cNvCxnSpPr>
          <p:nvPr/>
        </p:nvCxnSpPr>
        <p:spPr>
          <a:xfrm>
            <a:off x="29946905" y="6591300"/>
            <a:ext cx="2057400" cy="1600048"/>
          </a:xfrm>
          <a:prstGeom prst="bentConnector3">
            <a:avLst>
              <a:gd name="adj1" fmla="val 111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20E63CE-9539-4992-8FF7-5F7910795035}"/>
              </a:ext>
            </a:extLst>
          </p:cNvPr>
          <p:cNvSpPr txBox="1"/>
          <p:nvPr/>
        </p:nvSpPr>
        <p:spPr>
          <a:xfrm>
            <a:off x="1371600" y="1562100"/>
            <a:ext cx="154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Arial Black" panose="020B0A04020102020204" pitchFamily="34" charset="0"/>
              </a:rPr>
              <a:t>Architecture</a:t>
            </a:r>
            <a:endParaRPr lang="zh-TW" altLang="en-US" sz="5400" dirty="0">
              <a:latin typeface="Arial Black" panose="020B0A04020102020204" pitchFamily="34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8ED0EB2-9D63-4D99-BAB3-A3D7EFD9E338}"/>
              </a:ext>
            </a:extLst>
          </p:cNvPr>
          <p:cNvSpPr txBox="1"/>
          <p:nvPr/>
        </p:nvSpPr>
        <p:spPr>
          <a:xfrm>
            <a:off x="3657600" y="7429500"/>
            <a:ext cx="5461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Do we need new prompt?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5AB45C94-37FE-47DE-AFEC-E85DCC1BB48C}"/>
                  </a:ext>
                </a:extLst>
              </p:cNvPr>
              <p:cNvSpPr txBox="1"/>
              <p:nvPr/>
            </p:nvSpPr>
            <p:spPr>
              <a:xfrm>
                <a:off x="5943600" y="8039100"/>
                <a:ext cx="89999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4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4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zh-TW" altLang="en-US" sz="4800" dirty="0">
                  <a:latin typeface="Montserrat Classic" panose="02020500000000000000" charset="0"/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5AB45C94-37FE-47DE-AFEC-E85DCC1BB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8039100"/>
                <a:ext cx="899990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>
            <a:extLst>
              <a:ext uri="{FF2B5EF4-FFF2-40B4-BE49-F238E27FC236}">
                <a16:creationId xmlns:a16="http://schemas.microsoft.com/office/drawing/2014/main" id="{3EED4922-1CB6-4056-8A5F-C01E6D28DF4F}"/>
              </a:ext>
            </a:extLst>
          </p:cNvPr>
          <p:cNvSpPr txBox="1"/>
          <p:nvPr/>
        </p:nvSpPr>
        <p:spPr>
          <a:xfrm>
            <a:off x="7924800" y="3162300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Montserrat Classic" panose="02020500000000000000" charset="0"/>
              </a:rPr>
              <a:t>No</a:t>
            </a:r>
            <a:endParaRPr lang="zh-TW" altLang="en-US" sz="3200" b="1" dirty="0">
              <a:latin typeface="Montserrat Classic" panose="02020500000000000000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B1214B8-70B7-4DBA-BCEB-F0DA87B5379B}"/>
              </a:ext>
            </a:extLst>
          </p:cNvPr>
          <p:cNvSpPr txBox="1"/>
          <p:nvPr/>
        </p:nvSpPr>
        <p:spPr>
          <a:xfrm>
            <a:off x="10515600" y="6667500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Montserrat Classic" panose="02020500000000000000" charset="0"/>
              </a:rPr>
              <a:t>Yes</a:t>
            </a:r>
            <a:endParaRPr lang="zh-TW" altLang="en-US" sz="3200" b="1" dirty="0">
              <a:latin typeface="Montserrat Classic" panose="02020500000000000000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C967165-83B6-42CB-882F-167B59C70D60}"/>
              </a:ext>
            </a:extLst>
          </p:cNvPr>
          <p:cNvSpPr txBox="1"/>
          <p:nvPr/>
        </p:nvSpPr>
        <p:spPr>
          <a:xfrm>
            <a:off x="20421600" y="647700"/>
            <a:ext cx="797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Select prompt based on input context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7D8E6D6-361E-4059-8A01-5F1063DAAB34}"/>
                  </a:ext>
                </a:extLst>
              </p:cNvPr>
              <p:cNvSpPr txBox="1"/>
              <p:nvPr/>
            </p:nvSpPr>
            <p:spPr>
              <a:xfrm>
                <a:off x="18318480" y="3086100"/>
                <a:ext cx="80701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4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sz="4800" dirty="0">
                  <a:latin typeface="Montserrat Classic" panose="02020500000000000000" charset="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7D8E6D6-361E-4059-8A01-5F1063DAA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480" y="3086100"/>
                <a:ext cx="807016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19851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58FD8271-9825-4009-9929-66B7EB1F07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63495" y="4762500"/>
            <a:ext cx="1828800" cy="18288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FE4DADA-CA59-4AB5-8098-6BA8CD7E8D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8895" y="1257300"/>
            <a:ext cx="1828800" cy="18288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AD61DC6-7221-4385-A770-3E6CBB04DB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05" y="4991100"/>
            <a:ext cx="1828800" cy="18288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B451152-95F7-4460-8979-5AD502E2DC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10495" y="4762500"/>
            <a:ext cx="1828800" cy="18288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0B4B7E3-790F-4744-9AEF-87BBD8B7B3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8895" y="3365500"/>
            <a:ext cx="1828800" cy="18288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E2A2407-B3B5-4E0D-A7AD-01993E0191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8895" y="5473700"/>
            <a:ext cx="1828800" cy="18288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5FB3C78-E46A-466E-BC90-E480BEDB7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8895" y="7581900"/>
            <a:ext cx="1828800" cy="1828800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6507B511-CA3B-4C4D-98C0-4B004ED41269}"/>
              </a:ext>
            </a:extLst>
          </p:cNvPr>
          <p:cNvCxnSpPr>
            <a:endCxn id="21" idx="1"/>
          </p:cNvCxnSpPr>
          <p:nvPr/>
        </p:nvCxnSpPr>
        <p:spPr>
          <a:xfrm>
            <a:off x="-8381695" y="5676900"/>
            <a:ext cx="3352800" cy="2819400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B29B4FB-A79F-4B2D-86B0-CF2654E8CEF2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-13334695" y="5676900"/>
            <a:ext cx="3124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5141576-A1D6-43BB-8F64-DFDEFF6D59EB}"/>
              </a:ext>
            </a:extLst>
          </p:cNvPr>
          <p:cNvSpPr txBox="1"/>
          <p:nvPr/>
        </p:nvSpPr>
        <p:spPr>
          <a:xfrm>
            <a:off x="-2426549" y="2019300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Happy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4CF3C4D-41A2-4E50-A668-4922235E1E79}"/>
              </a:ext>
            </a:extLst>
          </p:cNvPr>
          <p:cNvSpPr txBox="1"/>
          <p:nvPr/>
        </p:nvSpPr>
        <p:spPr>
          <a:xfrm>
            <a:off x="-2144420" y="4152900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Sad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0AE178C-AE11-4EF6-8165-AA56B535EC7B}"/>
              </a:ext>
            </a:extLst>
          </p:cNvPr>
          <p:cNvSpPr txBox="1"/>
          <p:nvPr/>
        </p:nvSpPr>
        <p:spPr>
          <a:xfrm>
            <a:off x="-2365635" y="6286500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Angry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D8FDCAB-E306-4AB9-A3EC-59DCC46EBC1E}"/>
              </a:ext>
            </a:extLst>
          </p:cNvPr>
          <p:cNvSpPr txBox="1"/>
          <p:nvPr/>
        </p:nvSpPr>
        <p:spPr>
          <a:xfrm>
            <a:off x="-2476242" y="8267700"/>
            <a:ext cx="1624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Shame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8707A7F-567E-47F4-B9F8-B887F47AC0DA}"/>
              </a:ext>
            </a:extLst>
          </p:cNvPr>
          <p:cNvCxnSpPr>
            <a:stCxn id="15" idx="0"/>
            <a:endCxn id="14" idx="0"/>
          </p:cNvCxnSpPr>
          <p:nvPr/>
        </p:nvCxnSpPr>
        <p:spPr>
          <a:xfrm rot="16200000" flipH="1">
            <a:off x="-3581095" y="-952500"/>
            <a:ext cx="228600" cy="11658600"/>
          </a:xfrm>
          <a:prstGeom prst="bentConnector3">
            <a:avLst>
              <a:gd name="adj1" fmla="val -184426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C28D5B10-AE13-4F82-9E72-5D0D3B92E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689" y="1333500"/>
            <a:ext cx="1828800" cy="18288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7AC7CE93-7C50-4FDD-A6E7-8AF539D324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689" y="3441700"/>
            <a:ext cx="1828800" cy="18288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9F68E63C-89D5-4461-9703-44F9FB5968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689" y="5549900"/>
            <a:ext cx="1828800" cy="18288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EA6C7319-BE95-4E1F-98EB-FBBEEE50D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689" y="7658100"/>
            <a:ext cx="1828800" cy="1828800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9F07C7E3-248A-4CE8-B431-C07651338A2F}"/>
              </a:ext>
            </a:extLst>
          </p:cNvPr>
          <p:cNvSpPr txBox="1"/>
          <p:nvPr/>
        </p:nvSpPr>
        <p:spPr>
          <a:xfrm>
            <a:off x="6884035" y="2095500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Happy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1241695-723F-430F-972B-D0CF624669C6}"/>
              </a:ext>
            </a:extLst>
          </p:cNvPr>
          <p:cNvSpPr txBox="1"/>
          <p:nvPr/>
        </p:nvSpPr>
        <p:spPr>
          <a:xfrm>
            <a:off x="7166164" y="4229100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Sad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09878B4-4BD6-465E-BE31-C1CD0F993B26}"/>
              </a:ext>
            </a:extLst>
          </p:cNvPr>
          <p:cNvSpPr txBox="1"/>
          <p:nvPr/>
        </p:nvSpPr>
        <p:spPr>
          <a:xfrm>
            <a:off x="6944949" y="6362700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Angry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5F1718A-30DA-41C4-954A-72E9C90CD7CB}"/>
              </a:ext>
            </a:extLst>
          </p:cNvPr>
          <p:cNvSpPr txBox="1"/>
          <p:nvPr/>
        </p:nvSpPr>
        <p:spPr>
          <a:xfrm>
            <a:off x="6834342" y="8343900"/>
            <a:ext cx="1624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Shame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B32EE69C-66CB-4372-B134-E46AB55C0D36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 flipV="1">
            <a:off x="3276905" y="2247900"/>
            <a:ext cx="1004784" cy="3657600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>
            <a:extLst>
              <a:ext uri="{FF2B5EF4-FFF2-40B4-BE49-F238E27FC236}">
                <a16:creationId xmlns:a16="http://schemas.microsoft.com/office/drawing/2014/main" id="{3FF0B67B-1B1C-445B-BA85-98BFB599E7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905" y="4762500"/>
            <a:ext cx="1828800" cy="18288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72806D0-C512-4281-B447-79133A270E51}"/>
              </a:ext>
            </a:extLst>
          </p:cNvPr>
          <p:cNvSpPr txBox="1"/>
          <p:nvPr/>
        </p:nvSpPr>
        <p:spPr>
          <a:xfrm>
            <a:off x="10363505" y="2095500"/>
            <a:ext cx="5113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[Prompt, Input Context]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2BE0A18-EA8E-4144-8ED2-E27871A8E39C}"/>
              </a:ext>
            </a:extLst>
          </p:cNvPr>
          <p:cNvCxnSpPr>
            <a:endCxn id="5" idx="1"/>
          </p:cNvCxnSpPr>
          <p:nvPr/>
        </p:nvCxnSpPr>
        <p:spPr>
          <a:xfrm flipV="1">
            <a:off x="8382305" y="2387888"/>
            <a:ext cx="1981200" cy="12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C338C66-D39B-44E8-AB75-7C3031B6C231}"/>
              </a:ext>
            </a:extLst>
          </p:cNvPr>
          <p:cNvCxnSpPr>
            <a:endCxn id="33" idx="0"/>
          </p:cNvCxnSpPr>
          <p:nvPr/>
        </p:nvCxnSpPr>
        <p:spPr>
          <a:xfrm>
            <a:off x="12954305" y="2705100"/>
            <a:ext cx="0" cy="2057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圖片 35">
            <a:extLst>
              <a:ext uri="{FF2B5EF4-FFF2-40B4-BE49-F238E27FC236}">
                <a16:creationId xmlns:a16="http://schemas.microsoft.com/office/drawing/2014/main" id="{59A5A578-F585-4202-AF65-968B6401A5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705" y="7200900"/>
            <a:ext cx="1980895" cy="1980895"/>
          </a:xfrm>
          <a:prstGeom prst="rect">
            <a:avLst/>
          </a:prstGeom>
        </p:spPr>
      </p:pic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41BE41A-ABA4-4208-A679-1E2C79F611ED}"/>
              </a:ext>
            </a:extLst>
          </p:cNvPr>
          <p:cNvCxnSpPr>
            <a:endCxn id="36" idx="1"/>
          </p:cNvCxnSpPr>
          <p:nvPr/>
        </p:nvCxnSpPr>
        <p:spPr>
          <a:xfrm>
            <a:off x="12954305" y="6591300"/>
            <a:ext cx="2057400" cy="1600048"/>
          </a:xfrm>
          <a:prstGeom prst="bentConnector3">
            <a:avLst>
              <a:gd name="adj1" fmla="val 111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20E63CE-9539-4992-8FF7-5F7910795035}"/>
              </a:ext>
            </a:extLst>
          </p:cNvPr>
          <p:cNvSpPr txBox="1"/>
          <p:nvPr/>
        </p:nvSpPr>
        <p:spPr>
          <a:xfrm>
            <a:off x="-15621000" y="1562100"/>
            <a:ext cx="154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Arial Black" panose="020B0A04020102020204" pitchFamily="34" charset="0"/>
              </a:rPr>
              <a:t>Architecture</a:t>
            </a:r>
            <a:endParaRPr lang="zh-TW" altLang="en-US" sz="5400" dirty="0">
              <a:latin typeface="Arial Black" panose="020B0A04020102020204" pitchFamily="34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8ED0EB2-9D63-4D99-BAB3-A3D7EFD9E338}"/>
              </a:ext>
            </a:extLst>
          </p:cNvPr>
          <p:cNvSpPr txBox="1"/>
          <p:nvPr/>
        </p:nvSpPr>
        <p:spPr>
          <a:xfrm>
            <a:off x="-13335000" y="7429500"/>
            <a:ext cx="5461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Do we need new prompt?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5AB45C94-37FE-47DE-AFEC-E85DCC1BB48C}"/>
                  </a:ext>
                </a:extLst>
              </p:cNvPr>
              <p:cNvSpPr txBox="1"/>
              <p:nvPr/>
            </p:nvSpPr>
            <p:spPr>
              <a:xfrm>
                <a:off x="-11049000" y="8039100"/>
                <a:ext cx="89999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4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4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zh-TW" altLang="en-US" sz="4800" dirty="0">
                  <a:latin typeface="Montserrat Classic" panose="02020500000000000000" charset="0"/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5AB45C94-37FE-47DE-AFEC-E85DCC1BB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49000" y="8039100"/>
                <a:ext cx="899990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>
            <a:extLst>
              <a:ext uri="{FF2B5EF4-FFF2-40B4-BE49-F238E27FC236}">
                <a16:creationId xmlns:a16="http://schemas.microsoft.com/office/drawing/2014/main" id="{3EED4922-1CB6-4056-8A5F-C01E6D28DF4F}"/>
              </a:ext>
            </a:extLst>
          </p:cNvPr>
          <p:cNvSpPr txBox="1"/>
          <p:nvPr/>
        </p:nvSpPr>
        <p:spPr>
          <a:xfrm>
            <a:off x="-9067800" y="3162300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Montserrat Classic" panose="02020500000000000000" charset="0"/>
              </a:rPr>
              <a:t>No</a:t>
            </a:r>
            <a:endParaRPr lang="zh-TW" altLang="en-US" sz="3200" b="1" dirty="0">
              <a:latin typeface="Montserrat Classic" panose="02020500000000000000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B1214B8-70B7-4DBA-BCEB-F0DA87B5379B}"/>
              </a:ext>
            </a:extLst>
          </p:cNvPr>
          <p:cNvSpPr txBox="1"/>
          <p:nvPr/>
        </p:nvSpPr>
        <p:spPr>
          <a:xfrm>
            <a:off x="-6477000" y="6667500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Montserrat Classic" panose="02020500000000000000" charset="0"/>
              </a:rPr>
              <a:t>Yes</a:t>
            </a:r>
            <a:endParaRPr lang="zh-TW" altLang="en-US" sz="3200" b="1" dirty="0">
              <a:latin typeface="Montserrat Classic" panose="02020500000000000000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C967165-83B6-42CB-882F-167B59C70D60}"/>
              </a:ext>
            </a:extLst>
          </p:cNvPr>
          <p:cNvSpPr txBox="1"/>
          <p:nvPr/>
        </p:nvSpPr>
        <p:spPr>
          <a:xfrm>
            <a:off x="3429000" y="647700"/>
            <a:ext cx="797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Montserrat Classic" panose="02020500000000000000" charset="0"/>
              </a:rPr>
              <a:t>Select prompt based on input context</a:t>
            </a:r>
            <a:endParaRPr lang="zh-TW" altLang="en-US" sz="3200" dirty="0">
              <a:latin typeface="Montserrat Classic" panose="020205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7D8E6D6-361E-4059-8A01-5F1063DAAB34}"/>
                  </a:ext>
                </a:extLst>
              </p:cNvPr>
              <p:cNvSpPr txBox="1"/>
              <p:nvPr/>
            </p:nvSpPr>
            <p:spPr>
              <a:xfrm>
                <a:off x="1325880" y="3086100"/>
                <a:ext cx="80701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4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4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sz="4800" dirty="0">
                  <a:latin typeface="Montserrat Classic" panose="02020500000000000000" charset="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7D8E6D6-361E-4059-8A01-5F1063DAA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80" y="3086100"/>
                <a:ext cx="807016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38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1518E-7E5C-47A7-91FB-E38589A89513}"/>
              </a:ext>
            </a:extLst>
          </p:cNvPr>
          <p:cNvSpPr txBox="1"/>
          <p:nvPr/>
        </p:nvSpPr>
        <p:spPr>
          <a:xfrm>
            <a:off x="1409700" y="3620006"/>
            <a:ext cx="1546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>
                <a:latin typeface="Arial Black" panose="020B0A04020102020204" pitchFamily="34" charset="0"/>
              </a:rPr>
              <a:t>Thank you for listening</a:t>
            </a:r>
            <a:endParaRPr lang="zh-TW" altLang="en-US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9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5">
            <a:extLst>
              <a:ext uri="{FF2B5EF4-FFF2-40B4-BE49-F238E27FC236}">
                <a16:creationId xmlns:a16="http://schemas.microsoft.com/office/drawing/2014/main" id="{5096BCB3-8C34-46BF-8ECB-1E594E0DE7C0}"/>
              </a:ext>
            </a:extLst>
          </p:cNvPr>
          <p:cNvSpPr/>
          <p:nvPr/>
        </p:nvSpPr>
        <p:spPr>
          <a:xfrm>
            <a:off x="12877800" y="5067300"/>
            <a:ext cx="4267200" cy="4114800"/>
          </a:xfrm>
          <a:custGeom>
            <a:avLst/>
            <a:gdLst/>
            <a:ahLst/>
            <a:cxnLst/>
            <a:rect l="l" t="t" r="r" b="b"/>
            <a:pathLst>
              <a:path w="8415441" h="8229600">
                <a:moveTo>
                  <a:pt x="0" y="0"/>
                </a:moveTo>
                <a:lnTo>
                  <a:pt x="8415441" y="0"/>
                </a:lnTo>
                <a:lnTo>
                  <a:pt x="841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節縮放 8">
                <a:extLst>
                  <a:ext uri="{FF2B5EF4-FFF2-40B4-BE49-F238E27FC236}">
                    <a16:creationId xmlns:a16="http://schemas.microsoft.com/office/drawing/2014/main" id="{0CAD377B-105E-4B25-B64B-1E9AF94D68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913590"/>
                  </p:ext>
                </p:extLst>
              </p:nvPr>
            </p:nvGraphicFramePr>
            <p:xfrm>
              <a:off x="6019800" y="6286500"/>
              <a:ext cx="1848693" cy="1848693"/>
            </p:xfrm>
            <a:graphic>
              <a:graphicData uri="http://schemas.microsoft.com/office/powerpoint/2016/sectionzoom">
                <psez:sectionZm>
                  <psez:sectionZmObj sectionId="{622A352C-08BE-4A64-B361-863DB2C6E7FA}">
                    <psez:zmPr id="{67D16D8B-F783-45DC-B6A2-E2DE06772D93}" imageType="cover" transitionDur="1000">
                      <p166:blipFill xmlns:p166="http://schemas.microsoft.com/office/powerpoint/2016/6/main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48693" cy="184869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節縮放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CAD377B-105E-4B25-B64B-1E9AF94D6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9800" y="6286500"/>
                <a:ext cx="1848693" cy="184869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26D713-941B-44D3-BFED-C1E557B474B0}"/>
              </a:ext>
            </a:extLst>
          </p:cNvPr>
          <p:cNvSpPr txBox="1"/>
          <p:nvPr/>
        </p:nvSpPr>
        <p:spPr>
          <a:xfrm>
            <a:off x="4999645" y="8420100"/>
            <a:ext cx="3889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Montserrat Classic" panose="02020500000000000000" charset="0"/>
              </a:rPr>
              <a:t>Background</a:t>
            </a:r>
            <a:endParaRPr lang="en-US" altLang="zh-TW" sz="3200" b="0" i="0" dirty="0">
              <a:effectLst/>
              <a:latin typeface="Montserrat Classic" panose="02020500000000000000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3AEB255-9A81-43EE-B5D0-9C0EAD75FF76}"/>
              </a:ext>
            </a:extLst>
          </p:cNvPr>
          <p:cNvSpPr txBox="1"/>
          <p:nvPr/>
        </p:nvSpPr>
        <p:spPr>
          <a:xfrm>
            <a:off x="0" y="5676900"/>
            <a:ext cx="61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Montserrat Classic" panose="02020500000000000000" charset="0"/>
              </a:rPr>
              <a:t>Problem Statement</a:t>
            </a:r>
            <a:endParaRPr lang="en-US" altLang="zh-TW" sz="3200" b="0" i="0" dirty="0">
              <a:effectLst/>
              <a:latin typeface="Montserrat Classic" panose="02020500000000000000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9518806-1F47-4AC3-BB90-D63B16210C3E}"/>
              </a:ext>
            </a:extLst>
          </p:cNvPr>
          <p:cNvSpPr txBox="1"/>
          <p:nvPr/>
        </p:nvSpPr>
        <p:spPr>
          <a:xfrm>
            <a:off x="8855469" y="5650011"/>
            <a:ext cx="257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Montserrat Classic" panose="02020500000000000000" charset="0"/>
              </a:rPr>
              <a:t>Method</a:t>
            </a:r>
            <a:endParaRPr lang="en-US" altLang="zh-TW" sz="3200" b="0" i="0" dirty="0">
              <a:effectLst/>
              <a:latin typeface="Montserrat Classic" panose="02020500000000000000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029DC02-B090-4058-94BC-C182603B7692}"/>
              </a:ext>
            </a:extLst>
          </p:cNvPr>
          <p:cNvSpPr txBox="1"/>
          <p:nvPr/>
        </p:nvSpPr>
        <p:spPr>
          <a:xfrm>
            <a:off x="1371600" y="1409700"/>
            <a:ext cx="154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Arial Black" panose="020B0A04020102020204" pitchFamily="34" charset="0"/>
              </a:rPr>
              <a:t>Outline</a:t>
            </a:r>
            <a:endParaRPr lang="zh-TW" altLang="en-US" sz="54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節縮放 5">
                <a:extLst>
                  <a:ext uri="{FF2B5EF4-FFF2-40B4-BE49-F238E27FC236}">
                    <a16:creationId xmlns:a16="http://schemas.microsoft.com/office/drawing/2014/main" id="{2C58E065-9557-497E-BFB9-A3E892D2F0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8849942"/>
                  </p:ext>
                </p:extLst>
              </p:nvPr>
            </p:nvGraphicFramePr>
            <p:xfrm>
              <a:off x="2135301" y="3238500"/>
              <a:ext cx="1848693" cy="1848693"/>
            </p:xfrm>
            <a:graphic>
              <a:graphicData uri="http://schemas.microsoft.com/office/powerpoint/2016/sectionzoom">
                <psez:sectionZm>
                  <psez:sectionZmObj sectionId="{2DDE18E9-8A50-432B-A74F-B1FD9742E6FE}">
                    <psez:zmPr id="{03927C45-47F4-4F51-AC23-08B00AC2C6A1}" imageType="cover" transitionDur="1000">
                      <p166:blipFill xmlns:p166="http://schemas.microsoft.com/office/powerpoint/2016/6/main">
                        <a:blip r:embed="rId7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48693" cy="184869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節縮放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C58E065-9557-497E-BFB9-A3E892D2F0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5301" y="3238500"/>
                <a:ext cx="1848693" cy="184869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節縮放 10">
                <a:extLst>
                  <a:ext uri="{FF2B5EF4-FFF2-40B4-BE49-F238E27FC236}">
                    <a16:creationId xmlns:a16="http://schemas.microsoft.com/office/drawing/2014/main" id="{BD3D4349-C5D9-4A6C-A55A-3DCA0738FB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9842670"/>
                  </p:ext>
                </p:extLst>
              </p:nvPr>
            </p:nvGraphicFramePr>
            <p:xfrm>
              <a:off x="9220200" y="3390900"/>
              <a:ext cx="1848693" cy="1848693"/>
            </p:xfrm>
            <a:graphic>
              <a:graphicData uri="http://schemas.microsoft.com/office/powerpoint/2016/sectionzoom">
                <psez:sectionZm>
                  <psez:sectionZmObj sectionId="{6547A925-E131-4A7F-8D3C-9AE8239C5ED7}">
                    <psez:zmPr id="{5F5A1DC2-78C9-48BA-810E-696002DF95FE}" imageType="cover" transitionDur="1000">
                      <p166:blipFill xmlns:p166="http://schemas.microsoft.com/office/powerpoint/2016/6/main">
                        <a:blip r:embed="rId10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48693" cy="184869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節縮放 1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BD3D4349-C5D9-4A6C-A55A-3DCA0738FB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0200" y="3390900"/>
                <a:ext cx="1848693" cy="184869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4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1518E-7E5C-47A7-91FB-E38589A89513}"/>
              </a:ext>
            </a:extLst>
          </p:cNvPr>
          <p:cNvSpPr txBox="1"/>
          <p:nvPr/>
        </p:nvSpPr>
        <p:spPr>
          <a:xfrm>
            <a:off x="1371600" y="1409700"/>
            <a:ext cx="154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Arial Black" panose="020B0A04020102020204" pitchFamily="34" charset="0"/>
              </a:rPr>
              <a:t>Problem Statement</a:t>
            </a:r>
            <a:endParaRPr lang="zh-TW" altLang="en-US" sz="5400" dirty="0">
              <a:latin typeface="Arial Black" panose="020B0A040201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D9C494-3F92-4AAA-8F0B-1DE927DAF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6286500"/>
            <a:ext cx="2590495" cy="259049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EEB022F-4522-4187-9D53-D0F8ABF56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362700"/>
            <a:ext cx="2361895" cy="2361895"/>
          </a:xfrm>
          <a:prstGeom prst="rect">
            <a:avLst/>
          </a:prstGeom>
        </p:spPr>
      </p:pic>
      <p:sp>
        <p:nvSpPr>
          <p:cNvPr id="13" name="語音泡泡: 橢圓形 12">
            <a:extLst>
              <a:ext uri="{FF2B5EF4-FFF2-40B4-BE49-F238E27FC236}">
                <a16:creationId xmlns:a16="http://schemas.microsoft.com/office/drawing/2014/main" id="{CDB4F95D-1BE3-4C54-AC5D-80CB1820A3F2}"/>
              </a:ext>
            </a:extLst>
          </p:cNvPr>
          <p:cNvSpPr/>
          <p:nvPr/>
        </p:nvSpPr>
        <p:spPr>
          <a:xfrm>
            <a:off x="2895600" y="2933700"/>
            <a:ext cx="5257800" cy="3200400"/>
          </a:xfrm>
          <a:prstGeom prst="wedgeEllipseCallout">
            <a:avLst/>
          </a:prstGeom>
          <a:solidFill>
            <a:srgbClr val="547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0" i="0" dirty="0">
                <a:effectLst/>
                <a:latin typeface="Montserrat Classic" panose="02020500000000000000" charset="0"/>
              </a:rPr>
              <a:t>I </a:t>
            </a:r>
            <a:r>
              <a:rPr lang="en-US" altLang="zh-TW" sz="3600" dirty="0">
                <a:latin typeface="Montserrat Classic" panose="02020500000000000000" charset="0"/>
              </a:rPr>
              <a:t>feel bad today. Because, …</a:t>
            </a:r>
            <a:endParaRPr lang="en-US" altLang="zh-TW" sz="3600" b="0" i="0" dirty="0">
              <a:effectLst/>
              <a:latin typeface="Montserrat Classic" panose="02020500000000000000" charset="0"/>
            </a:endParaRPr>
          </a:p>
        </p:txBody>
      </p:sp>
      <p:sp>
        <p:nvSpPr>
          <p:cNvPr id="14" name="語音泡泡: 橢圓形 13">
            <a:extLst>
              <a:ext uri="{FF2B5EF4-FFF2-40B4-BE49-F238E27FC236}">
                <a16:creationId xmlns:a16="http://schemas.microsoft.com/office/drawing/2014/main" id="{60FEA980-2EEB-4054-8D05-9768808AE57C}"/>
              </a:ext>
            </a:extLst>
          </p:cNvPr>
          <p:cNvSpPr/>
          <p:nvPr/>
        </p:nvSpPr>
        <p:spPr>
          <a:xfrm>
            <a:off x="9372600" y="2857500"/>
            <a:ext cx="5715000" cy="3200400"/>
          </a:xfrm>
          <a:prstGeom prst="wedgeEllipseCallout">
            <a:avLst>
              <a:gd name="adj1" fmla="val 27920"/>
              <a:gd name="adj2" fmla="val 6437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0" i="0" dirty="0">
                <a:solidFill>
                  <a:schemeClr val="tx1"/>
                </a:solidFill>
                <a:effectLst/>
                <a:latin typeface="Montserrat Classic" panose="02020500000000000000" charset="0"/>
              </a:rPr>
              <a:t>OK. Let me heard about your feeling.</a:t>
            </a:r>
          </a:p>
        </p:txBody>
      </p:sp>
    </p:spTree>
    <p:extLst>
      <p:ext uri="{BB962C8B-B14F-4D97-AF65-F5344CB8AC3E}">
        <p14:creationId xmlns:p14="http://schemas.microsoft.com/office/powerpoint/2010/main" val="336615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1518E-7E5C-47A7-91FB-E38589A89513}"/>
              </a:ext>
            </a:extLst>
          </p:cNvPr>
          <p:cNvSpPr txBox="1"/>
          <p:nvPr/>
        </p:nvSpPr>
        <p:spPr>
          <a:xfrm>
            <a:off x="1409700" y="4358670"/>
            <a:ext cx="1546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>
                <a:latin typeface="Arial Black" panose="020B0A04020102020204" pitchFamily="34" charset="0"/>
              </a:rPr>
              <a:t>But actually …</a:t>
            </a:r>
            <a:endParaRPr lang="zh-TW" altLang="en-US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9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1518E-7E5C-47A7-91FB-E38589A89513}"/>
              </a:ext>
            </a:extLst>
          </p:cNvPr>
          <p:cNvSpPr txBox="1"/>
          <p:nvPr/>
        </p:nvSpPr>
        <p:spPr>
          <a:xfrm>
            <a:off x="1371600" y="1409700"/>
            <a:ext cx="154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Arial Black" panose="020B0A04020102020204" pitchFamily="34" charset="0"/>
              </a:rPr>
              <a:t>Problem Statement</a:t>
            </a:r>
            <a:endParaRPr lang="zh-TW" altLang="en-US" sz="5400" dirty="0">
              <a:latin typeface="Arial Black" panose="020B0A040201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6ECE784-47A0-4D3A-B057-BA7166EFC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4762500"/>
            <a:ext cx="2590495" cy="259049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9B0475E-35F0-4FD3-82D1-0FD59EBAB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086405"/>
            <a:ext cx="2361895" cy="236189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EADC4250-7D53-4FF0-BFA2-2B23162EF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086405"/>
            <a:ext cx="2361895" cy="236189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CE3BBFB-FCB2-4F1B-93E5-AB756F72E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086405"/>
            <a:ext cx="2361895" cy="2361895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705E7307-B1A1-496E-84A1-9BB994C7857C}"/>
              </a:ext>
            </a:extLst>
          </p:cNvPr>
          <p:cNvSpPr txBox="1"/>
          <p:nvPr/>
        </p:nvSpPr>
        <p:spPr>
          <a:xfrm>
            <a:off x="6629400" y="5753100"/>
            <a:ext cx="61192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b="1" dirty="0">
                <a:latin typeface="Montserrat Classic" panose="02020500000000000000" charset="0"/>
              </a:rPr>
              <a:t>1200</a:t>
            </a:r>
            <a:r>
              <a:rPr lang="en-US" altLang="zh-TW" sz="3200" b="1" dirty="0">
                <a:latin typeface="Montserrat Classic" panose="02020500000000000000" charset="0"/>
              </a:rPr>
              <a:t> : 1</a:t>
            </a:r>
            <a:endParaRPr lang="en-US" altLang="zh-TW" sz="3200" b="1" i="0" dirty="0">
              <a:effectLst/>
              <a:latin typeface="Montserrat Classic" panose="02020500000000000000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BEC9B2F8-AD71-44FD-8072-3275FE316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876800"/>
            <a:ext cx="2361895" cy="236189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89D0A328-4D1E-4F8A-B9C7-5E610AB6B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876800"/>
            <a:ext cx="2361895" cy="236189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17DB9D2E-8FF3-4C06-A2CE-F31DAA3BC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876800"/>
            <a:ext cx="2361895" cy="23618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2B4E154-85D5-4881-9DDA-9171543E4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6667805"/>
            <a:ext cx="2361895" cy="23618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95EAA3B-D157-4465-BD3D-DA8B624CC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6667805"/>
            <a:ext cx="2361895" cy="23618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4DD8252-11EF-484B-9D51-04563D822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6667805"/>
            <a:ext cx="2361895" cy="236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5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1518E-7E5C-47A7-91FB-E38589A89513}"/>
              </a:ext>
            </a:extLst>
          </p:cNvPr>
          <p:cNvSpPr txBox="1"/>
          <p:nvPr/>
        </p:nvSpPr>
        <p:spPr>
          <a:xfrm>
            <a:off x="1371600" y="1409700"/>
            <a:ext cx="154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Arial Black" panose="020B0A04020102020204" pitchFamily="34" charset="0"/>
              </a:rPr>
              <a:t>Problem Statement</a:t>
            </a:r>
            <a:endParaRPr lang="zh-TW" altLang="en-US" sz="5400" dirty="0">
              <a:latin typeface="Arial Black" panose="020B0A040201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A96A93-D5DB-42DB-AAF1-7BA7A3DD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05" y="3390900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6496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1518E-7E5C-47A7-91FB-E38589A89513}"/>
              </a:ext>
            </a:extLst>
          </p:cNvPr>
          <p:cNvSpPr txBox="1"/>
          <p:nvPr/>
        </p:nvSpPr>
        <p:spPr>
          <a:xfrm>
            <a:off x="1371600" y="1409700"/>
            <a:ext cx="154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Arial Black" panose="020B0A04020102020204" pitchFamily="34" charset="0"/>
              </a:rPr>
              <a:t>Problem Statement</a:t>
            </a:r>
            <a:endParaRPr lang="zh-TW" altLang="en-US" sz="5400" dirty="0">
              <a:latin typeface="Arial Black" panose="020B0A040201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A96A93-D5DB-42DB-AAF1-7BA7A3DD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390900"/>
            <a:ext cx="4876190" cy="487619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178D9CD-2F53-4759-B0D4-03C9E179919C}"/>
              </a:ext>
            </a:extLst>
          </p:cNvPr>
          <p:cNvSpPr txBox="1"/>
          <p:nvPr/>
        </p:nvSpPr>
        <p:spPr>
          <a:xfrm>
            <a:off x="7010400" y="4381500"/>
            <a:ext cx="10360529" cy="2941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200" dirty="0">
                <a:latin typeface="Montserrat Classic" panose="02020500000000000000" charset="0"/>
              </a:rPr>
              <a:t>It provides a modernized counseling platform.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200" dirty="0">
                <a:latin typeface="Montserrat Classic" panose="02020500000000000000" charset="0"/>
              </a:rPr>
              <a:t>It enables university counselors to efficiently</a:t>
            </a:r>
            <a:br>
              <a:rPr lang="en-US" altLang="zh-TW" sz="3200" dirty="0">
                <a:latin typeface="Montserrat Classic" panose="02020500000000000000" charset="0"/>
              </a:rPr>
            </a:br>
            <a:r>
              <a:rPr lang="en-US" altLang="zh-TW" sz="3200" dirty="0">
                <a:latin typeface="Montserrat Classic" panose="02020500000000000000" charset="0"/>
              </a:rPr>
              <a:t>meet the diverse needs of students’ problems.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200" b="1" i="0" dirty="0">
                <a:solidFill>
                  <a:srgbClr val="C00000"/>
                </a:solidFill>
                <a:effectLst/>
                <a:latin typeface="Montserrat Classic" panose="02020500000000000000" charset="0"/>
              </a:rPr>
              <a:t>It needs to response based on user’s emotion.</a:t>
            </a:r>
          </a:p>
        </p:txBody>
      </p:sp>
    </p:spTree>
    <p:extLst>
      <p:ext uri="{BB962C8B-B14F-4D97-AF65-F5344CB8AC3E}">
        <p14:creationId xmlns:p14="http://schemas.microsoft.com/office/powerpoint/2010/main" val="4092781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719250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1518E-7E5C-47A7-91FB-E38589A89513}"/>
              </a:ext>
            </a:extLst>
          </p:cNvPr>
          <p:cNvSpPr txBox="1"/>
          <p:nvPr/>
        </p:nvSpPr>
        <p:spPr>
          <a:xfrm>
            <a:off x="1371600" y="1409700"/>
            <a:ext cx="154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Arial Black" panose="020B0A04020102020204" pitchFamily="34" charset="0"/>
              </a:rPr>
              <a:t>What is Natural Language Processing?</a:t>
            </a:r>
            <a:endParaRPr lang="zh-TW" altLang="en-US" sz="5400" dirty="0">
              <a:latin typeface="Arial Black" panose="020B0A040201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A62E588-CED8-4313-9CC5-7DE0F552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286190"/>
            <a:ext cx="2286000" cy="2286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20FC73F-0FEE-474B-82F3-A8479C16F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0" y="4286190"/>
            <a:ext cx="2286000" cy="2286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815E895-C696-4057-8B65-2B99AF1A0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286190"/>
            <a:ext cx="2286000" cy="2286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727EA16-D969-4726-9553-D4CBD683E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286190"/>
            <a:ext cx="2286000" cy="2286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55FAB8E-791E-4055-8919-E3C749CA6F1A}"/>
              </a:ext>
            </a:extLst>
          </p:cNvPr>
          <p:cNvSpPr txBox="1"/>
          <p:nvPr/>
        </p:nvSpPr>
        <p:spPr>
          <a:xfrm>
            <a:off x="1143000" y="7257990"/>
            <a:ext cx="4180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0" i="0" dirty="0">
                <a:effectLst/>
                <a:latin typeface="Montserrat Classic" panose="02020500000000000000" charset="0"/>
              </a:rPr>
              <a:t>Automatic Speech Recognition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C4D241-E66D-4600-B45F-7EC10FF51C0B}"/>
              </a:ext>
            </a:extLst>
          </p:cNvPr>
          <p:cNvSpPr txBox="1"/>
          <p:nvPr/>
        </p:nvSpPr>
        <p:spPr>
          <a:xfrm>
            <a:off x="6019800" y="7257990"/>
            <a:ext cx="221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0" i="0" dirty="0">
                <a:effectLst/>
                <a:latin typeface="Montserrat Classic" panose="02020500000000000000" charset="0"/>
              </a:rPr>
              <a:t>Text Generation</a:t>
            </a:r>
            <a:endParaRPr lang="zh-TW" altLang="en-US" sz="2000" dirty="0">
              <a:latin typeface="Montserrat Classic" panose="02020500000000000000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A9B6793-3330-4512-A5E5-90FD8714BAFD}"/>
              </a:ext>
            </a:extLst>
          </p:cNvPr>
          <p:cNvSpPr txBox="1"/>
          <p:nvPr/>
        </p:nvSpPr>
        <p:spPr>
          <a:xfrm>
            <a:off x="9906000" y="7257990"/>
            <a:ext cx="2634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i="0" dirty="0">
                <a:effectLst/>
                <a:latin typeface="Montserrat Classic" panose="02020500000000000000" charset="0"/>
              </a:rPr>
              <a:t>Sentiment Analysis</a:t>
            </a:r>
            <a:endParaRPr lang="zh-TW" altLang="en-US" sz="2000" dirty="0">
              <a:latin typeface="Montserrat Classic" panose="02020500000000000000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8E3127-C975-4B75-9FE2-493AE241A68B}"/>
              </a:ext>
            </a:extLst>
          </p:cNvPr>
          <p:cNvSpPr txBox="1"/>
          <p:nvPr/>
        </p:nvSpPr>
        <p:spPr>
          <a:xfrm>
            <a:off x="13723272" y="7257990"/>
            <a:ext cx="2771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i="0" dirty="0">
                <a:effectLst/>
                <a:latin typeface="Montserrat Classic" panose="02020500000000000000" charset="0"/>
              </a:rPr>
              <a:t>Question Answering</a:t>
            </a:r>
            <a:endParaRPr lang="zh-TW" altLang="en-US" sz="2000" dirty="0">
              <a:latin typeface="Montserrat Classic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698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1518E-7E5C-47A7-91FB-E38589A89513}"/>
              </a:ext>
            </a:extLst>
          </p:cNvPr>
          <p:cNvSpPr txBox="1"/>
          <p:nvPr/>
        </p:nvSpPr>
        <p:spPr>
          <a:xfrm>
            <a:off x="1371600" y="1409700"/>
            <a:ext cx="154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Arial Black" panose="020B0A04020102020204" pitchFamily="34" charset="0"/>
              </a:rPr>
              <a:t>Method</a:t>
            </a:r>
            <a:endParaRPr lang="zh-TW" altLang="en-US" sz="5400" dirty="0">
              <a:latin typeface="Arial Black" panose="020B0A040201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58FD6C-5E83-420B-A55E-9F870007F056}"/>
              </a:ext>
            </a:extLst>
          </p:cNvPr>
          <p:cNvSpPr txBox="1"/>
          <p:nvPr/>
        </p:nvSpPr>
        <p:spPr>
          <a:xfrm>
            <a:off x="1600200" y="311658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76DE8B-FEF2-4DBD-959D-74B2E20A7FDF}"/>
              </a:ext>
            </a:extLst>
          </p:cNvPr>
          <p:cNvSpPr txBox="1"/>
          <p:nvPr/>
        </p:nvSpPr>
        <p:spPr>
          <a:xfrm>
            <a:off x="1295400" y="2628900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0" i="0" dirty="0">
                <a:effectLst/>
                <a:latin typeface="Montserrat Classic" panose="02020500000000000000" charset="0"/>
              </a:rPr>
              <a:t>With natural language understanding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CE88F30C-1002-4650-B963-88C5675DC287}"/>
              </a:ext>
            </a:extLst>
          </p:cNvPr>
          <p:cNvGrpSpPr/>
          <p:nvPr/>
        </p:nvGrpSpPr>
        <p:grpSpPr>
          <a:xfrm>
            <a:off x="685800" y="723900"/>
            <a:ext cx="16859746" cy="8920050"/>
            <a:chOff x="0" y="0"/>
            <a:chExt cx="4440427" cy="2349314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436F9145-79C0-47F0-8001-95BA76EA174B}"/>
                </a:ext>
              </a:extLst>
            </p:cNvPr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F44F7EE4-B864-445A-B05F-A8E5DA254D5D}"/>
                </a:ext>
              </a:extLst>
            </p:cNvPr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E46E25B-A7FC-4958-B8FD-BA5CB2AACB00}"/>
              </a:ext>
            </a:extLst>
          </p:cNvPr>
          <p:cNvSpPr txBox="1"/>
          <p:nvPr/>
        </p:nvSpPr>
        <p:spPr>
          <a:xfrm>
            <a:off x="1524000" y="2857500"/>
            <a:ext cx="1514869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0" i="0" dirty="0">
                <a:effectLst/>
                <a:latin typeface="Montserrat Classic" panose="02020500000000000000" charset="0"/>
              </a:rPr>
              <a:t>With natural language understanding, we first get emotion from the user.</a:t>
            </a:r>
          </a:p>
          <a:p>
            <a:endParaRPr lang="en-US" altLang="zh-TW" sz="3200" dirty="0">
              <a:latin typeface="Montserrat Classic" panose="02020500000000000000" charset="0"/>
            </a:endParaRPr>
          </a:p>
          <a:p>
            <a:r>
              <a:rPr lang="en-US" altLang="zh-TW" sz="3200" b="0" i="0" dirty="0">
                <a:effectLst/>
                <a:latin typeface="Montserrat Classic" panose="02020500000000000000" charset="0"/>
              </a:rPr>
              <a:t>Then, we use hierarchical reinforcement learning.</a:t>
            </a:r>
          </a:p>
          <a:p>
            <a:endParaRPr lang="en-US" altLang="zh-TW" sz="3200" dirty="0">
              <a:latin typeface="Montserrat Classic" panose="02020500000000000000" charset="0"/>
            </a:endParaRPr>
          </a:p>
          <a:p>
            <a:r>
              <a:rPr lang="en-US" altLang="zh-TW" sz="3200" b="0" i="0" dirty="0">
                <a:effectLst/>
                <a:latin typeface="Montserrat Classic" panose="02020500000000000000" charset="0"/>
              </a:rPr>
              <a:t>By selecting the proper prompt, </a:t>
            </a:r>
          </a:p>
          <a:p>
            <a:endParaRPr lang="en-US" altLang="zh-TW" sz="3200" dirty="0">
              <a:latin typeface="Montserrat Classic" panose="02020500000000000000" charset="0"/>
            </a:endParaRPr>
          </a:p>
          <a:p>
            <a:r>
              <a:rPr lang="en-US" altLang="zh-TW" sz="3200" b="0" i="0" dirty="0">
                <a:effectLst/>
                <a:latin typeface="Montserrat Classic" panose="02020500000000000000" charset="0"/>
              </a:rPr>
              <a:t>we can get reliable responses from a large language model.</a:t>
            </a:r>
            <a:endParaRPr lang="en-US" altLang="zh-TW" sz="3200" dirty="0">
              <a:latin typeface="Montserrat Classic" panose="02020500000000000000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79519A9-E3CC-496F-A994-96FB32467474}"/>
              </a:ext>
            </a:extLst>
          </p:cNvPr>
          <p:cNvSpPr txBox="1"/>
          <p:nvPr/>
        </p:nvSpPr>
        <p:spPr>
          <a:xfrm>
            <a:off x="1524000" y="1562100"/>
            <a:ext cx="154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Arial Black" panose="020B0A04020102020204" pitchFamily="34" charset="0"/>
              </a:rPr>
              <a:t>Method</a:t>
            </a:r>
            <a:endParaRPr lang="zh-TW" alt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56304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1518E-7E5C-47A7-91FB-E38589A89513}"/>
              </a:ext>
            </a:extLst>
          </p:cNvPr>
          <p:cNvSpPr txBox="1"/>
          <p:nvPr/>
        </p:nvSpPr>
        <p:spPr>
          <a:xfrm>
            <a:off x="1371600" y="1409700"/>
            <a:ext cx="154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Arial Black" panose="020B0A04020102020204" pitchFamily="34" charset="0"/>
              </a:rPr>
              <a:t>What is Reinforcement Learning?</a:t>
            </a:r>
            <a:endParaRPr lang="zh-TW" altLang="en-US" sz="5400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¿Qué es reinforcement learning? - MATLAB &amp; Simulink">
            <a:extLst>
              <a:ext uri="{FF2B5EF4-FFF2-40B4-BE49-F238E27FC236}">
                <a16:creationId xmlns:a16="http://schemas.microsoft.com/office/drawing/2014/main" id="{D6295853-B015-4EF3-B9E0-FC80895EA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4" t="9208" r="3755" b="7014"/>
          <a:stretch/>
        </p:blipFill>
        <p:spPr bwMode="auto">
          <a:xfrm>
            <a:off x="3583899" y="2857500"/>
            <a:ext cx="11120203" cy="616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26033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175</Words>
  <Application>Microsoft Office PowerPoint</Application>
  <PresentationFormat>自訂</PresentationFormat>
  <Paragraphs>60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 Black</vt:lpstr>
      <vt:lpstr>Cambria Math</vt:lpstr>
      <vt:lpstr>Calibri</vt:lpstr>
      <vt:lpstr>Montserrat Classic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陳柏全</cp:lastModifiedBy>
  <cp:revision>50</cp:revision>
  <dcterms:created xsi:type="dcterms:W3CDTF">2006-08-16T00:00:00Z</dcterms:created>
  <dcterms:modified xsi:type="dcterms:W3CDTF">2023-12-20T15:01:23Z</dcterms:modified>
  <dc:identifier>DAF3UDkNOAA</dc:identifier>
</cp:coreProperties>
</file>