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8" r:id="rId3"/>
    <p:sldId id="260" r:id="rId4"/>
    <p:sldId id="265" r:id="rId5"/>
    <p:sldId id="266" r:id="rId6"/>
    <p:sldId id="264" r:id="rId7"/>
    <p:sldId id="267" r:id="rId8"/>
    <p:sldId id="268" r:id="rId9"/>
    <p:sldId id="269" r:id="rId10"/>
    <p:sldId id="270" r:id="rId11"/>
    <p:sldId id="271" r:id="rId12"/>
    <p:sldId id="272" r:id="rId13"/>
    <p:sldId id="273" r:id="rId14"/>
    <p:sldId id="277" r:id="rId15"/>
    <p:sldId id="278" r:id="rId16"/>
    <p:sldId id="274" r:id="rId17"/>
    <p:sldId id="275" r:id="rId18"/>
    <p:sldId id="276" r:id="rId19"/>
    <p:sldId id="279" r:id="rId20"/>
    <p:sldId id="280" r:id="rId21"/>
    <p:sldId id="281" r:id="rId22"/>
    <p:sldId id="282" r:id="rId23"/>
    <p:sldId id="283" r:id="rId24"/>
    <p:sldId id="284" r:id="rId25"/>
    <p:sldId id="285" r:id="rId26"/>
    <p:sldId id="286" r:id="rId27"/>
    <p:sldId id="287" r:id="rId28"/>
    <p:sldId id="25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BCFDC-61CB-EB46-A2BD-6CD7B2CBBA18}"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F606-E221-8E4F-88B4-B5C374646CBC}" type="slidenum">
              <a:rPr lang="en-US" smtClean="0"/>
              <a:t>‹#›</a:t>
            </a:fld>
            <a:endParaRPr lang="en-US"/>
          </a:p>
        </p:txBody>
      </p:sp>
    </p:spTree>
    <p:extLst>
      <p:ext uri="{BB962C8B-B14F-4D97-AF65-F5344CB8AC3E}">
        <p14:creationId xmlns:p14="http://schemas.microsoft.com/office/powerpoint/2010/main" val="153486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BAF606-E221-8E4F-88B4-B5C374646CBC}" type="slidenum">
              <a:rPr lang="en-US" smtClean="0"/>
              <a:t>2</a:t>
            </a:fld>
            <a:endParaRPr lang="en-US"/>
          </a:p>
        </p:txBody>
      </p:sp>
    </p:spTree>
    <p:extLst>
      <p:ext uri="{BB962C8B-B14F-4D97-AF65-F5344CB8AC3E}">
        <p14:creationId xmlns:p14="http://schemas.microsoft.com/office/powerpoint/2010/main" val="840956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8/9/2018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8311" y="1930196"/>
            <a:ext cx="9415377" cy="1934041"/>
          </a:xfrm>
        </p:spPr>
        <p:txBody>
          <a:bodyPr/>
          <a:lstStyle/>
          <a:p>
            <a:r>
              <a:rPr lang="en-US" dirty="0"/>
              <a:t>Nucleus Detection and Segmentation</a:t>
            </a:r>
          </a:p>
        </p:txBody>
      </p:sp>
      <p:sp>
        <p:nvSpPr>
          <p:cNvPr id="4" name="TextBox 3"/>
          <p:cNvSpPr txBox="1"/>
          <p:nvPr/>
        </p:nvSpPr>
        <p:spPr>
          <a:xfrm>
            <a:off x="5179904" y="4996176"/>
            <a:ext cx="5623784" cy="523220"/>
          </a:xfrm>
          <a:prstGeom prst="rect">
            <a:avLst/>
          </a:prstGeom>
          <a:noFill/>
        </p:spPr>
        <p:txBody>
          <a:bodyPr wrap="none" rtlCol="0">
            <a:spAutoFit/>
          </a:bodyPr>
          <a:lstStyle/>
          <a:p>
            <a:r>
              <a:rPr lang="en-US" sz="2800" dirty="0"/>
              <a:t>Team member:  </a:t>
            </a:r>
            <a:r>
              <a:rPr lang="en-US" sz="2800" dirty="0" err="1"/>
              <a:t>Jiahua</a:t>
            </a:r>
            <a:r>
              <a:rPr lang="en-US" sz="2800" dirty="0"/>
              <a:t> Li ,  </a:t>
            </a:r>
            <a:r>
              <a:rPr lang="en-US" sz="2800" dirty="0" err="1"/>
              <a:t>Bingling</a:t>
            </a:r>
            <a:r>
              <a:rPr lang="en-US" sz="2800" dirty="0"/>
              <a:t> Fu</a:t>
            </a:r>
          </a:p>
        </p:txBody>
      </p:sp>
    </p:spTree>
    <p:extLst>
      <p:ext uri="{BB962C8B-B14F-4D97-AF65-F5344CB8AC3E}">
        <p14:creationId xmlns:p14="http://schemas.microsoft.com/office/powerpoint/2010/main" val="11828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FF0081-4853-4205-8532-F2CA61E30809}"/>
              </a:ext>
            </a:extLst>
          </p:cNvPr>
          <p:cNvSpPr txBox="1"/>
          <p:nvPr/>
        </p:nvSpPr>
        <p:spPr>
          <a:xfrm>
            <a:off x="5023758" y="576941"/>
            <a:ext cx="2106385" cy="523220"/>
          </a:xfrm>
          <a:prstGeom prst="rect">
            <a:avLst/>
          </a:prstGeom>
          <a:noFill/>
        </p:spPr>
        <p:txBody>
          <a:bodyPr wrap="square" rtlCol="0">
            <a:spAutoFit/>
          </a:bodyPr>
          <a:lstStyle/>
          <a:p>
            <a:r>
              <a:rPr lang="en-US" altLang="zh-CN" sz="2800" dirty="0"/>
              <a:t>Show image</a:t>
            </a:r>
            <a:endParaRPr lang="zh-CN" altLang="en-US" sz="2800" dirty="0"/>
          </a:p>
        </p:txBody>
      </p:sp>
      <p:pic>
        <p:nvPicPr>
          <p:cNvPr id="6" name="图片 5">
            <a:extLst>
              <a:ext uri="{FF2B5EF4-FFF2-40B4-BE49-F238E27FC236}">
                <a16:creationId xmlns:a16="http://schemas.microsoft.com/office/drawing/2014/main" id="{CDE9291C-7D1B-4F63-9279-4C1EC070D028}"/>
              </a:ext>
            </a:extLst>
          </p:cNvPr>
          <p:cNvPicPr>
            <a:picLocks noChangeAspect="1"/>
          </p:cNvPicPr>
          <p:nvPr/>
        </p:nvPicPr>
        <p:blipFill>
          <a:blip r:embed="rId2"/>
          <a:stretch>
            <a:fillRect/>
          </a:stretch>
        </p:blipFill>
        <p:spPr>
          <a:xfrm>
            <a:off x="1142999" y="1400893"/>
            <a:ext cx="4593772" cy="4880166"/>
          </a:xfrm>
          <a:prstGeom prst="rect">
            <a:avLst/>
          </a:prstGeom>
        </p:spPr>
      </p:pic>
      <p:pic>
        <p:nvPicPr>
          <p:cNvPr id="8" name="图片 7">
            <a:extLst>
              <a:ext uri="{FF2B5EF4-FFF2-40B4-BE49-F238E27FC236}">
                <a16:creationId xmlns:a16="http://schemas.microsoft.com/office/drawing/2014/main" id="{5145D33D-EE7C-4FC5-9870-14EB000B5087}"/>
              </a:ext>
            </a:extLst>
          </p:cNvPr>
          <p:cNvPicPr>
            <a:picLocks noChangeAspect="1"/>
          </p:cNvPicPr>
          <p:nvPr/>
        </p:nvPicPr>
        <p:blipFill>
          <a:blip r:embed="rId3"/>
          <a:stretch>
            <a:fillRect/>
          </a:stretch>
        </p:blipFill>
        <p:spPr>
          <a:xfrm>
            <a:off x="6455231" y="1400893"/>
            <a:ext cx="4661480" cy="4880166"/>
          </a:xfrm>
          <a:prstGeom prst="rect">
            <a:avLst/>
          </a:prstGeom>
        </p:spPr>
      </p:pic>
    </p:spTree>
    <p:extLst>
      <p:ext uri="{BB962C8B-B14F-4D97-AF65-F5344CB8AC3E}">
        <p14:creationId xmlns:p14="http://schemas.microsoft.com/office/powerpoint/2010/main" val="117943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602C142-668E-4EE1-8E1E-264F7ACEFD7F}"/>
              </a:ext>
            </a:extLst>
          </p:cNvPr>
          <p:cNvSpPr txBox="1"/>
          <p:nvPr/>
        </p:nvSpPr>
        <p:spPr>
          <a:xfrm>
            <a:off x="5023758" y="576941"/>
            <a:ext cx="2106385" cy="523220"/>
          </a:xfrm>
          <a:prstGeom prst="rect">
            <a:avLst/>
          </a:prstGeom>
          <a:noFill/>
        </p:spPr>
        <p:txBody>
          <a:bodyPr wrap="square" rtlCol="0">
            <a:spAutoFit/>
          </a:bodyPr>
          <a:lstStyle/>
          <a:p>
            <a:r>
              <a:rPr lang="en-US" altLang="zh-CN" sz="2800" dirty="0"/>
              <a:t>Simple CNN</a:t>
            </a:r>
            <a:endParaRPr lang="zh-CN" altLang="en-US" sz="2800" dirty="0"/>
          </a:p>
        </p:txBody>
      </p:sp>
      <p:pic>
        <p:nvPicPr>
          <p:cNvPr id="6" name="图片 5">
            <a:extLst>
              <a:ext uri="{FF2B5EF4-FFF2-40B4-BE49-F238E27FC236}">
                <a16:creationId xmlns:a16="http://schemas.microsoft.com/office/drawing/2014/main" id="{33CCEEBC-0F1C-4E82-8F10-32A6E2E9DD80}"/>
              </a:ext>
            </a:extLst>
          </p:cNvPr>
          <p:cNvPicPr>
            <a:picLocks noChangeAspect="1"/>
          </p:cNvPicPr>
          <p:nvPr/>
        </p:nvPicPr>
        <p:blipFill>
          <a:blip r:embed="rId2"/>
          <a:stretch>
            <a:fillRect/>
          </a:stretch>
        </p:blipFill>
        <p:spPr>
          <a:xfrm>
            <a:off x="1760994" y="1100161"/>
            <a:ext cx="8631912" cy="5334886"/>
          </a:xfrm>
          <a:prstGeom prst="rect">
            <a:avLst/>
          </a:prstGeom>
        </p:spPr>
      </p:pic>
    </p:spTree>
    <p:extLst>
      <p:ext uri="{BB962C8B-B14F-4D97-AF65-F5344CB8AC3E}">
        <p14:creationId xmlns:p14="http://schemas.microsoft.com/office/powerpoint/2010/main" val="348640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6B1759A-7B4D-4512-8E81-A7134F633815}"/>
              </a:ext>
            </a:extLst>
          </p:cNvPr>
          <p:cNvPicPr>
            <a:picLocks noChangeAspect="1"/>
          </p:cNvPicPr>
          <p:nvPr/>
        </p:nvPicPr>
        <p:blipFill>
          <a:blip r:embed="rId2"/>
          <a:stretch>
            <a:fillRect/>
          </a:stretch>
        </p:blipFill>
        <p:spPr>
          <a:xfrm>
            <a:off x="2529223" y="511273"/>
            <a:ext cx="6440605" cy="6229233"/>
          </a:xfrm>
          <a:prstGeom prst="rect">
            <a:avLst/>
          </a:prstGeom>
        </p:spPr>
      </p:pic>
      <p:sp>
        <p:nvSpPr>
          <p:cNvPr id="6" name="文本框 5">
            <a:extLst>
              <a:ext uri="{FF2B5EF4-FFF2-40B4-BE49-F238E27FC236}">
                <a16:creationId xmlns:a16="http://schemas.microsoft.com/office/drawing/2014/main" id="{0BA9E321-589D-4CFC-A3D8-8EBFBCD682A2}"/>
              </a:ext>
            </a:extLst>
          </p:cNvPr>
          <p:cNvSpPr txBox="1"/>
          <p:nvPr/>
        </p:nvSpPr>
        <p:spPr>
          <a:xfrm>
            <a:off x="3430867" y="249663"/>
            <a:ext cx="4459405" cy="523220"/>
          </a:xfrm>
          <a:prstGeom prst="rect">
            <a:avLst/>
          </a:prstGeom>
          <a:noFill/>
        </p:spPr>
        <p:txBody>
          <a:bodyPr wrap="square" rtlCol="0">
            <a:spAutoFit/>
          </a:bodyPr>
          <a:lstStyle/>
          <a:p>
            <a:r>
              <a:rPr lang="en-US" altLang="zh-CN" sz="2800" dirty="0"/>
              <a:t>Model accuracy &amp; Model loss</a:t>
            </a:r>
            <a:endParaRPr lang="zh-CN" altLang="en-US" sz="2800" dirty="0"/>
          </a:p>
        </p:txBody>
      </p:sp>
    </p:spTree>
    <p:extLst>
      <p:ext uri="{BB962C8B-B14F-4D97-AF65-F5344CB8AC3E}">
        <p14:creationId xmlns:p14="http://schemas.microsoft.com/office/powerpoint/2010/main" val="115801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1EBAAD1-02D5-42B4-A507-02B5C6001818}"/>
              </a:ext>
            </a:extLst>
          </p:cNvPr>
          <p:cNvPicPr>
            <a:picLocks noChangeAspect="1"/>
          </p:cNvPicPr>
          <p:nvPr/>
        </p:nvPicPr>
        <p:blipFill>
          <a:blip r:embed="rId2"/>
          <a:stretch>
            <a:fillRect/>
          </a:stretch>
        </p:blipFill>
        <p:spPr>
          <a:xfrm>
            <a:off x="328866" y="954057"/>
            <a:ext cx="11534268" cy="5491688"/>
          </a:xfrm>
          <a:prstGeom prst="rect">
            <a:avLst/>
          </a:prstGeom>
        </p:spPr>
      </p:pic>
      <p:sp>
        <p:nvSpPr>
          <p:cNvPr id="6" name="文本框 5">
            <a:extLst>
              <a:ext uri="{FF2B5EF4-FFF2-40B4-BE49-F238E27FC236}">
                <a16:creationId xmlns:a16="http://schemas.microsoft.com/office/drawing/2014/main" id="{D351FDC6-B90C-42D2-AAEA-EB69BF07FB23}"/>
              </a:ext>
            </a:extLst>
          </p:cNvPr>
          <p:cNvSpPr txBox="1"/>
          <p:nvPr/>
        </p:nvSpPr>
        <p:spPr>
          <a:xfrm>
            <a:off x="4454124" y="430837"/>
            <a:ext cx="2567161" cy="523220"/>
          </a:xfrm>
          <a:prstGeom prst="rect">
            <a:avLst/>
          </a:prstGeom>
          <a:noFill/>
        </p:spPr>
        <p:txBody>
          <a:bodyPr wrap="square" rtlCol="0">
            <a:spAutoFit/>
          </a:bodyPr>
          <a:lstStyle/>
          <a:p>
            <a:r>
              <a:rPr lang="en-US" altLang="zh-CN" sz="2800" dirty="0"/>
              <a:t>Model accuracy</a:t>
            </a:r>
            <a:endParaRPr lang="zh-CN" altLang="en-US" sz="2800" dirty="0"/>
          </a:p>
        </p:txBody>
      </p:sp>
    </p:spTree>
    <p:extLst>
      <p:ext uri="{BB962C8B-B14F-4D97-AF65-F5344CB8AC3E}">
        <p14:creationId xmlns:p14="http://schemas.microsoft.com/office/powerpoint/2010/main" val="244370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18134D0-901A-421E-8E23-B5C6372DE448}"/>
              </a:ext>
            </a:extLst>
          </p:cNvPr>
          <p:cNvSpPr txBox="1"/>
          <p:nvPr/>
        </p:nvSpPr>
        <p:spPr>
          <a:xfrm>
            <a:off x="4006877" y="360933"/>
            <a:ext cx="4734352" cy="523220"/>
          </a:xfrm>
          <a:prstGeom prst="rect">
            <a:avLst/>
          </a:prstGeom>
          <a:noFill/>
        </p:spPr>
        <p:txBody>
          <a:bodyPr wrap="square" rtlCol="0">
            <a:spAutoFit/>
          </a:bodyPr>
          <a:lstStyle/>
          <a:p>
            <a:r>
              <a:rPr lang="en-US" altLang="zh-CN" sz="2800" dirty="0"/>
              <a:t>Prediction Result of Training Set</a:t>
            </a:r>
            <a:endParaRPr lang="zh-CN" altLang="en-US" sz="2800" dirty="0"/>
          </a:p>
        </p:txBody>
      </p:sp>
      <p:pic>
        <p:nvPicPr>
          <p:cNvPr id="6" name="图片 5">
            <a:extLst>
              <a:ext uri="{FF2B5EF4-FFF2-40B4-BE49-F238E27FC236}">
                <a16:creationId xmlns:a16="http://schemas.microsoft.com/office/drawing/2014/main" id="{A7463BBF-920A-4E7D-B9FF-1438B26A025F}"/>
              </a:ext>
            </a:extLst>
          </p:cNvPr>
          <p:cNvPicPr>
            <a:picLocks noChangeAspect="1"/>
          </p:cNvPicPr>
          <p:nvPr/>
        </p:nvPicPr>
        <p:blipFill>
          <a:blip r:embed="rId2"/>
          <a:stretch>
            <a:fillRect/>
          </a:stretch>
        </p:blipFill>
        <p:spPr>
          <a:xfrm>
            <a:off x="509452" y="954057"/>
            <a:ext cx="5662750" cy="5690374"/>
          </a:xfrm>
          <a:prstGeom prst="rect">
            <a:avLst/>
          </a:prstGeom>
        </p:spPr>
      </p:pic>
      <p:pic>
        <p:nvPicPr>
          <p:cNvPr id="8" name="图片 7">
            <a:extLst>
              <a:ext uri="{FF2B5EF4-FFF2-40B4-BE49-F238E27FC236}">
                <a16:creationId xmlns:a16="http://schemas.microsoft.com/office/drawing/2014/main" id="{BFC95B54-B712-44D0-81F5-AAE73EF62E4B}"/>
              </a:ext>
            </a:extLst>
          </p:cNvPr>
          <p:cNvPicPr>
            <a:picLocks noChangeAspect="1"/>
          </p:cNvPicPr>
          <p:nvPr/>
        </p:nvPicPr>
        <p:blipFill>
          <a:blip r:embed="rId3"/>
          <a:stretch>
            <a:fillRect/>
          </a:stretch>
        </p:blipFill>
        <p:spPr>
          <a:xfrm>
            <a:off x="6172202" y="954057"/>
            <a:ext cx="5508171" cy="5696714"/>
          </a:xfrm>
          <a:prstGeom prst="rect">
            <a:avLst/>
          </a:prstGeom>
        </p:spPr>
      </p:pic>
    </p:spTree>
    <p:extLst>
      <p:ext uri="{BB962C8B-B14F-4D97-AF65-F5344CB8AC3E}">
        <p14:creationId xmlns:p14="http://schemas.microsoft.com/office/powerpoint/2010/main" val="410167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58A9A9-BEA5-4D23-BF97-57DDEAADA275}"/>
              </a:ext>
            </a:extLst>
          </p:cNvPr>
          <p:cNvSpPr txBox="1"/>
          <p:nvPr/>
        </p:nvSpPr>
        <p:spPr>
          <a:xfrm>
            <a:off x="3837678" y="343752"/>
            <a:ext cx="4734352" cy="523220"/>
          </a:xfrm>
          <a:prstGeom prst="rect">
            <a:avLst/>
          </a:prstGeom>
          <a:noFill/>
        </p:spPr>
        <p:txBody>
          <a:bodyPr wrap="square" rtlCol="0">
            <a:spAutoFit/>
          </a:bodyPr>
          <a:lstStyle/>
          <a:p>
            <a:r>
              <a:rPr lang="en-US" altLang="zh-CN" sz="2800" dirty="0"/>
              <a:t>Prediction Result of Testing Set</a:t>
            </a:r>
            <a:endParaRPr lang="zh-CN" altLang="en-US" sz="2800" dirty="0"/>
          </a:p>
        </p:txBody>
      </p:sp>
      <p:pic>
        <p:nvPicPr>
          <p:cNvPr id="6" name="图片 5">
            <a:extLst>
              <a:ext uri="{FF2B5EF4-FFF2-40B4-BE49-F238E27FC236}">
                <a16:creationId xmlns:a16="http://schemas.microsoft.com/office/drawing/2014/main" id="{7F8B5B29-1934-43D4-BAB1-70D7242CAA1F}"/>
              </a:ext>
            </a:extLst>
          </p:cNvPr>
          <p:cNvPicPr>
            <a:picLocks noChangeAspect="1"/>
          </p:cNvPicPr>
          <p:nvPr/>
        </p:nvPicPr>
        <p:blipFill>
          <a:blip r:embed="rId2"/>
          <a:stretch>
            <a:fillRect/>
          </a:stretch>
        </p:blipFill>
        <p:spPr>
          <a:xfrm>
            <a:off x="633137" y="866972"/>
            <a:ext cx="5571717" cy="5775064"/>
          </a:xfrm>
          <a:prstGeom prst="rect">
            <a:avLst/>
          </a:prstGeom>
        </p:spPr>
      </p:pic>
      <p:pic>
        <p:nvPicPr>
          <p:cNvPr id="8" name="图片 7">
            <a:extLst>
              <a:ext uri="{FF2B5EF4-FFF2-40B4-BE49-F238E27FC236}">
                <a16:creationId xmlns:a16="http://schemas.microsoft.com/office/drawing/2014/main" id="{A75A935D-53AC-404C-B7D8-D9442A672A47}"/>
              </a:ext>
            </a:extLst>
          </p:cNvPr>
          <p:cNvPicPr>
            <a:picLocks noChangeAspect="1"/>
          </p:cNvPicPr>
          <p:nvPr/>
        </p:nvPicPr>
        <p:blipFill>
          <a:blip r:embed="rId3"/>
          <a:stretch>
            <a:fillRect/>
          </a:stretch>
        </p:blipFill>
        <p:spPr>
          <a:xfrm>
            <a:off x="6199879" y="866972"/>
            <a:ext cx="5447832" cy="5775521"/>
          </a:xfrm>
          <a:prstGeom prst="rect">
            <a:avLst/>
          </a:prstGeom>
        </p:spPr>
      </p:pic>
    </p:spTree>
    <p:extLst>
      <p:ext uri="{BB962C8B-B14F-4D97-AF65-F5344CB8AC3E}">
        <p14:creationId xmlns:p14="http://schemas.microsoft.com/office/powerpoint/2010/main" val="1588301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4D87DC-6678-48CE-A4FD-F63BAB36717F}"/>
              </a:ext>
            </a:extLst>
          </p:cNvPr>
          <p:cNvSpPr txBox="1"/>
          <p:nvPr/>
        </p:nvSpPr>
        <p:spPr>
          <a:xfrm>
            <a:off x="5073676" y="511417"/>
            <a:ext cx="1806095" cy="523220"/>
          </a:xfrm>
          <a:prstGeom prst="rect">
            <a:avLst/>
          </a:prstGeom>
          <a:noFill/>
        </p:spPr>
        <p:txBody>
          <a:bodyPr wrap="square" rtlCol="0">
            <a:spAutoFit/>
          </a:bodyPr>
          <a:lstStyle/>
          <a:p>
            <a:r>
              <a:rPr lang="en-US" altLang="zh-CN" sz="2800" dirty="0"/>
              <a:t>U-net CNN</a:t>
            </a:r>
            <a:endParaRPr lang="zh-CN" altLang="en-US" sz="2800" dirty="0"/>
          </a:p>
        </p:txBody>
      </p:sp>
      <p:sp>
        <p:nvSpPr>
          <p:cNvPr id="5" name="矩形 4">
            <a:extLst>
              <a:ext uri="{FF2B5EF4-FFF2-40B4-BE49-F238E27FC236}">
                <a16:creationId xmlns:a16="http://schemas.microsoft.com/office/drawing/2014/main" id="{51A148B3-3D95-4775-B4B8-4ACFB182EE45}"/>
              </a:ext>
            </a:extLst>
          </p:cNvPr>
          <p:cNvSpPr/>
          <p:nvPr/>
        </p:nvSpPr>
        <p:spPr>
          <a:xfrm>
            <a:off x="7075714" y="1443841"/>
            <a:ext cx="4572000" cy="3970318"/>
          </a:xfrm>
          <a:prstGeom prst="rect">
            <a:avLst/>
          </a:prstGeom>
        </p:spPr>
        <p:txBody>
          <a:bodyPr wrap="square">
            <a:spAutoFit/>
          </a:bodyPr>
          <a:lstStyle/>
          <a:p>
            <a:pPr algn="just"/>
            <a:r>
              <a:rPr lang="zh-CN" altLang="en-US" sz="2800" dirty="0"/>
              <a:t>The architecture </a:t>
            </a:r>
            <a:r>
              <a:rPr lang="en-US" altLang="zh-CN" sz="2800" dirty="0"/>
              <a:t>of U-net CNN </a:t>
            </a:r>
            <a:r>
              <a:rPr lang="zh-CN" altLang="en-US" sz="2800" dirty="0"/>
              <a:t>consists of a contracting path to capture context and a symmetric expanding path that enables precise localization. We show that such a network can be trained end-to-end from very few images and outperforms the prior method</a:t>
            </a:r>
            <a:r>
              <a:rPr lang="en-US" altLang="zh-CN" sz="2800" dirty="0"/>
              <a:t>.</a:t>
            </a:r>
            <a:endParaRPr lang="zh-CN" altLang="en-US" sz="2800" dirty="0"/>
          </a:p>
        </p:txBody>
      </p:sp>
      <p:pic>
        <p:nvPicPr>
          <p:cNvPr id="7" name="图片 6">
            <a:extLst>
              <a:ext uri="{FF2B5EF4-FFF2-40B4-BE49-F238E27FC236}">
                <a16:creationId xmlns:a16="http://schemas.microsoft.com/office/drawing/2014/main" id="{BFEFC13F-9D98-47EB-A1E5-B5BD4D303B46}"/>
              </a:ext>
            </a:extLst>
          </p:cNvPr>
          <p:cNvPicPr>
            <a:picLocks noChangeAspect="1"/>
          </p:cNvPicPr>
          <p:nvPr/>
        </p:nvPicPr>
        <p:blipFill>
          <a:blip r:embed="rId2"/>
          <a:stretch>
            <a:fillRect/>
          </a:stretch>
        </p:blipFill>
        <p:spPr>
          <a:xfrm>
            <a:off x="0" y="947057"/>
            <a:ext cx="7075714" cy="5910943"/>
          </a:xfrm>
          <a:prstGeom prst="rect">
            <a:avLst/>
          </a:prstGeom>
        </p:spPr>
      </p:pic>
    </p:spTree>
    <p:extLst>
      <p:ext uri="{BB962C8B-B14F-4D97-AF65-F5344CB8AC3E}">
        <p14:creationId xmlns:p14="http://schemas.microsoft.com/office/powerpoint/2010/main" val="147880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90ABC36-D32E-4793-90CB-48AF7BB18363}"/>
              </a:ext>
            </a:extLst>
          </p:cNvPr>
          <p:cNvPicPr>
            <a:picLocks noChangeAspect="1"/>
          </p:cNvPicPr>
          <p:nvPr/>
        </p:nvPicPr>
        <p:blipFill>
          <a:blip r:embed="rId2"/>
          <a:stretch>
            <a:fillRect/>
          </a:stretch>
        </p:blipFill>
        <p:spPr>
          <a:xfrm>
            <a:off x="1242186" y="457107"/>
            <a:ext cx="9707628" cy="6400893"/>
          </a:xfrm>
          <a:prstGeom prst="rect">
            <a:avLst/>
          </a:prstGeom>
        </p:spPr>
      </p:pic>
      <p:sp>
        <p:nvSpPr>
          <p:cNvPr id="6" name="文本框 5">
            <a:extLst>
              <a:ext uri="{FF2B5EF4-FFF2-40B4-BE49-F238E27FC236}">
                <a16:creationId xmlns:a16="http://schemas.microsoft.com/office/drawing/2014/main" id="{C2E18B9E-A59B-4457-892D-EDA6E27F4E5B}"/>
              </a:ext>
            </a:extLst>
          </p:cNvPr>
          <p:cNvSpPr txBox="1"/>
          <p:nvPr/>
        </p:nvSpPr>
        <p:spPr>
          <a:xfrm>
            <a:off x="4659552" y="130629"/>
            <a:ext cx="1806095" cy="523220"/>
          </a:xfrm>
          <a:prstGeom prst="rect">
            <a:avLst/>
          </a:prstGeom>
          <a:noFill/>
        </p:spPr>
        <p:txBody>
          <a:bodyPr wrap="square" rtlCol="0">
            <a:spAutoFit/>
          </a:bodyPr>
          <a:lstStyle/>
          <a:p>
            <a:r>
              <a:rPr lang="en-US" altLang="zh-CN" sz="2800" dirty="0"/>
              <a:t>U-net CNN</a:t>
            </a:r>
            <a:endParaRPr lang="zh-CN" altLang="en-US" sz="2800" dirty="0"/>
          </a:p>
        </p:txBody>
      </p:sp>
      <p:sp>
        <p:nvSpPr>
          <p:cNvPr id="7" name="矩形 6">
            <a:extLst>
              <a:ext uri="{FF2B5EF4-FFF2-40B4-BE49-F238E27FC236}">
                <a16:creationId xmlns:a16="http://schemas.microsoft.com/office/drawing/2014/main" id="{AA54B0DA-672A-4A84-AF3E-E05DB0C1C313}"/>
              </a:ext>
            </a:extLst>
          </p:cNvPr>
          <p:cNvSpPr/>
          <p:nvPr/>
        </p:nvSpPr>
        <p:spPr>
          <a:xfrm>
            <a:off x="1338943" y="587828"/>
            <a:ext cx="4223657" cy="61395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2FEBD5D-CC4F-441F-AF53-160158C4A0CB}"/>
              </a:ext>
            </a:extLst>
          </p:cNvPr>
          <p:cNvSpPr/>
          <p:nvPr/>
        </p:nvSpPr>
        <p:spPr>
          <a:xfrm>
            <a:off x="5628849" y="587828"/>
            <a:ext cx="4223657" cy="6139543"/>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ADF3645-42A8-4E1F-9A84-3EA2FC8C915A}"/>
              </a:ext>
            </a:extLst>
          </p:cNvPr>
          <p:cNvSpPr/>
          <p:nvPr/>
        </p:nvSpPr>
        <p:spPr>
          <a:xfrm>
            <a:off x="1338943" y="6186215"/>
            <a:ext cx="2645228" cy="523220"/>
          </a:xfrm>
          <a:prstGeom prst="rect">
            <a:avLst/>
          </a:prstGeom>
        </p:spPr>
        <p:txBody>
          <a:bodyPr wrap="square">
            <a:spAutoFit/>
          </a:bodyPr>
          <a:lstStyle/>
          <a:p>
            <a:r>
              <a:rPr lang="en-US" altLang="zh-CN" sz="2800" dirty="0">
                <a:solidFill>
                  <a:srgbClr val="FF0000"/>
                </a:solidFill>
              </a:rPr>
              <a:t>C</a:t>
            </a:r>
            <a:r>
              <a:rPr lang="zh-CN" altLang="en-US" sz="2800" dirty="0">
                <a:solidFill>
                  <a:srgbClr val="FF0000"/>
                </a:solidFill>
              </a:rPr>
              <a:t>ontracting path</a:t>
            </a:r>
          </a:p>
        </p:txBody>
      </p:sp>
      <p:sp>
        <p:nvSpPr>
          <p:cNvPr id="10" name="矩形 9">
            <a:extLst>
              <a:ext uri="{FF2B5EF4-FFF2-40B4-BE49-F238E27FC236}">
                <a16:creationId xmlns:a16="http://schemas.microsoft.com/office/drawing/2014/main" id="{D89077A3-CB7A-46DB-88CC-B983E9820C8A}"/>
              </a:ext>
            </a:extLst>
          </p:cNvPr>
          <p:cNvSpPr/>
          <p:nvPr/>
        </p:nvSpPr>
        <p:spPr>
          <a:xfrm>
            <a:off x="7391402" y="6186215"/>
            <a:ext cx="2461104" cy="523220"/>
          </a:xfrm>
          <a:prstGeom prst="rect">
            <a:avLst/>
          </a:prstGeom>
        </p:spPr>
        <p:txBody>
          <a:bodyPr wrap="square">
            <a:spAutoFit/>
          </a:bodyPr>
          <a:lstStyle/>
          <a:p>
            <a:r>
              <a:rPr lang="en-US" altLang="zh-CN" sz="2800" dirty="0">
                <a:solidFill>
                  <a:schemeClr val="accent1"/>
                </a:solidFill>
              </a:rPr>
              <a:t>E</a:t>
            </a:r>
            <a:r>
              <a:rPr lang="zh-CN" altLang="en-US" sz="2800" dirty="0">
                <a:solidFill>
                  <a:schemeClr val="accent1"/>
                </a:solidFill>
              </a:rPr>
              <a:t>xpanding path</a:t>
            </a:r>
          </a:p>
        </p:txBody>
      </p:sp>
      <p:sp>
        <p:nvSpPr>
          <p:cNvPr id="11" name="矩形 10">
            <a:extLst>
              <a:ext uri="{FF2B5EF4-FFF2-40B4-BE49-F238E27FC236}">
                <a16:creationId xmlns:a16="http://schemas.microsoft.com/office/drawing/2014/main" id="{BDCCC7F8-892E-462C-9FE1-B82668AB949E}"/>
              </a:ext>
            </a:extLst>
          </p:cNvPr>
          <p:cNvSpPr/>
          <p:nvPr/>
        </p:nvSpPr>
        <p:spPr>
          <a:xfrm>
            <a:off x="1338943" y="5680808"/>
            <a:ext cx="2461104" cy="523220"/>
          </a:xfrm>
          <a:prstGeom prst="rect">
            <a:avLst/>
          </a:prstGeom>
        </p:spPr>
        <p:txBody>
          <a:bodyPr wrap="square">
            <a:spAutoFit/>
          </a:bodyPr>
          <a:lstStyle/>
          <a:p>
            <a:pPr algn="just"/>
            <a:r>
              <a:rPr lang="en-US" altLang="zh-CN" sz="2800" dirty="0"/>
              <a:t>C</a:t>
            </a:r>
            <a:r>
              <a:rPr lang="zh-CN" altLang="en-US" sz="2800" dirty="0"/>
              <a:t>apture context</a:t>
            </a:r>
          </a:p>
        </p:txBody>
      </p:sp>
      <p:sp>
        <p:nvSpPr>
          <p:cNvPr id="12" name="矩形 11">
            <a:extLst>
              <a:ext uri="{FF2B5EF4-FFF2-40B4-BE49-F238E27FC236}">
                <a16:creationId xmlns:a16="http://schemas.microsoft.com/office/drawing/2014/main" id="{E8AACC91-C92E-4E23-8CDB-99F18C0CD7DB}"/>
              </a:ext>
            </a:extLst>
          </p:cNvPr>
          <p:cNvSpPr/>
          <p:nvPr/>
        </p:nvSpPr>
        <p:spPr>
          <a:xfrm>
            <a:off x="7249886" y="5662995"/>
            <a:ext cx="2602621" cy="523220"/>
          </a:xfrm>
          <a:prstGeom prst="rect">
            <a:avLst/>
          </a:prstGeom>
          <a:noFill/>
        </p:spPr>
        <p:txBody>
          <a:bodyPr wrap="square">
            <a:spAutoFit/>
          </a:bodyPr>
          <a:lstStyle/>
          <a:p>
            <a:pPr algn="just"/>
            <a:r>
              <a:rPr lang="en-US" altLang="zh-CN" sz="2800" dirty="0"/>
              <a:t>P</a:t>
            </a:r>
            <a:r>
              <a:rPr lang="zh-CN" altLang="en-US" sz="2800" dirty="0"/>
              <a:t>recise</a:t>
            </a:r>
            <a:r>
              <a:rPr lang="en-US" altLang="zh-CN" sz="2800" dirty="0" err="1"/>
              <a:t>ly</a:t>
            </a:r>
            <a:r>
              <a:rPr lang="zh-CN" altLang="en-US" sz="2800" dirty="0"/>
              <a:t> localiz</a:t>
            </a:r>
            <a:r>
              <a:rPr lang="en-US" altLang="zh-CN" sz="2800" dirty="0"/>
              <a:t>e</a:t>
            </a:r>
            <a:endParaRPr lang="zh-CN" altLang="en-US" sz="2800" dirty="0"/>
          </a:p>
        </p:txBody>
      </p:sp>
    </p:spTree>
    <p:extLst>
      <p:ext uri="{BB962C8B-B14F-4D97-AF65-F5344CB8AC3E}">
        <p14:creationId xmlns:p14="http://schemas.microsoft.com/office/powerpoint/2010/main" val="327074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62808FF-12D5-49A1-8DB0-3166E531AF35}"/>
              </a:ext>
            </a:extLst>
          </p:cNvPr>
          <p:cNvSpPr txBox="1"/>
          <p:nvPr/>
        </p:nvSpPr>
        <p:spPr>
          <a:xfrm>
            <a:off x="5018780" y="313207"/>
            <a:ext cx="1806095" cy="523220"/>
          </a:xfrm>
          <a:prstGeom prst="rect">
            <a:avLst/>
          </a:prstGeom>
          <a:noFill/>
        </p:spPr>
        <p:txBody>
          <a:bodyPr wrap="square" rtlCol="0">
            <a:spAutoFit/>
          </a:bodyPr>
          <a:lstStyle/>
          <a:p>
            <a:r>
              <a:rPr lang="en-US" altLang="zh-CN" sz="2800" dirty="0"/>
              <a:t>U-net CNN</a:t>
            </a:r>
            <a:endParaRPr lang="zh-CN" altLang="en-US" sz="2800" dirty="0"/>
          </a:p>
        </p:txBody>
      </p:sp>
      <p:pic>
        <p:nvPicPr>
          <p:cNvPr id="6" name="图片 5">
            <a:extLst>
              <a:ext uri="{FF2B5EF4-FFF2-40B4-BE49-F238E27FC236}">
                <a16:creationId xmlns:a16="http://schemas.microsoft.com/office/drawing/2014/main" id="{9F40E53C-3449-4387-94ED-B1ED83731421}"/>
              </a:ext>
            </a:extLst>
          </p:cNvPr>
          <p:cNvPicPr>
            <a:picLocks noChangeAspect="1"/>
          </p:cNvPicPr>
          <p:nvPr/>
        </p:nvPicPr>
        <p:blipFill>
          <a:blip r:embed="rId2"/>
          <a:stretch>
            <a:fillRect/>
          </a:stretch>
        </p:blipFill>
        <p:spPr>
          <a:xfrm>
            <a:off x="2508709" y="1010598"/>
            <a:ext cx="7174582" cy="5007261"/>
          </a:xfrm>
          <a:prstGeom prst="rect">
            <a:avLst/>
          </a:prstGeom>
        </p:spPr>
      </p:pic>
      <p:sp>
        <p:nvSpPr>
          <p:cNvPr id="7" name="矩形 6">
            <a:extLst>
              <a:ext uri="{FF2B5EF4-FFF2-40B4-BE49-F238E27FC236}">
                <a16:creationId xmlns:a16="http://schemas.microsoft.com/office/drawing/2014/main" id="{94B52D36-C2C0-422A-98AF-6A8D80131178}"/>
              </a:ext>
            </a:extLst>
          </p:cNvPr>
          <p:cNvSpPr/>
          <p:nvPr/>
        </p:nvSpPr>
        <p:spPr>
          <a:xfrm>
            <a:off x="3422876" y="6021120"/>
            <a:ext cx="5346248" cy="523220"/>
          </a:xfrm>
          <a:prstGeom prst="rect">
            <a:avLst/>
          </a:prstGeom>
        </p:spPr>
        <p:txBody>
          <a:bodyPr wrap="square">
            <a:spAutoFit/>
          </a:bodyPr>
          <a:lstStyle/>
          <a:p>
            <a:r>
              <a:rPr lang="zh-CN" altLang="en-US" sz="2800" dirty="0"/>
              <a:t>a contracting path to capture contex</a:t>
            </a:r>
          </a:p>
        </p:txBody>
      </p:sp>
    </p:spTree>
    <p:extLst>
      <p:ext uri="{BB962C8B-B14F-4D97-AF65-F5344CB8AC3E}">
        <p14:creationId xmlns:p14="http://schemas.microsoft.com/office/powerpoint/2010/main" val="60279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62808FF-12D5-49A1-8DB0-3166E531AF35}"/>
              </a:ext>
            </a:extLst>
          </p:cNvPr>
          <p:cNvSpPr txBox="1"/>
          <p:nvPr/>
        </p:nvSpPr>
        <p:spPr>
          <a:xfrm>
            <a:off x="5018780" y="313207"/>
            <a:ext cx="1806095" cy="523220"/>
          </a:xfrm>
          <a:prstGeom prst="rect">
            <a:avLst/>
          </a:prstGeom>
          <a:noFill/>
        </p:spPr>
        <p:txBody>
          <a:bodyPr wrap="square" rtlCol="0">
            <a:spAutoFit/>
          </a:bodyPr>
          <a:lstStyle/>
          <a:p>
            <a:r>
              <a:rPr lang="en-US" altLang="zh-CN" sz="2800" dirty="0"/>
              <a:t>U-net CNN</a:t>
            </a:r>
            <a:endParaRPr lang="zh-CN" altLang="en-US" sz="2800" dirty="0"/>
          </a:p>
        </p:txBody>
      </p:sp>
      <p:pic>
        <p:nvPicPr>
          <p:cNvPr id="3" name="图片 2">
            <a:extLst>
              <a:ext uri="{FF2B5EF4-FFF2-40B4-BE49-F238E27FC236}">
                <a16:creationId xmlns:a16="http://schemas.microsoft.com/office/drawing/2014/main" id="{441616F5-A4E6-4C97-9044-0802EFEFF72B}"/>
              </a:ext>
            </a:extLst>
          </p:cNvPr>
          <p:cNvPicPr>
            <a:picLocks noChangeAspect="1"/>
          </p:cNvPicPr>
          <p:nvPr/>
        </p:nvPicPr>
        <p:blipFill>
          <a:blip r:embed="rId2"/>
          <a:stretch>
            <a:fillRect/>
          </a:stretch>
        </p:blipFill>
        <p:spPr>
          <a:xfrm>
            <a:off x="2146020" y="836428"/>
            <a:ext cx="7520494" cy="5292930"/>
          </a:xfrm>
          <a:prstGeom prst="rect">
            <a:avLst/>
          </a:prstGeom>
        </p:spPr>
      </p:pic>
      <p:sp>
        <p:nvSpPr>
          <p:cNvPr id="7" name="矩形 6">
            <a:extLst>
              <a:ext uri="{FF2B5EF4-FFF2-40B4-BE49-F238E27FC236}">
                <a16:creationId xmlns:a16="http://schemas.microsoft.com/office/drawing/2014/main" id="{BE7A96C3-B436-42AD-A60B-A6D7C9CCE116}"/>
              </a:ext>
            </a:extLst>
          </p:cNvPr>
          <p:cNvSpPr/>
          <p:nvPr/>
        </p:nvSpPr>
        <p:spPr>
          <a:xfrm>
            <a:off x="1627414" y="6140945"/>
            <a:ext cx="8937171" cy="523220"/>
          </a:xfrm>
          <a:prstGeom prst="rect">
            <a:avLst/>
          </a:prstGeom>
        </p:spPr>
        <p:txBody>
          <a:bodyPr wrap="square">
            <a:spAutoFit/>
          </a:bodyPr>
          <a:lstStyle/>
          <a:p>
            <a:r>
              <a:rPr lang="zh-CN" altLang="en-US" sz="2800" dirty="0"/>
              <a:t>a symmetric expanding path that enables precise localization</a:t>
            </a:r>
          </a:p>
        </p:txBody>
      </p:sp>
    </p:spTree>
    <p:extLst>
      <p:ext uri="{BB962C8B-B14F-4D97-AF65-F5344CB8AC3E}">
        <p14:creationId xmlns:p14="http://schemas.microsoft.com/office/powerpoint/2010/main" val="276066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b="1" dirty="0">
                <a:effectLst>
                  <a:outerShdw blurRad="38100" dist="38100" dir="2700000" algn="tl">
                    <a:srgbClr val="000000">
                      <a:alpha val="43137"/>
                    </a:srgbClr>
                  </a:outerShdw>
                </a:effectLst>
              </a:rPr>
              <a:t>Background</a:t>
            </a:r>
          </a:p>
        </p:txBody>
      </p:sp>
      <p:sp>
        <p:nvSpPr>
          <p:cNvPr id="5" name="TextBox 4"/>
          <p:cNvSpPr txBox="1"/>
          <p:nvPr/>
        </p:nvSpPr>
        <p:spPr>
          <a:xfrm>
            <a:off x="1389096" y="2519494"/>
            <a:ext cx="9413808" cy="2677656"/>
          </a:xfrm>
          <a:prstGeom prst="rect">
            <a:avLst/>
          </a:prstGeom>
          <a:noFill/>
        </p:spPr>
        <p:txBody>
          <a:bodyPr wrap="square" rtlCol="0">
            <a:spAutoFit/>
          </a:bodyPr>
          <a:lstStyle/>
          <a:p>
            <a:pPr algn="just"/>
            <a:r>
              <a:rPr lang="en-US" sz="2800" dirty="0"/>
              <a:t>We’ve all seen people suffer from diseases like cancer, heart disease, chronic obstructive pulmonary disease, Alzheimer’s, and diabetes. Identifying the cells’ nuclei is the starting point for most diseases analyses because most of the human body’s 30 trillion cells contain a nucleus full of DNA, the genetic code that programs each cell.</a:t>
            </a:r>
          </a:p>
        </p:txBody>
      </p:sp>
    </p:spTree>
    <p:extLst>
      <p:ext uri="{BB962C8B-B14F-4D97-AF65-F5344CB8AC3E}">
        <p14:creationId xmlns:p14="http://schemas.microsoft.com/office/powerpoint/2010/main" val="1971764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62808FF-12D5-49A1-8DB0-3166E531AF35}"/>
              </a:ext>
            </a:extLst>
          </p:cNvPr>
          <p:cNvSpPr txBox="1"/>
          <p:nvPr/>
        </p:nvSpPr>
        <p:spPr>
          <a:xfrm>
            <a:off x="5018780" y="313207"/>
            <a:ext cx="1806095" cy="523220"/>
          </a:xfrm>
          <a:prstGeom prst="rect">
            <a:avLst/>
          </a:prstGeom>
          <a:noFill/>
        </p:spPr>
        <p:txBody>
          <a:bodyPr wrap="square" rtlCol="0">
            <a:spAutoFit/>
          </a:bodyPr>
          <a:lstStyle/>
          <a:p>
            <a:r>
              <a:rPr lang="en-US" altLang="zh-CN" sz="2800" dirty="0"/>
              <a:t>U-net CNN</a:t>
            </a:r>
            <a:endParaRPr lang="zh-CN" altLang="en-US" sz="2800" dirty="0"/>
          </a:p>
        </p:txBody>
      </p:sp>
      <p:pic>
        <p:nvPicPr>
          <p:cNvPr id="3" name="图片 2">
            <a:extLst>
              <a:ext uri="{FF2B5EF4-FFF2-40B4-BE49-F238E27FC236}">
                <a16:creationId xmlns:a16="http://schemas.microsoft.com/office/drawing/2014/main" id="{A3EEFBB8-1850-4908-B09B-F6D8DB7D082C}"/>
              </a:ext>
            </a:extLst>
          </p:cNvPr>
          <p:cNvPicPr>
            <a:picLocks noChangeAspect="1"/>
          </p:cNvPicPr>
          <p:nvPr/>
        </p:nvPicPr>
        <p:blipFill>
          <a:blip r:embed="rId2"/>
          <a:stretch>
            <a:fillRect/>
          </a:stretch>
        </p:blipFill>
        <p:spPr>
          <a:xfrm>
            <a:off x="1587158" y="836427"/>
            <a:ext cx="9017681" cy="5304518"/>
          </a:xfrm>
          <a:prstGeom prst="rect">
            <a:avLst/>
          </a:prstGeom>
        </p:spPr>
      </p:pic>
      <p:sp>
        <p:nvSpPr>
          <p:cNvPr id="8" name="矩形 7">
            <a:extLst>
              <a:ext uri="{FF2B5EF4-FFF2-40B4-BE49-F238E27FC236}">
                <a16:creationId xmlns:a16="http://schemas.microsoft.com/office/drawing/2014/main" id="{24597CD6-FECB-4265-973C-9D06376F2CF5}"/>
              </a:ext>
            </a:extLst>
          </p:cNvPr>
          <p:cNvSpPr/>
          <p:nvPr/>
        </p:nvSpPr>
        <p:spPr>
          <a:xfrm>
            <a:off x="1627414" y="6140945"/>
            <a:ext cx="8937171" cy="523220"/>
          </a:xfrm>
          <a:prstGeom prst="rect">
            <a:avLst/>
          </a:prstGeom>
        </p:spPr>
        <p:txBody>
          <a:bodyPr wrap="square">
            <a:spAutoFit/>
          </a:bodyPr>
          <a:lstStyle/>
          <a:p>
            <a:r>
              <a:rPr lang="zh-CN" altLang="en-US" sz="2800" dirty="0"/>
              <a:t>a symmetric expanding path that enables precise localization</a:t>
            </a:r>
          </a:p>
        </p:txBody>
      </p:sp>
    </p:spTree>
    <p:extLst>
      <p:ext uri="{BB962C8B-B14F-4D97-AF65-F5344CB8AC3E}">
        <p14:creationId xmlns:p14="http://schemas.microsoft.com/office/powerpoint/2010/main" val="383423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BA9E321-589D-4CFC-A3D8-8EBFBCD682A2}"/>
              </a:ext>
            </a:extLst>
          </p:cNvPr>
          <p:cNvSpPr txBox="1"/>
          <p:nvPr/>
        </p:nvSpPr>
        <p:spPr>
          <a:xfrm>
            <a:off x="3430867" y="249663"/>
            <a:ext cx="4459405" cy="523220"/>
          </a:xfrm>
          <a:prstGeom prst="rect">
            <a:avLst/>
          </a:prstGeom>
          <a:noFill/>
        </p:spPr>
        <p:txBody>
          <a:bodyPr wrap="square" rtlCol="0">
            <a:spAutoFit/>
          </a:bodyPr>
          <a:lstStyle/>
          <a:p>
            <a:r>
              <a:rPr lang="en-US" altLang="zh-CN" sz="2800" dirty="0"/>
              <a:t>Model accuracy &amp; Model loss</a:t>
            </a:r>
            <a:endParaRPr lang="zh-CN" altLang="en-US" sz="2800" dirty="0"/>
          </a:p>
        </p:txBody>
      </p:sp>
      <p:pic>
        <p:nvPicPr>
          <p:cNvPr id="3" name="图片 2">
            <a:extLst>
              <a:ext uri="{FF2B5EF4-FFF2-40B4-BE49-F238E27FC236}">
                <a16:creationId xmlns:a16="http://schemas.microsoft.com/office/drawing/2014/main" id="{5A5FEB5B-9A99-47C2-AD50-00665EAE458E}"/>
              </a:ext>
            </a:extLst>
          </p:cNvPr>
          <p:cNvPicPr>
            <a:picLocks noChangeAspect="1"/>
          </p:cNvPicPr>
          <p:nvPr/>
        </p:nvPicPr>
        <p:blipFill>
          <a:blip r:embed="rId2"/>
          <a:stretch>
            <a:fillRect/>
          </a:stretch>
        </p:blipFill>
        <p:spPr>
          <a:xfrm>
            <a:off x="2572596" y="772883"/>
            <a:ext cx="6175945" cy="5912117"/>
          </a:xfrm>
          <a:prstGeom prst="rect">
            <a:avLst/>
          </a:prstGeom>
        </p:spPr>
      </p:pic>
    </p:spTree>
    <p:extLst>
      <p:ext uri="{BB962C8B-B14F-4D97-AF65-F5344CB8AC3E}">
        <p14:creationId xmlns:p14="http://schemas.microsoft.com/office/powerpoint/2010/main" val="1402257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351FDC6-B90C-42D2-AAEA-EB69BF07FB23}"/>
              </a:ext>
            </a:extLst>
          </p:cNvPr>
          <p:cNvSpPr txBox="1"/>
          <p:nvPr/>
        </p:nvSpPr>
        <p:spPr>
          <a:xfrm>
            <a:off x="4454124" y="430837"/>
            <a:ext cx="2567161" cy="523220"/>
          </a:xfrm>
          <a:prstGeom prst="rect">
            <a:avLst/>
          </a:prstGeom>
          <a:noFill/>
        </p:spPr>
        <p:txBody>
          <a:bodyPr wrap="square" rtlCol="0">
            <a:spAutoFit/>
          </a:bodyPr>
          <a:lstStyle/>
          <a:p>
            <a:r>
              <a:rPr lang="en-US" altLang="zh-CN" sz="2800" dirty="0"/>
              <a:t>Model accuracy</a:t>
            </a:r>
            <a:endParaRPr lang="zh-CN" altLang="en-US" sz="2800" dirty="0"/>
          </a:p>
        </p:txBody>
      </p:sp>
      <p:pic>
        <p:nvPicPr>
          <p:cNvPr id="3" name="图片 2">
            <a:extLst>
              <a:ext uri="{FF2B5EF4-FFF2-40B4-BE49-F238E27FC236}">
                <a16:creationId xmlns:a16="http://schemas.microsoft.com/office/drawing/2014/main" id="{7B7024AD-EAB8-4703-A75A-8DFBA4693D28}"/>
              </a:ext>
            </a:extLst>
          </p:cNvPr>
          <p:cNvPicPr>
            <a:picLocks noChangeAspect="1"/>
          </p:cNvPicPr>
          <p:nvPr/>
        </p:nvPicPr>
        <p:blipFill>
          <a:blip r:embed="rId2"/>
          <a:stretch>
            <a:fillRect/>
          </a:stretch>
        </p:blipFill>
        <p:spPr>
          <a:xfrm>
            <a:off x="735653" y="1171772"/>
            <a:ext cx="10720693" cy="5087514"/>
          </a:xfrm>
          <a:prstGeom prst="rect">
            <a:avLst/>
          </a:prstGeom>
        </p:spPr>
      </p:pic>
    </p:spTree>
    <p:extLst>
      <p:ext uri="{BB962C8B-B14F-4D97-AF65-F5344CB8AC3E}">
        <p14:creationId xmlns:p14="http://schemas.microsoft.com/office/powerpoint/2010/main" val="878438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F99329-3BAF-4589-A183-361C02EEE929}"/>
              </a:ext>
            </a:extLst>
          </p:cNvPr>
          <p:cNvPicPr>
            <a:picLocks noChangeAspect="1"/>
          </p:cNvPicPr>
          <p:nvPr/>
        </p:nvPicPr>
        <p:blipFill>
          <a:blip r:embed="rId2"/>
          <a:stretch>
            <a:fillRect/>
          </a:stretch>
        </p:blipFill>
        <p:spPr>
          <a:xfrm>
            <a:off x="578026" y="913089"/>
            <a:ext cx="5517974" cy="5583978"/>
          </a:xfrm>
          <a:prstGeom prst="rect">
            <a:avLst/>
          </a:prstGeom>
        </p:spPr>
      </p:pic>
      <p:pic>
        <p:nvPicPr>
          <p:cNvPr id="7" name="图片 6">
            <a:extLst>
              <a:ext uri="{FF2B5EF4-FFF2-40B4-BE49-F238E27FC236}">
                <a16:creationId xmlns:a16="http://schemas.microsoft.com/office/drawing/2014/main" id="{10C77536-3237-4011-B87A-A85B5AEDDC42}"/>
              </a:ext>
            </a:extLst>
          </p:cNvPr>
          <p:cNvPicPr>
            <a:picLocks noChangeAspect="1"/>
          </p:cNvPicPr>
          <p:nvPr/>
        </p:nvPicPr>
        <p:blipFill>
          <a:blip r:embed="rId3"/>
          <a:stretch>
            <a:fillRect/>
          </a:stretch>
        </p:blipFill>
        <p:spPr>
          <a:xfrm>
            <a:off x="6096000" y="934860"/>
            <a:ext cx="5353786" cy="5562207"/>
          </a:xfrm>
          <a:prstGeom prst="rect">
            <a:avLst/>
          </a:prstGeom>
        </p:spPr>
      </p:pic>
      <p:sp>
        <p:nvSpPr>
          <p:cNvPr id="9" name="文本框 8">
            <a:extLst>
              <a:ext uri="{FF2B5EF4-FFF2-40B4-BE49-F238E27FC236}">
                <a16:creationId xmlns:a16="http://schemas.microsoft.com/office/drawing/2014/main" id="{924E7522-1E28-41A5-A11E-B791980E244D}"/>
              </a:ext>
            </a:extLst>
          </p:cNvPr>
          <p:cNvSpPr txBox="1"/>
          <p:nvPr/>
        </p:nvSpPr>
        <p:spPr>
          <a:xfrm>
            <a:off x="4006877" y="360933"/>
            <a:ext cx="4734352" cy="523220"/>
          </a:xfrm>
          <a:prstGeom prst="rect">
            <a:avLst/>
          </a:prstGeom>
          <a:noFill/>
        </p:spPr>
        <p:txBody>
          <a:bodyPr wrap="square" rtlCol="0">
            <a:spAutoFit/>
          </a:bodyPr>
          <a:lstStyle/>
          <a:p>
            <a:r>
              <a:rPr lang="en-US" altLang="zh-CN" sz="2800" dirty="0"/>
              <a:t>Prediction Result of Training Set</a:t>
            </a:r>
            <a:endParaRPr lang="zh-CN" altLang="en-US" sz="2800" dirty="0"/>
          </a:p>
        </p:txBody>
      </p:sp>
    </p:spTree>
    <p:extLst>
      <p:ext uri="{BB962C8B-B14F-4D97-AF65-F5344CB8AC3E}">
        <p14:creationId xmlns:p14="http://schemas.microsoft.com/office/powerpoint/2010/main" val="100363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58A9A9-BEA5-4D23-BF97-57DDEAADA275}"/>
              </a:ext>
            </a:extLst>
          </p:cNvPr>
          <p:cNvSpPr txBox="1"/>
          <p:nvPr/>
        </p:nvSpPr>
        <p:spPr>
          <a:xfrm>
            <a:off x="3156857" y="343752"/>
            <a:ext cx="6379029" cy="523220"/>
          </a:xfrm>
          <a:prstGeom prst="rect">
            <a:avLst/>
          </a:prstGeom>
          <a:noFill/>
        </p:spPr>
        <p:txBody>
          <a:bodyPr wrap="square" rtlCol="0">
            <a:spAutoFit/>
          </a:bodyPr>
          <a:lstStyle/>
          <a:p>
            <a:r>
              <a:rPr lang="en-US" altLang="zh-CN" sz="2800" dirty="0"/>
              <a:t>Compared Prediction Result of Both Models</a:t>
            </a:r>
            <a:endParaRPr lang="zh-CN" altLang="en-US" sz="2800" dirty="0"/>
          </a:p>
        </p:txBody>
      </p:sp>
      <p:pic>
        <p:nvPicPr>
          <p:cNvPr id="3" name="图片 2">
            <a:extLst>
              <a:ext uri="{FF2B5EF4-FFF2-40B4-BE49-F238E27FC236}">
                <a16:creationId xmlns:a16="http://schemas.microsoft.com/office/drawing/2014/main" id="{ED10DD4A-B33B-45C0-9E6D-1DAAFE82EA90}"/>
              </a:ext>
            </a:extLst>
          </p:cNvPr>
          <p:cNvPicPr>
            <a:picLocks noChangeAspect="1"/>
          </p:cNvPicPr>
          <p:nvPr/>
        </p:nvPicPr>
        <p:blipFill>
          <a:blip r:embed="rId2"/>
          <a:stretch>
            <a:fillRect/>
          </a:stretch>
        </p:blipFill>
        <p:spPr>
          <a:xfrm>
            <a:off x="413657" y="975829"/>
            <a:ext cx="5791197" cy="5633906"/>
          </a:xfrm>
          <a:prstGeom prst="rect">
            <a:avLst/>
          </a:prstGeom>
        </p:spPr>
      </p:pic>
      <p:pic>
        <p:nvPicPr>
          <p:cNvPr id="7" name="图片 6">
            <a:extLst>
              <a:ext uri="{FF2B5EF4-FFF2-40B4-BE49-F238E27FC236}">
                <a16:creationId xmlns:a16="http://schemas.microsoft.com/office/drawing/2014/main" id="{265786EA-5028-4178-A6F7-CA5FD383426E}"/>
              </a:ext>
            </a:extLst>
          </p:cNvPr>
          <p:cNvPicPr>
            <a:picLocks noChangeAspect="1"/>
          </p:cNvPicPr>
          <p:nvPr/>
        </p:nvPicPr>
        <p:blipFill>
          <a:blip r:embed="rId3"/>
          <a:stretch>
            <a:fillRect/>
          </a:stretch>
        </p:blipFill>
        <p:spPr>
          <a:xfrm>
            <a:off x="6204853" y="975829"/>
            <a:ext cx="5703119" cy="5633906"/>
          </a:xfrm>
          <a:prstGeom prst="rect">
            <a:avLst/>
          </a:prstGeom>
        </p:spPr>
      </p:pic>
    </p:spTree>
    <p:extLst>
      <p:ext uri="{BB962C8B-B14F-4D97-AF65-F5344CB8AC3E}">
        <p14:creationId xmlns:p14="http://schemas.microsoft.com/office/powerpoint/2010/main" val="1180420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2FF01AD-80FA-43A1-BCB3-0827E89304F0}"/>
              </a:ext>
            </a:extLst>
          </p:cNvPr>
          <p:cNvPicPr>
            <a:picLocks noChangeAspect="1"/>
          </p:cNvPicPr>
          <p:nvPr/>
        </p:nvPicPr>
        <p:blipFill>
          <a:blip r:embed="rId2"/>
          <a:stretch>
            <a:fillRect/>
          </a:stretch>
        </p:blipFill>
        <p:spPr>
          <a:xfrm>
            <a:off x="241037" y="932287"/>
            <a:ext cx="5909391" cy="5693194"/>
          </a:xfrm>
          <a:prstGeom prst="rect">
            <a:avLst/>
          </a:prstGeom>
        </p:spPr>
      </p:pic>
      <p:pic>
        <p:nvPicPr>
          <p:cNvPr id="8" name="图片 7">
            <a:extLst>
              <a:ext uri="{FF2B5EF4-FFF2-40B4-BE49-F238E27FC236}">
                <a16:creationId xmlns:a16="http://schemas.microsoft.com/office/drawing/2014/main" id="{D4C87359-9146-4A2A-8DFE-89F95EBAAD18}"/>
              </a:ext>
            </a:extLst>
          </p:cNvPr>
          <p:cNvPicPr>
            <a:picLocks noChangeAspect="1"/>
          </p:cNvPicPr>
          <p:nvPr/>
        </p:nvPicPr>
        <p:blipFill>
          <a:blip r:embed="rId3"/>
          <a:stretch>
            <a:fillRect/>
          </a:stretch>
        </p:blipFill>
        <p:spPr>
          <a:xfrm>
            <a:off x="6150428" y="899629"/>
            <a:ext cx="5969198" cy="5725851"/>
          </a:xfrm>
          <a:prstGeom prst="rect">
            <a:avLst/>
          </a:prstGeom>
        </p:spPr>
      </p:pic>
      <p:sp>
        <p:nvSpPr>
          <p:cNvPr id="9" name="文本框 8">
            <a:extLst>
              <a:ext uri="{FF2B5EF4-FFF2-40B4-BE49-F238E27FC236}">
                <a16:creationId xmlns:a16="http://schemas.microsoft.com/office/drawing/2014/main" id="{221A69D6-B889-4D7D-939C-557DC1F18068}"/>
              </a:ext>
            </a:extLst>
          </p:cNvPr>
          <p:cNvSpPr txBox="1"/>
          <p:nvPr/>
        </p:nvSpPr>
        <p:spPr>
          <a:xfrm>
            <a:off x="3156857" y="343752"/>
            <a:ext cx="6379029" cy="523220"/>
          </a:xfrm>
          <a:prstGeom prst="rect">
            <a:avLst/>
          </a:prstGeom>
          <a:noFill/>
        </p:spPr>
        <p:txBody>
          <a:bodyPr wrap="square" rtlCol="0">
            <a:spAutoFit/>
          </a:bodyPr>
          <a:lstStyle/>
          <a:p>
            <a:r>
              <a:rPr lang="en-US" altLang="zh-CN" sz="2800" dirty="0"/>
              <a:t>Compared Prediction Result of Both Models</a:t>
            </a:r>
            <a:endParaRPr lang="zh-CN" altLang="en-US" sz="2800" dirty="0"/>
          </a:p>
        </p:txBody>
      </p:sp>
    </p:spTree>
    <p:extLst>
      <p:ext uri="{BB962C8B-B14F-4D97-AF65-F5344CB8AC3E}">
        <p14:creationId xmlns:p14="http://schemas.microsoft.com/office/powerpoint/2010/main" val="137649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1335B6-06C1-45D3-B16A-8CD0CD251D79}"/>
              </a:ext>
            </a:extLst>
          </p:cNvPr>
          <p:cNvSpPr txBox="1"/>
          <p:nvPr/>
        </p:nvSpPr>
        <p:spPr>
          <a:xfrm>
            <a:off x="3837678" y="343752"/>
            <a:ext cx="4734352" cy="523220"/>
          </a:xfrm>
          <a:prstGeom prst="rect">
            <a:avLst/>
          </a:prstGeom>
          <a:noFill/>
        </p:spPr>
        <p:txBody>
          <a:bodyPr wrap="square" rtlCol="0">
            <a:spAutoFit/>
          </a:bodyPr>
          <a:lstStyle/>
          <a:p>
            <a:r>
              <a:rPr lang="en-US" altLang="zh-CN" sz="2800" dirty="0"/>
              <a:t>Prediction Result of Testing Set</a:t>
            </a:r>
            <a:endParaRPr lang="zh-CN" altLang="en-US" sz="2800" dirty="0"/>
          </a:p>
        </p:txBody>
      </p:sp>
      <p:pic>
        <p:nvPicPr>
          <p:cNvPr id="6" name="图片 5">
            <a:extLst>
              <a:ext uri="{FF2B5EF4-FFF2-40B4-BE49-F238E27FC236}">
                <a16:creationId xmlns:a16="http://schemas.microsoft.com/office/drawing/2014/main" id="{C406D7A2-E832-4591-A61C-6E28582591C6}"/>
              </a:ext>
            </a:extLst>
          </p:cNvPr>
          <p:cNvPicPr>
            <a:picLocks noChangeAspect="1"/>
          </p:cNvPicPr>
          <p:nvPr/>
        </p:nvPicPr>
        <p:blipFill>
          <a:blip r:embed="rId2"/>
          <a:stretch>
            <a:fillRect/>
          </a:stretch>
        </p:blipFill>
        <p:spPr>
          <a:xfrm>
            <a:off x="441634" y="866972"/>
            <a:ext cx="5660163" cy="5895426"/>
          </a:xfrm>
          <a:prstGeom prst="rect">
            <a:avLst/>
          </a:prstGeom>
        </p:spPr>
      </p:pic>
      <p:pic>
        <p:nvPicPr>
          <p:cNvPr id="8" name="图片 7">
            <a:extLst>
              <a:ext uri="{FF2B5EF4-FFF2-40B4-BE49-F238E27FC236}">
                <a16:creationId xmlns:a16="http://schemas.microsoft.com/office/drawing/2014/main" id="{DD670730-B426-44BB-8914-B56521DBF697}"/>
              </a:ext>
            </a:extLst>
          </p:cNvPr>
          <p:cNvPicPr>
            <a:picLocks noChangeAspect="1"/>
          </p:cNvPicPr>
          <p:nvPr/>
        </p:nvPicPr>
        <p:blipFill>
          <a:blip r:embed="rId3"/>
          <a:stretch>
            <a:fillRect/>
          </a:stretch>
        </p:blipFill>
        <p:spPr>
          <a:xfrm>
            <a:off x="6107295" y="877858"/>
            <a:ext cx="5529533" cy="5876865"/>
          </a:xfrm>
          <a:prstGeom prst="rect">
            <a:avLst/>
          </a:prstGeom>
        </p:spPr>
      </p:pic>
    </p:spTree>
    <p:extLst>
      <p:ext uri="{BB962C8B-B14F-4D97-AF65-F5344CB8AC3E}">
        <p14:creationId xmlns:p14="http://schemas.microsoft.com/office/powerpoint/2010/main" val="1187225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428674F-1741-4740-B8A1-E75ABB61DFCC}"/>
              </a:ext>
            </a:extLst>
          </p:cNvPr>
          <p:cNvSpPr txBox="1"/>
          <p:nvPr/>
        </p:nvSpPr>
        <p:spPr>
          <a:xfrm>
            <a:off x="3837678" y="605362"/>
            <a:ext cx="3771436" cy="523220"/>
          </a:xfrm>
          <a:prstGeom prst="rect">
            <a:avLst/>
          </a:prstGeom>
          <a:noFill/>
        </p:spPr>
        <p:txBody>
          <a:bodyPr wrap="square" rtlCol="0">
            <a:spAutoFit/>
          </a:bodyPr>
          <a:lstStyle/>
          <a:p>
            <a:r>
              <a:rPr lang="en-US" altLang="zh-CN" sz="2800" dirty="0"/>
              <a:t>Next Steps and Thoughts</a:t>
            </a:r>
            <a:endParaRPr lang="zh-CN" altLang="en-US" sz="2800" dirty="0"/>
          </a:p>
        </p:txBody>
      </p:sp>
      <p:sp>
        <p:nvSpPr>
          <p:cNvPr id="6" name="文本框 5">
            <a:extLst>
              <a:ext uri="{FF2B5EF4-FFF2-40B4-BE49-F238E27FC236}">
                <a16:creationId xmlns:a16="http://schemas.microsoft.com/office/drawing/2014/main" id="{CAB47011-8EB5-4417-8C97-4D8A7252B976}"/>
              </a:ext>
            </a:extLst>
          </p:cNvPr>
          <p:cNvSpPr txBox="1"/>
          <p:nvPr/>
        </p:nvSpPr>
        <p:spPr>
          <a:xfrm>
            <a:off x="2035628" y="2227901"/>
            <a:ext cx="8120744" cy="1384995"/>
          </a:xfrm>
          <a:prstGeom prst="rect">
            <a:avLst/>
          </a:prstGeom>
          <a:noFill/>
        </p:spPr>
        <p:txBody>
          <a:bodyPr wrap="square" rtlCol="0">
            <a:spAutoFit/>
          </a:bodyPr>
          <a:lstStyle/>
          <a:p>
            <a:pPr algn="just"/>
            <a:r>
              <a:rPr lang="en-US" altLang="zh-CN" sz="2800" dirty="0"/>
              <a:t>By increasing the dataset,</a:t>
            </a:r>
            <a:r>
              <a:rPr lang="zh-CN" altLang="en-US" sz="2800" dirty="0"/>
              <a:t> </a:t>
            </a:r>
            <a:r>
              <a:rPr lang="en-US" altLang="zh-CN" sz="2800" dirty="0"/>
              <a:t>we can further improve the accuracy of model. We can add more functions, like counting the number of cells in one image.</a:t>
            </a:r>
            <a:endParaRPr lang="zh-CN" altLang="en-US" sz="2800" dirty="0"/>
          </a:p>
        </p:txBody>
      </p:sp>
    </p:spTree>
    <p:extLst>
      <p:ext uri="{BB962C8B-B14F-4D97-AF65-F5344CB8AC3E}">
        <p14:creationId xmlns:p14="http://schemas.microsoft.com/office/powerpoint/2010/main" val="2635862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67" y="2180189"/>
            <a:ext cx="10364451" cy="1596177"/>
          </a:xfrm>
        </p:spPr>
        <p:txBody>
          <a:bodyPr/>
          <a:lstStyle/>
          <a:p>
            <a:r>
              <a:rPr lang="en-US" dirty="0"/>
              <a:t>Thank You!</a:t>
            </a:r>
          </a:p>
        </p:txBody>
      </p:sp>
    </p:spTree>
    <p:extLst>
      <p:ext uri="{BB962C8B-B14F-4D97-AF65-F5344CB8AC3E}">
        <p14:creationId xmlns:p14="http://schemas.microsoft.com/office/powerpoint/2010/main" val="49725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9626539" cy="1111429"/>
          </a:xfrm>
        </p:spPr>
        <p:txBody>
          <a:bodyPr/>
          <a:lstStyle/>
          <a:p>
            <a:r>
              <a:rPr lang="en-US" sz="4400" b="1" dirty="0">
                <a:effectLst>
                  <a:outerShdw blurRad="38100" dist="38100" dir="2700000" algn="tl">
                    <a:srgbClr val="000000">
                      <a:alpha val="43137"/>
                    </a:srgbClr>
                  </a:outerShdw>
                </a:effectLst>
              </a:rPr>
              <a:t>Dataset</a:t>
            </a:r>
          </a:p>
        </p:txBody>
      </p:sp>
      <p:sp>
        <p:nvSpPr>
          <p:cNvPr id="4" name="TextBox 3"/>
          <p:cNvSpPr txBox="1"/>
          <p:nvPr/>
        </p:nvSpPr>
        <p:spPr>
          <a:xfrm>
            <a:off x="984259" y="1934422"/>
            <a:ext cx="10223481" cy="3108543"/>
          </a:xfrm>
          <a:prstGeom prst="rect">
            <a:avLst/>
          </a:prstGeom>
          <a:noFill/>
        </p:spPr>
        <p:txBody>
          <a:bodyPr wrap="square" rtlCol="0">
            <a:spAutoFit/>
          </a:bodyPr>
          <a:lstStyle/>
          <a:p>
            <a:pPr algn="just" fontAlgn="base"/>
            <a:r>
              <a:rPr lang="en-US" sz="2800" dirty="0"/>
              <a:t>This dataset contains segmented nuclei images. The images were acquired under a variety of conditions and vary in the cell type, magnification, and imaging modality (</a:t>
            </a:r>
            <a:r>
              <a:rPr lang="en-US" sz="2800" dirty="0" err="1"/>
              <a:t>brightfield</a:t>
            </a:r>
            <a:r>
              <a:rPr lang="en-US" sz="2800" dirty="0"/>
              <a:t> vs. fluorescence). </a:t>
            </a:r>
          </a:p>
          <a:p>
            <a:pPr algn="just" fontAlgn="base"/>
            <a:r>
              <a:rPr lang="en-US" sz="2800" dirty="0"/>
              <a:t>Within the training set folder are two subfolders: 1. </a:t>
            </a:r>
            <a:r>
              <a:rPr lang="en-US" sz="2800" dirty="0">
                <a:solidFill>
                  <a:schemeClr val="accent1"/>
                </a:solidFill>
              </a:rPr>
              <a:t>images contains the image file</a:t>
            </a:r>
            <a:r>
              <a:rPr lang="en-US" sz="2800" dirty="0"/>
              <a:t>. 2. </a:t>
            </a:r>
            <a:r>
              <a:rPr lang="en-US" sz="2800" dirty="0">
                <a:solidFill>
                  <a:schemeClr val="accent1"/>
                </a:solidFill>
              </a:rPr>
              <a:t>masks contains the segmented masks of each nucleus. </a:t>
            </a:r>
            <a:r>
              <a:rPr lang="en-US" sz="2800" dirty="0"/>
              <a:t>This folder is only included in the training set. Each mask contains one nucleus. Masks are not allowed to overlap.</a:t>
            </a:r>
          </a:p>
        </p:txBody>
      </p:sp>
    </p:spTree>
    <p:extLst>
      <p:ext uri="{BB962C8B-B14F-4D97-AF65-F5344CB8AC3E}">
        <p14:creationId xmlns:p14="http://schemas.microsoft.com/office/powerpoint/2010/main" val="124111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8DE1A46-4D85-4EC4-A495-9B9AF5DF68C9}"/>
              </a:ext>
            </a:extLst>
          </p:cNvPr>
          <p:cNvSpPr txBox="1"/>
          <p:nvPr/>
        </p:nvSpPr>
        <p:spPr>
          <a:xfrm>
            <a:off x="5557156" y="1023611"/>
            <a:ext cx="1077686" cy="523220"/>
          </a:xfrm>
          <a:prstGeom prst="rect">
            <a:avLst/>
          </a:prstGeom>
          <a:noFill/>
        </p:spPr>
        <p:txBody>
          <a:bodyPr wrap="square" rtlCol="0">
            <a:spAutoFit/>
          </a:bodyPr>
          <a:lstStyle/>
          <a:p>
            <a:r>
              <a:rPr lang="en-US" altLang="zh-CN" sz="2800" dirty="0"/>
              <a:t>Image</a:t>
            </a:r>
            <a:endParaRPr lang="zh-CN" altLang="en-US" sz="2800" dirty="0"/>
          </a:p>
        </p:txBody>
      </p:sp>
      <p:pic>
        <p:nvPicPr>
          <p:cNvPr id="7" name="图片 6">
            <a:extLst>
              <a:ext uri="{FF2B5EF4-FFF2-40B4-BE49-F238E27FC236}">
                <a16:creationId xmlns:a16="http://schemas.microsoft.com/office/drawing/2014/main" id="{7177E465-79C1-4196-BB28-04E237EA04FF}"/>
              </a:ext>
            </a:extLst>
          </p:cNvPr>
          <p:cNvPicPr>
            <a:picLocks noChangeAspect="1"/>
          </p:cNvPicPr>
          <p:nvPr/>
        </p:nvPicPr>
        <p:blipFill>
          <a:blip r:embed="rId2"/>
          <a:stretch>
            <a:fillRect/>
          </a:stretch>
        </p:blipFill>
        <p:spPr>
          <a:xfrm>
            <a:off x="3830409" y="1616528"/>
            <a:ext cx="4531179" cy="3624943"/>
          </a:xfrm>
          <a:prstGeom prst="rect">
            <a:avLst/>
          </a:prstGeom>
        </p:spPr>
      </p:pic>
      <p:sp>
        <p:nvSpPr>
          <p:cNvPr id="10" name="矩形 9">
            <a:extLst>
              <a:ext uri="{FF2B5EF4-FFF2-40B4-BE49-F238E27FC236}">
                <a16:creationId xmlns:a16="http://schemas.microsoft.com/office/drawing/2014/main" id="{B9AF60A7-69B5-4190-BC26-78E21D29FB88}"/>
              </a:ext>
            </a:extLst>
          </p:cNvPr>
          <p:cNvSpPr/>
          <p:nvPr/>
        </p:nvSpPr>
        <p:spPr>
          <a:xfrm>
            <a:off x="3405866" y="5561187"/>
            <a:ext cx="5539273" cy="523220"/>
          </a:xfrm>
          <a:prstGeom prst="rect">
            <a:avLst/>
          </a:prstGeom>
        </p:spPr>
        <p:txBody>
          <a:bodyPr wrap="none">
            <a:spAutoFit/>
          </a:bodyPr>
          <a:lstStyle/>
          <a:p>
            <a:r>
              <a:rPr lang="en-US" altLang="zh-CN" sz="2800" dirty="0"/>
              <a:t>Images folder contains the image file.</a:t>
            </a:r>
            <a:endParaRPr lang="zh-CN" altLang="en-US" sz="2800" dirty="0"/>
          </a:p>
        </p:txBody>
      </p:sp>
    </p:spTree>
    <p:extLst>
      <p:ext uri="{BB962C8B-B14F-4D97-AF65-F5344CB8AC3E}">
        <p14:creationId xmlns:p14="http://schemas.microsoft.com/office/powerpoint/2010/main" val="197845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8DE1A46-4D85-4EC4-A495-9B9AF5DF68C9}"/>
              </a:ext>
            </a:extLst>
          </p:cNvPr>
          <p:cNvSpPr txBox="1"/>
          <p:nvPr/>
        </p:nvSpPr>
        <p:spPr>
          <a:xfrm>
            <a:off x="5557156" y="271436"/>
            <a:ext cx="1077686" cy="523220"/>
          </a:xfrm>
          <a:prstGeom prst="rect">
            <a:avLst/>
          </a:prstGeom>
          <a:noFill/>
        </p:spPr>
        <p:txBody>
          <a:bodyPr wrap="square" rtlCol="0">
            <a:spAutoFit/>
          </a:bodyPr>
          <a:lstStyle/>
          <a:p>
            <a:r>
              <a:rPr lang="en-US" altLang="zh-CN" sz="2800" dirty="0"/>
              <a:t>Masks</a:t>
            </a:r>
            <a:endParaRPr lang="zh-CN" altLang="en-US" sz="2800" dirty="0"/>
          </a:p>
        </p:txBody>
      </p:sp>
      <p:pic>
        <p:nvPicPr>
          <p:cNvPr id="6" name="图片 5">
            <a:extLst>
              <a:ext uri="{FF2B5EF4-FFF2-40B4-BE49-F238E27FC236}">
                <a16:creationId xmlns:a16="http://schemas.microsoft.com/office/drawing/2014/main" id="{E8E0710A-D2B3-4580-9BD4-7A2A82D56823}"/>
              </a:ext>
            </a:extLst>
          </p:cNvPr>
          <p:cNvPicPr>
            <a:picLocks noChangeAspect="1"/>
          </p:cNvPicPr>
          <p:nvPr/>
        </p:nvPicPr>
        <p:blipFill>
          <a:blip r:embed="rId2"/>
          <a:stretch>
            <a:fillRect/>
          </a:stretch>
        </p:blipFill>
        <p:spPr>
          <a:xfrm>
            <a:off x="625927" y="3712032"/>
            <a:ext cx="3048000" cy="2438400"/>
          </a:xfrm>
          <a:prstGeom prst="rect">
            <a:avLst/>
          </a:prstGeom>
        </p:spPr>
      </p:pic>
      <p:pic>
        <p:nvPicPr>
          <p:cNvPr id="9" name="图片 8">
            <a:extLst>
              <a:ext uri="{FF2B5EF4-FFF2-40B4-BE49-F238E27FC236}">
                <a16:creationId xmlns:a16="http://schemas.microsoft.com/office/drawing/2014/main" id="{E42B64E3-2C83-40D7-A78E-C25ED98BFBEE}"/>
              </a:ext>
            </a:extLst>
          </p:cNvPr>
          <p:cNvPicPr>
            <a:picLocks noChangeAspect="1"/>
          </p:cNvPicPr>
          <p:nvPr/>
        </p:nvPicPr>
        <p:blipFill>
          <a:blip r:embed="rId3"/>
          <a:stretch>
            <a:fillRect/>
          </a:stretch>
        </p:blipFill>
        <p:spPr>
          <a:xfrm>
            <a:off x="4397827" y="1121231"/>
            <a:ext cx="3048000" cy="2438400"/>
          </a:xfrm>
          <a:prstGeom prst="rect">
            <a:avLst/>
          </a:prstGeom>
        </p:spPr>
      </p:pic>
      <p:pic>
        <p:nvPicPr>
          <p:cNvPr id="11" name="图片 10">
            <a:extLst>
              <a:ext uri="{FF2B5EF4-FFF2-40B4-BE49-F238E27FC236}">
                <a16:creationId xmlns:a16="http://schemas.microsoft.com/office/drawing/2014/main" id="{A84B81EC-97B5-4F97-A568-FE2D5963ECAA}"/>
              </a:ext>
            </a:extLst>
          </p:cNvPr>
          <p:cNvPicPr>
            <a:picLocks noChangeAspect="1"/>
          </p:cNvPicPr>
          <p:nvPr/>
        </p:nvPicPr>
        <p:blipFill>
          <a:blip r:embed="rId4"/>
          <a:stretch>
            <a:fillRect/>
          </a:stretch>
        </p:blipFill>
        <p:spPr>
          <a:xfrm>
            <a:off x="625927" y="1121231"/>
            <a:ext cx="3048000" cy="2438400"/>
          </a:xfrm>
          <a:prstGeom prst="rect">
            <a:avLst/>
          </a:prstGeom>
        </p:spPr>
      </p:pic>
      <p:pic>
        <p:nvPicPr>
          <p:cNvPr id="15" name="图片 14">
            <a:extLst>
              <a:ext uri="{FF2B5EF4-FFF2-40B4-BE49-F238E27FC236}">
                <a16:creationId xmlns:a16="http://schemas.microsoft.com/office/drawing/2014/main" id="{5D8315EF-4D1A-491C-A490-00217A7003FB}"/>
              </a:ext>
            </a:extLst>
          </p:cNvPr>
          <p:cNvPicPr>
            <a:picLocks noChangeAspect="1"/>
          </p:cNvPicPr>
          <p:nvPr/>
        </p:nvPicPr>
        <p:blipFill>
          <a:blip r:embed="rId5"/>
          <a:stretch>
            <a:fillRect/>
          </a:stretch>
        </p:blipFill>
        <p:spPr>
          <a:xfrm>
            <a:off x="4397827" y="3712032"/>
            <a:ext cx="3048000" cy="2438400"/>
          </a:xfrm>
          <a:prstGeom prst="rect">
            <a:avLst/>
          </a:prstGeom>
        </p:spPr>
      </p:pic>
      <p:sp>
        <p:nvSpPr>
          <p:cNvPr id="16" name="矩形 15">
            <a:extLst>
              <a:ext uri="{FF2B5EF4-FFF2-40B4-BE49-F238E27FC236}">
                <a16:creationId xmlns:a16="http://schemas.microsoft.com/office/drawing/2014/main" id="{B21411AD-8696-492C-B7E6-25F95C5BD703}"/>
              </a:ext>
            </a:extLst>
          </p:cNvPr>
          <p:cNvSpPr/>
          <p:nvPr/>
        </p:nvSpPr>
        <p:spPr>
          <a:xfrm>
            <a:off x="7979229" y="1659285"/>
            <a:ext cx="3586844" cy="3539430"/>
          </a:xfrm>
          <a:prstGeom prst="rect">
            <a:avLst/>
          </a:prstGeom>
        </p:spPr>
        <p:txBody>
          <a:bodyPr wrap="square">
            <a:spAutoFit/>
          </a:bodyPr>
          <a:lstStyle/>
          <a:p>
            <a:pPr algn="just"/>
            <a:r>
              <a:rPr lang="en-US" altLang="zh-CN" sz="2800" dirty="0"/>
              <a:t>Masks folder contains the segmented masks of each nucleus. This folder is only included in the training set. Each mask contains one nucleus. Masks are not allowed to overlap.</a:t>
            </a:r>
            <a:endParaRPr lang="zh-CN" altLang="en-US" sz="2800" dirty="0"/>
          </a:p>
        </p:txBody>
      </p:sp>
    </p:spTree>
    <p:extLst>
      <p:ext uri="{BB962C8B-B14F-4D97-AF65-F5344CB8AC3E}">
        <p14:creationId xmlns:p14="http://schemas.microsoft.com/office/powerpoint/2010/main" val="369379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8152ED8-4E38-4A3D-AE42-5A9F97879CE6}"/>
              </a:ext>
            </a:extLst>
          </p:cNvPr>
          <p:cNvPicPr>
            <a:picLocks noChangeAspect="1"/>
          </p:cNvPicPr>
          <p:nvPr/>
        </p:nvPicPr>
        <p:blipFill>
          <a:blip r:embed="rId2"/>
          <a:stretch>
            <a:fillRect/>
          </a:stretch>
        </p:blipFill>
        <p:spPr>
          <a:xfrm>
            <a:off x="954542" y="936172"/>
            <a:ext cx="10282916" cy="4985656"/>
          </a:xfrm>
          <a:prstGeom prst="rect">
            <a:avLst/>
          </a:prstGeom>
        </p:spPr>
      </p:pic>
    </p:spTree>
    <p:extLst>
      <p:ext uri="{BB962C8B-B14F-4D97-AF65-F5344CB8AC3E}">
        <p14:creationId xmlns:p14="http://schemas.microsoft.com/office/powerpoint/2010/main" val="98944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881CB9-09E9-4956-BE60-404E0BEE631C}"/>
              </a:ext>
            </a:extLst>
          </p:cNvPr>
          <p:cNvSpPr txBox="1"/>
          <p:nvPr/>
        </p:nvSpPr>
        <p:spPr>
          <a:xfrm>
            <a:off x="5023758" y="576941"/>
            <a:ext cx="1758042" cy="523220"/>
          </a:xfrm>
          <a:prstGeom prst="rect">
            <a:avLst/>
          </a:prstGeom>
          <a:noFill/>
        </p:spPr>
        <p:txBody>
          <a:bodyPr wrap="square" rtlCol="0">
            <a:spAutoFit/>
          </a:bodyPr>
          <a:lstStyle/>
          <a:p>
            <a:r>
              <a:rPr lang="en-US" altLang="zh-CN" sz="2800" dirty="0"/>
              <a:t>Image Size</a:t>
            </a:r>
            <a:endParaRPr lang="zh-CN" altLang="en-US" sz="2800" dirty="0"/>
          </a:p>
        </p:txBody>
      </p:sp>
      <p:pic>
        <p:nvPicPr>
          <p:cNvPr id="6" name="图片 5">
            <a:extLst>
              <a:ext uri="{FF2B5EF4-FFF2-40B4-BE49-F238E27FC236}">
                <a16:creationId xmlns:a16="http://schemas.microsoft.com/office/drawing/2014/main" id="{77297991-2649-4F41-ABA5-8326F408D77D}"/>
              </a:ext>
            </a:extLst>
          </p:cNvPr>
          <p:cNvPicPr>
            <a:picLocks noChangeAspect="1"/>
          </p:cNvPicPr>
          <p:nvPr/>
        </p:nvPicPr>
        <p:blipFill>
          <a:blip r:embed="rId2"/>
          <a:stretch>
            <a:fillRect/>
          </a:stretch>
        </p:blipFill>
        <p:spPr>
          <a:xfrm>
            <a:off x="131397" y="1502228"/>
            <a:ext cx="11929206" cy="3396344"/>
          </a:xfrm>
          <a:prstGeom prst="rect">
            <a:avLst/>
          </a:prstGeom>
        </p:spPr>
      </p:pic>
      <p:sp>
        <p:nvSpPr>
          <p:cNvPr id="7" name="文本框 6">
            <a:extLst>
              <a:ext uri="{FF2B5EF4-FFF2-40B4-BE49-F238E27FC236}">
                <a16:creationId xmlns:a16="http://schemas.microsoft.com/office/drawing/2014/main" id="{3F9D83CD-376B-47A6-9049-E4C8A0F9D91B}"/>
              </a:ext>
            </a:extLst>
          </p:cNvPr>
          <p:cNvSpPr txBox="1"/>
          <p:nvPr/>
        </p:nvSpPr>
        <p:spPr>
          <a:xfrm>
            <a:off x="2220685" y="4985735"/>
            <a:ext cx="1741715" cy="369332"/>
          </a:xfrm>
          <a:prstGeom prst="rect">
            <a:avLst/>
          </a:prstGeom>
          <a:noFill/>
        </p:spPr>
        <p:txBody>
          <a:bodyPr wrap="square" rtlCol="0">
            <a:spAutoFit/>
          </a:bodyPr>
          <a:lstStyle/>
          <a:p>
            <a:r>
              <a:rPr lang="en-US" altLang="zh-CN" dirty="0"/>
              <a:t>Smallest image</a:t>
            </a:r>
            <a:endParaRPr lang="zh-CN" altLang="en-US" dirty="0"/>
          </a:p>
        </p:txBody>
      </p:sp>
      <p:sp>
        <p:nvSpPr>
          <p:cNvPr id="8" name="文本框 7">
            <a:extLst>
              <a:ext uri="{FF2B5EF4-FFF2-40B4-BE49-F238E27FC236}">
                <a16:creationId xmlns:a16="http://schemas.microsoft.com/office/drawing/2014/main" id="{A2993F27-4F82-471F-AA63-A8E69745523A}"/>
              </a:ext>
            </a:extLst>
          </p:cNvPr>
          <p:cNvSpPr txBox="1"/>
          <p:nvPr/>
        </p:nvSpPr>
        <p:spPr>
          <a:xfrm>
            <a:off x="8556174" y="4953469"/>
            <a:ext cx="1741715" cy="369332"/>
          </a:xfrm>
          <a:prstGeom prst="rect">
            <a:avLst/>
          </a:prstGeom>
          <a:noFill/>
        </p:spPr>
        <p:txBody>
          <a:bodyPr wrap="square" rtlCol="0">
            <a:spAutoFit/>
          </a:bodyPr>
          <a:lstStyle/>
          <a:p>
            <a:r>
              <a:rPr lang="en-US" altLang="zh-CN" dirty="0"/>
              <a:t>Biggest image</a:t>
            </a:r>
            <a:endParaRPr lang="zh-CN" altLang="en-US" dirty="0"/>
          </a:p>
        </p:txBody>
      </p:sp>
    </p:spTree>
    <p:extLst>
      <p:ext uri="{BB962C8B-B14F-4D97-AF65-F5344CB8AC3E}">
        <p14:creationId xmlns:p14="http://schemas.microsoft.com/office/powerpoint/2010/main" val="330018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881CB9-09E9-4956-BE60-404E0BEE631C}"/>
              </a:ext>
            </a:extLst>
          </p:cNvPr>
          <p:cNvSpPr txBox="1"/>
          <p:nvPr/>
        </p:nvSpPr>
        <p:spPr>
          <a:xfrm>
            <a:off x="5023758" y="576941"/>
            <a:ext cx="1758042" cy="523220"/>
          </a:xfrm>
          <a:prstGeom prst="rect">
            <a:avLst/>
          </a:prstGeom>
          <a:noFill/>
        </p:spPr>
        <p:txBody>
          <a:bodyPr wrap="square" rtlCol="0">
            <a:spAutoFit/>
          </a:bodyPr>
          <a:lstStyle/>
          <a:p>
            <a:r>
              <a:rPr lang="en-US" altLang="zh-CN" sz="2800" dirty="0"/>
              <a:t>Image Size</a:t>
            </a:r>
            <a:endParaRPr lang="zh-CN" altLang="en-US" sz="2800" dirty="0"/>
          </a:p>
        </p:txBody>
      </p:sp>
      <p:pic>
        <p:nvPicPr>
          <p:cNvPr id="3" name="图片 2">
            <a:extLst>
              <a:ext uri="{FF2B5EF4-FFF2-40B4-BE49-F238E27FC236}">
                <a16:creationId xmlns:a16="http://schemas.microsoft.com/office/drawing/2014/main" id="{6FACB698-3423-4D54-B5A1-342952DC2EAA}"/>
              </a:ext>
            </a:extLst>
          </p:cNvPr>
          <p:cNvPicPr>
            <a:picLocks noChangeAspect="1"/>
          </p:cNvPicPr>
          <p:nvPr/>
        </p:nvPicPr>
        <p:blipFill>
          <a:blip r:embed="rId2"/>
          <a:stretch>
            <a:fillRect/>
          </a:stretch>
        </p:blipFill>
        <p:spPr>
          <a:xfrm>
            <a:off x="156688" y="1677577"/>
            <a:ext cx="11878624" cy="3264538"/>
          </a:xfrm>
          <a:prstGeom prst="rect">
            <a:avLst/>
          </a:prstGeom>
        </p:spPr>
      </p:pic>
      <p:sp>
        <p:nvSpPr>
          <p:cNvPr id="5" name="文本框 4">
            <a:extLst>
              <a:ext uri="{FF2B5EF4-FFF2-40B4-BE49-F238E27FC236}">
                <a16:creationId xmlns:a16="http://schemas.microsoft.com/office/drawing/2014/main" id="{5573806E-6199-4CBA-9936-6880064B09F0}"/>
              </a:ext>
            </a:extLst>
          </p:cNvPr>
          <p:cNvSpPr txBox="1"/>
          <p:nvPr/>
        </p:nvSpPr>
        <p:spPr>
          <a:xfrm>
            <a:off x="1763482" y="4985735"/>
            <a:ext cx="2318658" cy="369332"/>
          </a:xfrm>
          <a:prstGeom prst="rect">
            <a:avLst/>
          </a:prstGeom>
          <a:noFill/>
        </p:spPr>
        <p:txBody>
          <a:bodyPr wrap="square" rtlCol="0">
            <a:spAutoFit/>
          </a:bodyPr>
          <a:lstStyle/>
          <a:p>
            <a:r>
              <a:rPr lang="en-US" altLang="zh-CN" dirty="0"/>
              <a:t>Lowest aspect image</a:t>
            </a:r>
            <a:endParaRPr lang="zh-CN" altLang="en-US" dirty="0"/>
          </a:p>
        </p:txBody>
      </p:sp>
      <p:sp>
        <p:nvSpPr>
          <p:cNvPr id="6" name="文本框 5">
            <a:extLst>
              <a:ext uri="{FF2B5EF4-FFF2-40B4-BE49-F238E27FC236}">
                <a16:creationId xmlns:a16="http://schemas.microsoft.com/office/drawing/2014/main" id="{2B3A58D4-F49E-4774-9ED0-BA72FD9854BD}"/>
              </a:ext>
            </a:extLst>
          </p:cNvPr>
          <p:cNvSpPr txBox="1"/>
          <p:nvPr/>
        </p:nvSpPr>
        <p:spPr>
          <a:xfrm>
            <a:off x="8556174" y="4953469"/>
            <a:ext cx="2198912" cy="369332"/>
          </a:xfrm>
          <a:prstGeom prst="rect">
            <a:avLst/>
          </a:prstGeom>
          <a:noFill/>
        </p:spPr>
        <p:txBody>
          <a:bodyPr wrap="square" rtlCol="0">
            <a:spAutoFit/>
          </a:bodyPr>
          <a:lstStyle/>
          <a:p>
            <a:r>
              <a:rPr lang="en-US" altLang="zh-CN" dirty="0"/>
              <a:t>Highest aspect image</a:t>
            </a:r>
            <a:endParaRPr lang="zh-CN" altLang="en-US" dirty="0"/>
          </a:p>
        </p:txBody>
      </p:sp>
    </p:spTree>
    <p:extLst>
      <p:ext uri="{BB962C8B-B14F-4D97-AF65-F5344CB8AC3E}">
        <p14:creationId xmlns:p14="http://schemas.microsoft.com/office/powerpoint/2010/main" val="189184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C2EA4D7-3865-46AD-92FF-8C8897742671}"/>
              </a:ext>
            </a:extLst>
          </p:cNvPr>
          <p:cNvSpPr txBox="1"/>
          <p:nvPr/>
        </p:nvSpPr>
        <p:spPr>
          <a:xfrm>
            <a:off x="5023758" y="576941"/>
            <a:ext cx="2106385" cy="523220"/>
          </a:xfrm>
          <a:prstGeom prst="rect">
            <a:avLst/>
          </a:prstGeom>
          <a:noFill/>
        </p:spPr>
        <p:txBody>
          <a:bodyPr wrap="square" rtlCol="0">
            <a:spAutoFit/>
          </a:bodyPr>
          <a:lstStyle/>
          <a:p>
            <a:r>
              <a:rPr lang="en-US" altLang="zh-CN" sz="2800" dirty="0"/>
              <a:t>Resize image</a:t>
            </a:r>
            <a:endParaRPr lang="zh-CN" altLang="en-US" sz="2800" dirty="0"/>
          </a:p>
        </p:txBody>
      </p:sp>
      <p:sp>
        <p:nvSpPr>
          <p:cNvPr id="8" name="文本框 7">
            <a:extLst>
              <a:ext uri="{FF2B5EF4-FFF2-40B4-BE49-F238E27FC236}">
                <a16:creationId xmlns:a16="http://schemas.microsoft.com/office/drawing/2014/main" id="{3BC54200-3326-4A24-8D55-6D44B7E2978C}"/>
              </a:ext>
            </a:extLst>
          </p:cNvPr>
          <p:cNvSpPr txBox="1"/>
          <p:nvPr/>
        </p:nvSpPr>
        <p:spPr>
          <a:xfrm>
            <a:off x="4469266" y="2572940"/>
            <a:ext cx="3253468" cy="954107"/>
          </a:xfrm>
          <a:prstGeom prst="rect">
            <a:avLst/>
          </a:prstGeom>
          <a:noFill/>
        </p:spPr>
        <p:txBody>
          <a:bodyPr wrap="square" rtlCol="0">
            <a:spAutoFit/>
          </a:bodyPr>
          <a:lstStyle/>
          <a:p>
            <a:r>
              <a:rPr lang="en-US" altLang="zh-CN" sz="2800" dirty="0"/>
              <a:t>IMG_WIDTH = 128</a:t>
            </a:r>
          </a:p>
          <a:p>
            <a:r>
              <a:rPr lang="en-US" altLang="zh-CN" sz="2800" dirty="0"/>
              <a:t>IMG_HEIGHT = 128</a:t>
            </a:r>
          </a:p>
        </p:txBody>
      </p:sp>
    </p:spTree>
    <p:extLst>
      <p:ext uri="{BB962C8B-B14F-4D97-AF65-F5344CB8AC3E}">
        <p14:creationId xmlns:p14="http://schemas.microsoft.com/office/powerpoint/2010/main" val="15852902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403</TotalTime>
  <Words>331</Words>
  <Application>Microsoft Office PowerPoint</Application>
  <PresentationFormat>宽屏</PresentationFormat>
  <Paragraphs>49</Paragraphs>
  <Slides>28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宋体</vt:lpstr>
      <vt:lpstr>Arial</vt:lpstr>
      <vt:lpstr>Calibri</vt:lpstr>
      <vt:lpstr>Tw Cen MT</vt:lpstr>
      <vt:lpstr>Droplet</vt:lpstr>
      <vt:lpstr>Nucleus Detection and Segmentation</vt:lpstr>
      <vt:lpstr>Background</vt:lpstr>
      <vt:lpstr>Dataset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bing li</cp:lastModifiedBy>
  <cp:revision>34</cp:revision>
  <dcterms:created xsi:type="dcterms:W3CDTF">2018-08-02T20:55:39Z</dcterms:created>
  <dcterms:modified xsi:type="dcterms:W3CDTF">2018-08-09T19:12:02Z</dcterms:modified>
</cp:coreProperties>
</file>