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7" r:id="rId3"/>
    <p:sldId id="257" r:id="rId4"/>
    <p:sldId id="258" r:id="rId5"/>
    <p:sldId id="260" r:id="rId6"/>
    <p:sldId id="261" r:id="rId7"/>
    <p:sldId id="262" r:id="rId8"/>
    <p:sldId id="265" r:id="rId9"/>
    <p:sldId id="266" r:id="rId10"/>
    <p:sldId id="26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6"/>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9B9A7-3CFC-4E8A-85B6-DA7CB8B17045}"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6BF42-4258-48C6-A65E-94F0565A3A91}" type="slidenum">
              <a:rPr lang="en-US" smtClean="0"/>
              <a:t>‹#›</a:t>
            </a:fld>
            <a:endParaRPr lang="en-US"/>
          </a:p>
        </p:txBody>
      </p:sp>
    </p:spTree>
    <p:extLst>
      <p:ext uri="{BB962C8B-B14F-4D97-AF65-F5344CB8AC3E}">
        <p14:creationId xmlns:p14="http://schemas.microsoft.com/office/powerpoint/2010/main" val="132956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6BF42-4258-48C6-A65E-94F0565A3A91}" type="slidenum">
              <a:rPr lang="en-US" smtClean="0"/>
              <a:t>1</a:t>
            </a:fld>
            <a:endParaRPr lang="en-US"/>
          </a:p>
        </p:txBody>
      </p:sp>
    </p:spTree>
    <p:extLst>
      <p:ext uri="{BB962C8B-B14F-4D97-AF65-F5344CB8AC3E}">
        <p14:creationId xmlns:p14="http://schemas.microsoft.com/office/powerpoint/2010/main" val="3294607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83776" y="6373906"/>
            <a:ext cx="8689976" cy="1371599"/>
          </a:xfrm>
        </p:spPr>
        <p:txBody>
          <a:bodyPr/>
          <a:lstStyle/>
          <a:p>
            <a:endParaRPr kumimoji="1" lang="zh-CN" altLang="en-US" dirty="0"/>
          </a:p>
        </p:txBody>
      </p:sp>
      <p:sp>
        <p:nvSpPr>
          <p:cNvPr id="4" name="文本框 3"/>
          <p:cNvSpPr txBox="1"/>
          <p:nvPr/>
        </p:nvSpPr>
        <p:spPr>
          <a:xfrm>
            <a:off x="3600274" y="2079102"/>
            <a:ext cx="6196263" cy="646331"/>
          </a:xfrm>
          <a:prstGeom prst="rect">
            <a:avLst/>
          </a:prstGeom>
          <a:noFill/>
        </p:spPr>
        <p:txBody>
          <a:bodyPr wrap="square" rtlCol="0">
            <a:spAutoFit/>
          </a:bodyPr>
          <a:lstStyle/>
          <a:p>
            <a:r>
              <a:rPr kumimoji="1" lang="en-US" altLang="zh-CN" sz="3600" dirty="0"/>
              <a:t>Soccer</a:t>
            </a:r>
            <a:r>
              <a:rPr kumimoji="1" lang="zh-CN" altLang="en-US" sz="3600" dirty="0"/>
              <a:t> </a:t>
            </a:r>
            <a:r>
              <a:rPr kumimoji="1" lang="en-US" altLang="zh-CN" sz="3600" dirty="0"/>
              <a:t>Database</a:t>
            </a:r>
            <a:r>
              <a:rPr kumimoji="1" lang="zh-CN" altLang="en-US" sz="3600" dirty="0"/>
              <a:t> </a:t>
            </a:r>
            <a:r>
              <a:rPr kumimoji="1" lang="en-US" altLang="zh-CN" sz="3600" dirty="0"/>
              <a:t>Project</a:t>
            </a:r>
            <a:endParaRPr kumimoji="1" lang="zh-CN" altLang="en-US" sz="3600" dirty="0"/>
          </a:p>
        </p:txBody>
      </p:sp>
      <p:sp>
        <p:nvSpPr>
          <p:cNvPr id="5" name="标题 4"/>
          <p:cNvSpPr>
            <a:spLocks noGrp="1"/>
          </p:cNvSpPr>
          <p:nvPr>
            <p:ph type="ctrTitle"/>
          </p:nvPr>
        </p:nvSpPr>
        <p:spPr>
          <a:xfrm>
            <a:off x="1233654" y="5463712"/>
            <a:ext cx="8689976" cy="2509213"/>
          </a:xfrm>
        </p:spPr>
        <p:txBody>
          <a:bodyPr/>
          <a:lstStyle/>
          <a:p>
            <a:endParaRPr kumimoji="1" lang="zh-CN" altLang="en-US" dirty="0"/>
          </a:p>
        </p:txBody>
      </p:sp>
      <p:sp>
        <p:nvSpPr>
          <p:cNvPr id="6" name="文本框 5"/>
          <p:cNvSpPr txBox="1"/>
          <p:nvPr/>
        </p:nvSpPr>
        <p:spPr>
          <a:xfrm>
            <a:off x="1683776" y="3971738"/>
            <a:ext cx="9244199" cy="584775"/>
          </a:xfrm>
          <a:prstGeom prst="rect">
            <a:avLst/>
          </a:prstGeom>
          <a:noFill/>
        </p:spPr>
        <p:txBody>
          <a:bodyPr wrap="square" rtlCol="0">
            <a:spAutoFit/>
          </a:bodyPr>
          <a:lstStyle/>
          <a:p>
            <a:r>
              <a:rPr kumimoji="1" lang="en-US" altLang="zh-CN" sz="3200" dirty="0"/>
              <a:t>Team member:</a:t>
            </a:r>
            <a:r>
              <a:rPr kumimoji="1" lang="zh-CN" altLang="en-US" sz="3200" dirty="0"/>
              <a:t> </a:t>
            </a:r>
            <a:r>
              <a:rPr kumimoji="1" lang="en-US" altLang="zh-CN" sz="3200" dirty="0"/>
              <a:t>Chi Zhang</a:t>
            </a:r>
            <a:r>
              <a:rPr kumimoji="1" lang="zh-CN" altLang="en-US" sz="3200" dirty="0"/>
              <a:t>   </a:t>
            </a:r>
            <a:r>
              <a:rPr kumimoji="1" lang="en-US" altLang="zh-CN" sz="3200" dirty="0" err="1"/>
              <a:t>Zhiwei</a:t>
            </a:r>
            <a:r>
              <a:rPr kumimoji="1" lang="en-US" altLang="zh-CN" sz="3200" dirty="0"/>
              <a:t> Zhang</a:t>
            </a:r>
            <a:r>
              <a:rPr kumimoji="1" lang="zh-CN" altLang="en-US" sz="3200" dirty="0"/>
              <a:t>   </a:t>
            </a:r>
            <a:r>
              <a:rPr kumimoji="1" lang="en-US" altLang="zh-CN" sz="3200" dirty="0" err="1"/>
              <a:t>Bingling</a:t>
            </a:r>
            <a:r>
              <a:rPr kumimoji="1" lang="en-US" altLang="zh-CN" sz="3200" dirty="0"/>
              <a:t> Fu</a:t>
            </a:r>
            <a:endParaRPr kumimoji="1" lang="zh-CN" altLang="en-US" sz="3200" dirty="0"/>
          </a:p>
        </p:txBody>
      </p:sp>
    </p:spTree>
    <p:extLst>
      <p:ext uri="{BB962C8B-B14F-4D97-AF65-F5344CB8AC3E}">
        <p14:creationId xmlns:p14="http://schemas.microsoft.com/office/powerpoint/2010/main" val="32370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6D279D-B3FA-46B8-BA82-C0D16DC40E38}"/>
              </a:ext>
            </a:extLst>
          </p:cNvPr>
          <p:cNvSpPr/>
          <p:nvPr/>
        </p:nvSpPr>
        <p:spPr>
          <a:xfrm>
            <a:off x="1511559" y="642755"/>
            <a:ext cx="8901404" cy="6186309"/>
          </a:xfrm>
          <a:prstGeom prst="rect">
            <a:avLst/>
          </a:prstGeom>
        </p:spPr>
        <p:txBody>
          <a:bodyPr wrap="square">
            <a:spAutoFit/>
          </a:bodyPr>
          <a:lstStyle/>
          <a:p>
            <a:pPr marL="400050" indent="-400050">
              <a:buAutoNum type="romanLcPeriod"/>
            </a:pPr>
            <a:r>
              <a:rPr lang="en-US" dirty="0"/>
              <a:t>What are people saying about me (somebody)? </a:t>
            </a:r>
          </a:p>
          <a:p>
            <a:r>
              <a:rPr lang="en-US" dirty="0"/>
              <a:t>	Dislikes and likes. Retweets.</a:t>
            </a:r>
          </a:p>
          <a:p>
            <a:r>
              <a:rPr lang="en-US" dirty="0"/>
              <a:t>ii. How viral are my posts?</a:t>
            </a:r>
          </a:p>
          <a:p>
            <a:r>
              <a:rPr lang="en-US" dirty="0"/>
              <a:t>	Retweets.</a:t>
            </a:r>
          </a:p>
          <a:p>
            <a:r>
              <a:rPr lang="en-US" dirty="0"/>
              <a:t>iii. How much influence to my posts have?</a:t>
            </a:r>
          </a:p>
          <a:p>
            <a:r>
              <a:rPr lang="en-US" dirty="0"/>
              <a:t>	Retweets. Is it retweeted by player or team. </a:t>
            </a:r>
          </a:p>
          <a:p>
            <a:r>
              <a:rPr lang="en-US" dirty="0"/>
              <a:t>iv. What posts are like mine?</a:t>
            </a:r>
          </a:p>
          <a:p>
            <a:r>
              <a:rPr lang="en-US" dirty="0"/>
              <a:t>	Search tweets by same tags.</a:t>
            </a:r>
          </a:p>
          <a:p>
            <a:r>
              <a:rPr lang="en-US" dirty="0"/>
              <a:t>v. What users post like me?</a:t>
            </a:r>
          </a:p>
          <a:p>
            <a:r>
              <a:rPr lang="en-US" dirty="0"/>
              <a:t>	Users using alike tags frequently.</a:t>
            </a:r>
          </a:p>
          <a:p>
            <a:r>
              <a:rPr lang="en-US" dirty="0"/>
              <a:t>vi. Who should I be following?</a:t>
            </a:r>
          </a:p>
          <a:p>
            <a:r>
              <a:rPr lang="en-US" dirty="0"/>
              <a:t>	Those who use similar tags and have a quantity of tweets rapidly </a:t>
            </a:r>
          </a:p>
          <a:p>
            <a:r>
              <a:rPr lang="en-US" dirty="0"/>
              <a:t>vii. What topics are trending in my domain?</a:t>
            </a:r>
          </a:p>
          <a:p>
            <a:r>
              <a:rPr lang="en-US" dirty="0"/>
              <a:t>	</a:t>
            </a:r>
            <a:r>
              <a:rPr lang="en-US" altLang="zh-CN" dirty="0"/>
              <a:t>This is divided into different leagues and different cups</a:t>
            </a:r>
            <a:endParaRPr lang="en-US" dirty="0"/>
          </a:p>
          <a:p>
            <a:r>
              <a:rPr lang="en-US" dirty="0"/>
              <a:t>viii. What keywords/ hashtags should I add to my post?</a:t>
            </a:r>
          </a:p>
          <a:p>
            <a:r>
              <a:rPr lang="en-US" dirty="0"/>
              <a:t>	Those scrapped straight from the name and those people frequently use on twitter. </a:t>
            </a:r>
          </a:p>
          <a:p>
            <a:r>
              <a:rPr lang="en-US" dirty="0"/>
              <a:t>ix. Should I follow somebody back?</a:t>
            </a:r>
          </a:p>
          <a:p>
            <a:r>
              <a:rPr lang="en-US" dirty="0"/>
              <a:t>	This one is very like the question who should I be following.</a:t>
            </a:r>
          </a:p>
          <a:p>
            <a:r>
              <a:rPr lang="en-US" dirty="0"/>
              <a:t>x. What is the best time to post?</a:t>
            </a:r>
          </a:p>
          <a:p>
            <a:r>
              <a:rPr lang="en-US" dirty="0"/>
              <a:t>xi. Should I add a picture or </a:t>
            </a:r>
            <a:r>
              <a:rPr lang="en-US" dirty="0" err="1"/>
              <a:t>url</a:t>
            </a:r>
            <a:r>
              <a:rPr lang="en-US" dirty="0"/>
              <a:t> to my post?</a:t>
            </a:r>
          </a:p>
          <a:p>
            <a:r>
              <a:rPr lang="en-US" dirty="0"/>
              <a:t>xiii. What’s my reach?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66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next</a:t>
            </a:r>
            <a:r>
              <a:rPr kumimoji="1" lang="zh-CN" altLang="en-US" dirty="0"/>
              <a:t> </a:t>
            </a:r>
            <a:r>
              <a:rPr kumimoji="1" lang="en-US" altLang="zh-CN" dirty="0"/>
              <a:t>step</a:t>
            </a:r>
            <a:endParaRPr kumimoji="1" lang="zh-CN" altLang="en-US" dirty="0"/>
          </a:p>
        </p:txBody>
      </p:sp>
      <p:sp>
        <p:nvSpPr>
          <p:cNvPr id="5" name="TextBox 4">
            <a:extLst>
              <a:ext uri="{FF2B5EF4-FFF2-40B4-BE49-F238E27FC236}">
                <a16:creationId xmlns:a16="http://schemas.microsoft.com/office/drawing/2014/main" id="{640B0937-A816-4662-B1C4-78DBF6B60A55}"/>
              </a:ext>
            </a:extLst>
          </p:cNvPr>
          <p:cNvSpPr txBox="1"/>
          <p:nvPr/>
        </p:nvSpPr>
        <p:spPr>
          <a:xfrm>
            <a:off x="1156996" y="1828800"/>
            <a:ext cx="10254343" cy="2308324"/>
          </a:xfrm>
          <a:prstGeom prst="rect">
            <a:avLst/>
          </a:prstGeom>
          <a:noFill/>
        </p:spPr>
        <p:txBody>
          <a:bodyPr wrap="square" rtlCol="0">
            <a:spAutoFit/>
          </a:bodyPr>
          <a:lstStyle/>
          <a:p>
            <a:r>
              <a:rPr lang="en-US" dirty="0"/>
              <a:t>1. Figure out the difference between @ &amp; # since we find people tend to use @team rather than  #team</a:t>
            </a:r>
          </a:p>
          <a:p>
            <a:endParaRPr lang="en-US" dirty="0"/>
          </a:p>
          <a:p>
            <a:r>
              <a:rPr lang="en-US" dirty="0"/>
              <a:t>2. Scrap twitters by the order of time to search for popularity</a:t>
            </a:r>
          </a:p>
          <a:p>
            <a:endParaRPr lang="en-US" dirty="0"/>
          </a:p>
          <a:p>
            <a:r>
              <a:rPr lang="en-US" dirty="0"/>
              <a:t>3. Examine the tag we created is whether a proper one to use</a:t>
            </a:r>
          </a:p>
          <a:p>
            <a:endParaRPr lang="en-US" dirty="0"/>
          </a:p>
          <a:p>
            <a:r>
              <a:rPr lang="en-US" dirty="0"/>
              <a:t>4. Try to include emojis to define alike users</a:t>
            </a:r>
          </a:p>
          <a:p>
            <a:endParaRPr lang="en-US" dirty="0"/>
          </a:p>
        </p:txBody>
      </p:sp>
    </p:spTree>
    <p:extLst>
      <p:ext uri="{BB962C8B-B14F-4D97-AF65-F5344CB8AC3E}">
        <p14:creationId xmlns:p14="http://schemas.microsoft.com/office/powerpoint/2010/main" val="17475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777CC-57AE-4EA6-9FA6-32D8ED5259C6}"/>
              </a:ext>
            </a:extLst>
          </p:cNvPr>
          <p:cNvSpPr>
            <a:spLocks noGrp="1"/>
          </p:cNvSpPr>
          <p:nvPr>
            <p:ph type="title"/>
          </p:nvPr>
        </p:nvSpPr>
        <p:spPr/>
        <p:txBody>
          <a:bodyPr/>
          <a:lstStyle/>
          <a:p>
            <a:r>
              <a:rPr lang="en-US" altLang="zh-CN"/>
              <a:t>Thank you</a:t>
            </a:r>
            <a:endParaRPr lang="zh-CN" altLang="en-US"/>
          </a:p>
        </p:txBody>
      </p:sp>
      <p:sp>
        <p:nvSpPr>
          <p:cNvPr id="3" name="内容占位符 2">
            <a:extLst>
              <a:ext uri="{FF2B5EF4-FFF2-40B4-BE49-F238E27FC236}">
                <a16:creationId xmlns:a16="http://schemas.microsoft.com/office/drawing/2014/main" id="{EB6BBA9A-6D43-4AEC-8E9E-62F3F2DB6EAA}"/>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349653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1A86-C16B-45F1-AA41-262691ACDF1D}"/>
              </a:ext>
            </a:extLst>
          </p:cNvPr>
          <p:cNvSpPr>
            <a:spLocks noGrp="1"/>
          </p:cNvSpPr>
          <p:nvPr>
            <p:ph type="title"/>
          </p:nvPr>
        </p:nvSpPr>
        <p:spPr>
          <a:xfrm>
            <a:off x="848923" y="207970"/>
            <a:ext cx="10364451" cy="1596177"/>
          </a:xfrm>
        </p:spPr>
        <p:txBody>
          <a:bodyPr/>
          <a:lstStyle/>
          <a:p>
            <a:r>
              <a:rPr lang="en-US" altLang="zh-CN" dirty="0"/>
              <a:t>ER diagram</a:t>
            </a:r>
            <a:endParaRPr lang="en-US" dirty="0"/>
          </a:p>
        </p:txBody>
      </p:sp>
      <p:pic>
        <p:nvPicPr>
          <p:cNvPr id="4" name="图片 2" descr="C:\Users\111\AppData\Local\Temp\WeChat Files\dde6503fcb6a61e47c3ef47dc103a04.png">
            <a:extLst>
              <a:ext uri="{FF2B5EF4-FFF2-40B4-BE49-F238E27FC236}">
                <a16:creationId xmlns:a16="http://schemas.microsoft.com/office/drawing/2014/main" id="{E2FE2E4D-37F4-4E34-8B3F-CF6CDE5FF47E}"/>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13768" y="1159577"/>
            <a:ext cx="7874044" cy="5493150"/>
          </a:xfrm>
          <a:prstGeom prst="rect">
            <a:avLst/>
          </a:prstGeom>
          <a:noFill/>
          <a:ln>
            <a:noFill/>
          </a:ln>
        </p:spPr>
      </p:pic>
    </p:spTree>
    <p:extLst>
      <p:ext uri="{BB962C8B-B14F-4D97-AF65-F5344CB8AC3E}">
        <p14:creationId xmlns:p14="http://schemas.microsoft.com/office/powerpoint/2010/main" val="200284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55446"/>
            <a:ext cx="2098366" cy="524483"/>
          </a:xfrm>
        </p:spPr>
        <p:txBody>
          <a:bodyPr>
            <a:normAutofit fontScale="90000"/>
          </a:bodyPr>
          <a:lstStyle/>
          <a:p>
            <a:r>
              <a:rPr kumimoji="1" lang="en-US" altLang="zh-CN"/>
              <a:t>Content</a:t>
            </a:r>
            <a:endParaRPr kumimoji="1" lang="zh-CN" altLang="en-US" dirty="0"/>
          </a:p>
        </p:txBody>
      </p:sp>
      <p:sp>
        <p:nvSpPr>
          <p:cNvPr id="3" name="内容占位符 2"/>
          <p:cNvSpPr>
            <a:spLocks noGrp="1"/>
          </p:cNvSpPr>
          <p:nvPr>
            <p:ph sz="quarter" idx="13"/>
          </p:nvPr>
        </p:nvSpPr>
        <p:spPr>
          <a:xfrm>
            <a:off x="913774" y="1021978"/>
            <a:ext cx="10363826" cy="5011270"/>
          </a:xfrm>
        </p:spPr>
        <p:txBody>
          <a:bodyPr>
            <a:normAutofit/>
          </a:bodyPr>
          <a:lstStyle/>
          <a:p>
            <a:r>
              <a:rPr kumimoji="1" lang="en-US" altLang="zh-CN" sz="3200" dirty="0"/>
              <a:t>1.</a:t>
            </a:r>
            <a:r>
              <a:rPr kumimoji="1" lang="zh-CN" altLang="en-US" sz="3200" dirty="0"/>
              <a:t> </a:t>
            </a:r>
            <a:r>
              <a:rPr kumimoji="1" lang="en-US" altLang="zh-CN" sz="3200" dirty="0"/>
              <a:t>project</a:t>
            </a:r>
            <a:r>
              <a:rPr kumimoji="1" lang="zh-CN" altLang="en-US" sz="3200" dirty="0"/>
              <a:t> </a:t>
            </a:r>
            <a:r>
              <a:rPr kumimoji="1" lang="en-US" altLang="zh-CN" sz="3200" dirty="0"/>
              <a:t>statement</a:t>
            </a:r>
            <a:endParaRPr kumimoji="1" lang="zh-CN" altLang="en-US" sz="3200" dirty="0"/>
          </a:p>
          <a:p>
            <a:r>
              <a:rPr kumimoji="1" lang="en-US" altLang="zh-CN" sz="3200" dirty="0"/>
              <a:t>2.</a:t>
            </a:r>
            <a:r>
              <a:rPr lang="en-US" altLang="zh-CN" sz="3200" dirty="0"/>
              <a:t> data</a:t>
            </a:r>
            <a:endParaRPr lang="zh-CN" altLang="en-US" sz="3200" dirty="0"/>
          </a:p>
          <a:p>
            <a:r>
              <a:rPr kumimoji="1" lang="en-US" altLang="zh-CN" sz="3200" dirty="0"/>
              <a:t>3.</a:t>
            </a:r>
            <a:r>
              <a:rPr lang="en-US" altLang="zh-CN" sz="3200" dirty="0"/>
              <a:t> preprocessing</a:t>
            </a:r>
            <a:endParaRPr lang="zh-CN" altLang="en-US" sz="3200" dirty="0"/>
          </a:p>
          <a:p>
            <a:r>
              <a:rPr kumimoji="1" lang="en-US" altLang="zh-CN" sz="3200" dirty="0"/>
              <a:t>4.</a:t>
            </a:r>
            <a:r>
              <a:rPr lang="en-US" altLang="zh-CN" sz="3200" dirty="0"/>
              <a:t> social media code</a:t>
            </a:r>
            <a:endParaRPr lang="zh-CN" altLang="en-US" sz="3200" dirty="0"/>
          </a:p>
          <a:p>
            <a:r>
              <a:rPr kumimoji="1" lang="en-US" altLang="zh-CN" sz="3200" dirty="0"/>
              <a:t>5.next</a:t>
            </a:r>
            <a:r>
              <a:rPr kumimoji="1" lang="zh-CN" altLang="en-US" sz="3200" dirty="0"/>
              <a:t> </a:t>
            </a:r>
            <a:r>
              <a:rPr kumimoji="1" lang="en-US" altLang="zh-CN" sz="3200" dirty="0"/>
              <a:t>step</a:t>
            </a:r>
            <a:endParaRPr kumimoji="1" lang="zh-CN" altLang="en-US" sz="3200" dirty="0"/>
          </a:p>
        </p:txBody>
      </p:sp>
    </p:spTree>
    <p:extLst>
      <p:ext uri="{BB962C8B-B14F-4D97-AF65-F5344CB8AC3E}">
        <p14:creationId xmlns:p14="http://schemas.microsoft.com/office/powerpoint/2010/main" val="181083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74107"/>
          </a:xfrm>
        </p:spPr>
        <p:txBody>
          <a:bodyPr/>
          <a:lstStyle/>
          <a:p>
            <a:r>
              <a:rPr kumimoji="1" lang="en-US" altLang="zh-CN" dirty="0"/>
              <a:t>project</a:t>
            </a:r>
            <a:r>
              <a:rPr kumimoji="1" lang="zh-CN" altLang="en-US" dirty="0"/>
              <a:t> </a:t>
            </a:r>
            <a:r>
              <a:rPr kumimoji="1" lang="en-US" altLang="zh-CN" dirty="0"/>
              <a:t>statement</a:t>
            </a:r>
            <a:endParaRPr kumimoji="1" lang="zh-CN" altLang="en-US" dirty="0"/>
          </a:p>
        </p:txBody>
      </p:sp>
      <p:sp>
        <p:nvSpPr>
          <p:cNvPr id="4" name="内容占位符 3"/>
          <p:cNvSpPr>
            <a:spLocks noGrp="1"/>
          </p:cNvSpPr>
          <p:nvPr>
            <p:ph sz="quarter" idx="13"/>
          </p:nvPr>
        </p:nvSpPr>
        <p:spPr>
          <a:xfrm>
            <a:off x="9372600" y="4948518"/>
            <a:ext cx="1905000" cy="842681"/>
          </a:xfrm>
        </p:spPr>
        <p:txBody>
          <a:bodyPr/>
          <a:lstStyle/>
          <a:p>
            <a:endParaRPr kumimoji="1" lang="zh-CN" altLang="en-US" dirty="0"/>
          </a:p>
        </p:txBody>
      </p:sp>
      <p:sp>
        <p:nvSpPr>
          <p:cNvPr id="5" name="文本框 4"/>
          <p:cNvSpPr txBox="1"/>
          <p:nvPr/>
        </p:nvSpPr>
        <p:spPr>
          <a:xfrm>
            <a:off x="1304364" y="1371600"/>
            <a:ext cx="9843247" cy="5262979"/>
          </a:xfrm>
          <a:prstGeom prst="rect">
            <a:avLst/>
          </a:prstGeom>
          <a:noFill/>
        </p:spPr>
        <p:txBody>
          <a:bodyPr wrap="square" rtlCol="0">
            <a:spAutoFit/>
          </a:bodyPr>
          <a:lstStyle/>
          <a:p>
            <a:r>
              <a:rPr lang="en-US" altLang="zh-CN" sz="2800" dirty="0"/>
              <a:t>Our database project is about soccer. In this domain, there are nine entities. These entities are player, team, league, country, match, media, stadium, fans and coach. We use an Entity Relationship Diagram to model the database. Each Entity in our project has a unique identifier as primary key and relationships between them have one-one, many-one, and many-many. We gather our data from Social Media like Twitter, Instagram, Facebook, etc. Techniques we use are </a:t>
            </a:r>
            <a:r>
              <a:rPr lang="en-US" altLang="zh-CN" sz="2800" dirty="0" err="1"/>
              <a:t>Mysql</a:t>
            </a:r>
            <a:r>
              <a:rPr lang="en-US" altLang="zh-CN" sz="2800" dirty="0"/>
              <a:t>, Tagging, Python, etc. </a:t>
            </a:r>
            <a:endParaRPr lang="zh-CN" altLang="en-US" sz="2800" dirty="0"/>
          </a:p>
          <a:p>
            <a:r>
              <a:rPr lang="en-US" altLang="zh-CN" sz="2800" dirty="0"/>
              <a:t>All in all, this project is to find the influence of soccer to the public. A soccer player can find out his popularity and a scout might find who is a potential superstar. This database may be used for several different types of roles.</a:t>
            </a:r>
            <a:endParaRPr lang="zh-CN" altLang="zh-CN" sz="2800" dirty="0"/>
          </a:p>
        </p:txBody>
      </p:sp>
      <p:sp>
        <p:nvSpPr>
          <p:cNvPr id="6" name="内容占位符 2"/>
          <p:cNvSpPr txBox="1">
            <a:spLocks/>
          </p:cNvSpPr>
          <p:nvPr/>
        </p:nvSpPr>
        <p:spPr>
          <a:xfrm>
            <a:off x="913775" y="1761975"/>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171633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a:t>
            </a:r>
            <a:endParaRPr kumimoji="1" lang="zh-CN" altLang="en-US" dirty="0"/>
          </a:p>
        </p:txBody>
      </p:sp>
      <p:pic>
        <p:nvPicPr>
          <p:cNvPr id="5" name="内容占位符 4" descr="屏幕剪辑">
            <a:extLst>
              <a:ext uri="{FF2B5EF4-FFF2-40B4-BE49-F238E27FC236}">
                <a16:creationId xmlns:a16="http://schemas.microsoft.com/office/drawing/2014/main" id="{4B9EC78D-EFD6-4ED3-9F56-62EA6AB35DA5}"/>
              </a:ext>
            </a:extLst>
          </p:cNvPr>
          <p:cNvPicPr>
            <a:picLocks noGrp="1" noChangeAspect="1"/>
          </p:cNvPicPr>
          <p:nvPr>
            <p:ph sz="quarter" idx="13"/>
          </p:nvPr>
        </p:nvPicPr>
        <p:blipFill>
          <a:blip r:embed="rId2"/>
          <a:stretch>
            <a:fillRect/>
          </a:stretch>
        </p:blipFill>
        <p:spPr>
          <a:xfrm>
            <a:off x="478720" y="3370300"/>
            <a:ext cx="5802384" cy="2343582"/>
          </a:xfrm>
        </p:spPr>
      </p:pic>
      <p:pic>
        <p:nvPicPr>
          <p:cNvPr id="7" name="图片 6" descr="屏幕剪辑">
            <a:extLst>
              <a:ext uri="{FF2B5EF4-FFF2-40B4-BE49-F238E27FC236}">
                <a16:creationId xmlns:a16="http://schemas.microsoft.com/office/drawing/2014/main" id="{68293105-D57D-4DA4-A6AA-555E42A38E86}"/>
              </a:ext>
            </a:extLst>
          </p:cNvPr>
          <p:cNvPicPr>
            <a:picLocks noChangeAspect="1"/>
          </p:cNvPicPr>
          <p:nvPr/>
        </p:nvPicPr>
        <p:blipFill>
          <a:blip r:embed="rId3"/>
          <a:stretch>
            <a:fillRect/>
          </a:stretch>
        </p:blipFill>
        <p:spPr>
          <a:xfrm>
            <a:off x="7101360" y="1383948"/>
            <a:ext cx="4546834" cy="1530429"/>
          </a:xfrm>
          <a:prstGeom prst="rect">
            <a:avLst/>
          </a:prstGeom>
        </p:spPr>
      </p:pic>
      <p:pic>
        <p:nvPicPr>
          <p:cNvPr id="9" name="图片 8" descr="屏幕剪辑">
            <a:extLst>
              <a:ext uri="{FF2B5EF4-FFF2-40B4-BE49-F238E27FC236}">
                <a16:creationId xmlns:a16="http://schemas.microsoft.com/office/drawing/2014/main" id="{9941F49F-400D-470C-98E5-98D6DBC203BB}"/>
              </a:ext>
            </a:extLst>
          </p:cNvPr>
          <p:cNvPicPr>
            <a:picLocks noChangeAspect="1"/>
          </p:cNvPicPr>
          <p:nvPr/>
        </p:nvPicPr>
        <p:blipFill>
          <a:blip r:embed="rId4"/>
          <a:stretch>
            <a:fillRect/>
          </a:stretch>
        </p:blipFill>
        <p:spPr>
          <a:xfrm>
            <a:off x="790005" y="1383948"/>
            <a:ext cx="4121362" cy="1612983"/>
          </a:xfrm>
          <a:prstGeom prst="rect">
            <a:avLst/>
          </a:prstGeom>
        </p:spPr>
      </p:pic>
      <p:pic>
        <p:nvPicPr>
          <p:cNvPr id="4" name="Picture 3">
            <a:extLst>
              <a:ext uri="{FF2B5EF4-FFF2-40B4-BE49-F238E27FC236}">
                <a16:creationId xmlns:a16="http://schemas.microsoft.com/office/drawing/2014/main" id="{FB81C802-AF6B-453C-8073-5A44C1552D6B}"/>
              </a:ext>
            </a:extLst>
          </p:cNvPr>
          <p:cNvPicPr>
            <a:picLocks noChangeAspect="1"/>
          </p:cNvPicPr>
          <p:nvPr/>
        </p:nvPicPr>
        <p:blipFill>
          <a:blip r:embed="rId5"/>
          <a:stretch>
            <a:fillRect/>
          </a:stretch>
        </p:blipFill>
        <p:spPr>
          <a:xfrm>
            <a:off x="6731539" y="3180109"/>
            <a:ext cx="5069327" cy="2761566"/>
          </a:xfrm>
          <a:prstGeom prst="rect">
            <a:avLst/>
          </a:prstGeom>
        </p:spPr>
      </p:pic>
    </p:spTree>
    <p:extLst>
      <p:ext uri="{BB962C8B-B14F-4D97-AF65-F5344CB8AC3E}">
        <p14:creationId xmlns:p14="http://schemas.microsoft.com/office/powerpoint/2010/main" val="118761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err="1"/>
              <a:t>Auditng</a:t>
            </a:r>
            <a:r>
              <a:rPr lang="hr-HR" altLang="zh-CN" dirty="0"/>
              <a:t>/</a:t>
            </a:r>
            <a:r>
              <a:rPr lang="zh-CN" altLang="en-US" dirty="0"/>
              <a:t> </a:t>
            </a:r>
            <a:r>
              <a:rPr lang="en-US" altLang="zh-CN" dirty="0"/>
              <a:t>preprocessing</a:t>
            </a:r>
            <a:endParaRPr kumimoji="1" lang="zh-CN" altLang="en-US" dirty="0"/>
          </a:p>
        </p:txBody>
      </p:sp>
      <p:pic>
        <p:nvPicPr>
          <p:cNvPr id="4" name="Content Placeholder 3">
            <a:extLst>
              <a:ext uri="{FF2B5EF4-FFF2-40B4-BE49-F238E27FC236}">
                <a16:creationId xmlns:a16="http://schemas.microsoft.com/office/drawing/2014/main" id="{544CB54A-39AE-456A-8191-205649851B06}"/>
              </a:ext>
            </a:extLst>
          </p:cNvPr>
          <p:cNvPicPr>
            <a:picLocks noGrp="1" noChangeAspect="1"/>
          </p:cNvPicPr>
          <p:nvPr>
            <p:ph sz="quarter" idx="13"/>
          </p:nvPr>
        </p:nvPicPr>
        <p:blipFill>
          <a:blip r:embed="rId2"/>
          <a:stretch>
            <a:fillRect/>
          </a:stretch>
        </p:blipFill>
        <p:spPr>
          <a:xfrm>
            <a:off x="377088" y="2031061"/>
            <a:ext cx="5108888" cy="3424237"/>
          </a:xfrm>
          <a:prstGeom prst="rect">
            <a:avLst/>
          </a:prstGeom>
        </p:spPr>
      </p:pic>
      <p:pic>
        <p:nvPicPr>
          <p:cNvPr id="5" name="Picture 4">
            <a:extLst>
              <a:ext uri="{FF2B5EF4-FFF2-40B4-BE49-F238E27FC236}">
                <a16:creationId xmlns:a16="http://schemas.microsoft.com/office/drawing/2014/main" id="{57649654-2A69-4E00-839E-5C7DCDB7775C}"/>
              </a:ext>
            </a:extLst>
          </p:cNvPr>
          <p:cNvPicPr>
            <a:picLocks noChangeAspect="1"/>
          </p:cNvPicPr>
          <p:nvPr/>
        </p:nvPicPr>
        <p:blipFill>
          <a:blip r:embed="rId3"/>
          <a:stretch>
            <a:fillRect/>
          </a:stretch>
        </p:blipFill>
        <p:spPr>
          <a:xfrm>
            <a:off x="5768501" y="2031061"/>
            <a:ext cx="6302115" cy="3424237"/>
          </a:xfrm>
          <a:prstGeom prst="rect">
            <a:avLst/>
          </a:prstGeom>
        </p:spPr>
      </p:pic>
    </p:spTree>
    <p:extLst>
      <p:ext uri="{BB962C8B-B14F-4D97-AF65-F5344CB8AC3E}">
        <p14:creationId xmlns:p14="http://schemas.microsoft.com/office/powerpoint/2010/main" val="18576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social media code</a:t>
            </a:r>
            <a:endParaRPr kumimoji="1" lang="zh-CN" altLang="en-US" dirty="0"/>
          </a:p>
        </p:txBody>
      </p:sp>
      <p:pic>
        <p:nvPicPr>
          <p:cNvPr id="4" name="Content Placeholder 3">
            <a:extLst>
              <a:ext uri="{FF2B5EF4-FFF2-40B4-BE49-F238E27FC236}">
                <a16:creationId xmlns:a16="http://schemas.microsoft.com/office/drawing/2014/main" id="{B13A6372-C026-4FE8-BFF4-7B5B02932620}"/>
              </a:ext>
            </a:extLst>
          </p:cNvPr>
          <p:cNvPicPr>
            <a:picLocks noGrp="1" noChangeAspect="1"/>
          </p:cNvPicPr>
          <p:nvPr>
            <p:ph sz="quarter" idx="13"/>
          </p:nvPr>
        </p:nvPicPr>
        <p:blipFill>
          <a:blip r:embed="rId2"/>
          <a:stretch>
            <a:fillRect/>
          </a:stretch>
        </p:blipFill>
        <p:spPr>
          <a:xfrm>
            <a:off x="196185" y="1812486"/>
            <a:ext cx="5912786" cy="3424237"/>
          </a:xfrm>
          <a:prstGeom prst="rect">
            <a:avLst/>
          </a:prstGeom>
        </p:spPr>
      </p:pic>
      <p:pic>
        <p:nvPicPr>
          <p:cNvPr id="5" name="Picture 4">
            <a:extLst>
              <a:ext uri="{FF2B5EF4-FFF2-40B4-BE49-F238E27FC236}">
                <a16:creationId xmlns:a16="http://schemas.microsoft.com/office/drawing/2014/main" id="{D4CA9095-4300-4325-833D-8C7EA250C46A}"/>
              </a:ext>
            </a:extLst>
          </p:cNvPr>
          <p:cNvPicPr>
            <a:picLocks noChangeAspect="1"/>
          </p:cNvPicPr>
          <p:nvPr/>
        </p:nvPicPr>
        <p:blipFill>
          <a:blip r:embed="rId3"/>
          <a:stretch>
            <a:fillRect/>
          </a:stretch>
        </p:blipFill>
        <p:spPr>
          <a:xfrm>
            <a:off x="6108971" y="1762124"/>
            <a:ext cx="5937647" cy="3524959"/>
          </a:xfrm>
          <a:prstGeom prst="rect">
            <a:avLst/>
          </a:prstGeom>
        </p:spPr>
      </p:pic>
    </p:spTree>
    <p:extLst>
      <p:ext uri="{BB962C8B-B14F-4D97-AF65-F5344CB8AC3E}">
        <p14:creationId xmlns:p14="http://schemas.microsoft.com/office/powerpoint/2010/main" val="180267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DFF-233A-4A48-9CA9-580154BED48F}"/>
              </a:ext>
            </a:extLst>
          </p:cNvPr>
          <p:cNvSpPr>
            <a:spLocks noGrp="1"/>
          </p:cNvSpPr>
          <p:nvPr>
            <p:ph type="title"/>
          </p:nvPr>
        </p:nvSpPr>
        <p:spPr/>
        <p:txBody>
          <a:bodyPr/>
          <a:lstStyle/>
          <a:p>
            <a:r>
              <a:rPr lang="en-US" dirty="0"/>
              <a:t>social media code</a:t>
            </a:r>
          </a:p>
        </p:txBody>
      </p:sp>
      <p:pic>
        <p:nvPicPr>
          <p:cNvPr id="4" name="Content Placeholder 3">
            <a:extLst>
              <a:ext uri="{FF2B5EF4-FFF2-40B4-BE49-F238E27FC236}">
                <a16:creationId xmlns:a16="http://schemas.microsoft.com/office/drawing/2014/main" id="{40023400-D628-4461-A12D-85ED97BD53A9}"/>
              </a:ext>
            </a:extLst>
          </p:cNvPr>
          <p:cNvPicPr>
            <a:picLocks noGrp="1" noChangeAspect="1"/>
          </p:cNvPicPr>
          <p:nvPr>
            <p:ph sz="quarter" idx="13"/>
          </p:nvPr>
        </p:nvPicPr>
        <p:blipFill>
          <a:blip r:embed="rId2"/>
          <a:stretch>
            <a:fillRect/>
          </a:stretch>
        </p:blipFill>
        <p:spPr>
          <a:xfrm>
            <a:off x="3151762" y="2034767"/>
            <a:ext cx="5817139" cy="4039097"/>
          </a:xfrm>
          <a:prstGeom prst="rect">
            <a:avLst/>
          </a:prstGeom>
        </p:spPr>
      </p:pic>
    </p:spTree>
    <p:extLst>
      <p:ext uri="{BB962C8B-B14F-4D97-AF65-F5344CB8AC3E}">
        <p14:creationId xmlns:p14="http://schemas.microsoft.com/office/powerpoint/2010/main" val="425352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0C76-E0A1-45E1-92F8-B21A92D66253}"/>
              </a:ext>
            </a:extLst>
          </p:cNvPr>
          <p:cNvSpPr>
            <a:spLocks noGrp="1"/>
          </p:cNvSpPr>
          <p:nvPr>
            <p:ph type="title"/>
          </p:nvPr>
        </p:nvSpPr>
        <p:spPr/>
        <p:txBody>
          <a:bodyPr/>
          <a:lstStyle/>
          <a:p>
            <a:r>
              <a:rPr lang="en-US" dirty="0"/>
              <a:t>Tag example</a:t>
            </a:r>
          </a:p>
        </p:txBody>
      </p:sp>
      <p:pic>
        <p:nvPicPr>
          <p:cNvPr id="5" name="Content Placeholder 4">
            <a:extLst>
              <a:ext uri="{FF2B5EF4-FFF2-40B4-BE49-F238E27FC236}">
                <a16:creationId xmlns:a16="http://schemas.microsoft.com/office/drawing/2014/main" id="{1C3070F7-2F25-47E7-BD27-4D07690E65BC}"/>
              </a:ext>
            </a:extLst>
          </p:cNvPr>
          <p:cNvPicPr>
            <a:picLocks noGrp="1" noChangeAspect="1"/>
          </p:cNvPicPr>
          <p:nvPr>
            <p:ph sz="quarter" idx="13"/>
          </p:nvPr>
        </p:nvPicPr>
        <p:blipFill>
          <a:blip r:embed="rId2"/>
          <a:stretch>
            <a:fillRect/>
          </a:stretch>
        </p:blipFill>
        <p:spPr>
          <a:xfrm>
            <a:off x="2110901" y="2279312"/>
            <a:ext cx="8853657" cy="1256181"/>
          </a:xfrm>
        </p:spPr>
      </p:pic>
      <p:pic>
        <p:nvPicPr>
          <p:cNvPr id="6" name="Picture 5">
            <a:extLst>
              <a:ext uri="{FF2B5EF4-FFF2-40B4-BE49-F238E27FC236}">
                <a16:creationId xmlns:a16="http://schemas.microsoft.com/office/drawing/2014/main" id="{FC51DA57-F86F-4749-A88D-4CE0AB2C5254}"/>
              </a:ext>
            </a:extLst>
          </p:cNvPr>
          <p:cNvPicPr>
            <a:picLocks noChangeAspect="1"/>
          </p:cNvPicPr>
          <p:nvPr/>
        </p:nvPicPr>
        <p:blipFill>
          <a:blip r:embed="rId3"/>
          <a:stretch>
            <a:fillRect/>
          </a:stretch>
        </p:blipFill>
        <p:spPr>
          <a:xfrm>
            <a:off x="2178996" y="3732475"/>
            <a:ext cx="8634756" cy="1676103"/>
          </a:xfrm>
          <a:prstGeom prst="rect">
            <a:avLst/>
          </a:prstGeom>
        </p:spPr>
      </p:pic>
    </p:spTree>
    <p:extLst>
      <p:ext uri="{BB962C8B-B14F-4D97-AF65-F5344CB8AC3E}">
        <p14:creationId xmlns:p14="http://schemas.microsoft.com/office/powerpoint/2010/main" val="1252711188"/>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245</TotalTime>
  <Words>270</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Arial</vt:lpstr>
      <vt:lpstr>Calibri</vt:lpstr>
      <vt:lpstr>Times New Roman</vt:lpstr>
      <vt:lpstr>Tw Cen MT</vt:lpstr>
      <vt:lpstr>水滴</vt:lpstr>
      <vt:lpstr>PowerPoint Presentation</vt:lpstr>
      <vt:lpstr>ER diagram</vt:lpstr>
      <vt:lpstr>Content</vt:lpstr>
      <vt:lpstr>project statement</vt:lpstr>
      <vt:lpstr>data</vt:lpstr>
      <vt:lpstr>Auditng/ preprocessing</vt:lpstr>
      <vt:lpstr>social media code</vt:lpstr>
      <vt:lpstr>social media code</vt:lpstr>
      <vt:lpstr>Tag example</vt:lpstr>
      <vt:lpstr>PowerPoint Presentation</vt:lpstr>
      <vt:lpstr>next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kimeru16</cp:lastModifiedBy>
  <cp:revision>14</cp:revision>
  <dcterms:created xsi:type="dcterms:W3CDTF">2018-03-19T01:19:39Z</dcterms:created>
  <dcterms:modified xsi:type="dcterms:W3CDTF">2018-03-19T23:34:14Z</dcterms:modified>
</cp:coreProperties>
</file>