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2"/>
  </p:notesMasterIdLst>
  <p:sldIdLst>
    <p:sldId id="256" r:id="rId2"/>
    <p:sldId id="257" r:id="rId3"/>
    <p:sldId id="259"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8"/>
    <p:restoredTop sz="94638"/>
  </p:normalViewPr>
  <p:slideViewPr>
    <p:cSldViewPr snapToGrid="0">
      <p:cViewPr varScale="1">
        <p:scale>
          <a:sx n="113" d="100"/>
          <a:sy n="113" d="100"/>
        </p:scale>
        <p:origin x="992" y="176"/>
      </p:cViewPr>
      <p:guideLst/>
    </p:cSldViewPr>
  </p:slideViewPr>
  <p:outlineViewPr>
    <p:cViewPr>
      <p:scale>
        <a:sx n="33" d="100"/>
        <a:sy n="33" d="100"/>
      </p:scale>
      <p:origin x="0" y="-312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Execution Time in milliseconds</c:v>
                </c:pt>
              </c:strCache>
            </c:strRef>
          </c:tx>
          <c:spPr>
            <a:solidFill>
              <a:schemeClr val="accent1"/>
            </a:solidFill>
            <a:ln>
              <a:noFill/>
            </a:ln>
            <a:effectLst/>
          </c:spPr>
          <c:invertIfNegative val="0"/>
          <c:cat>
            <c:strRef>
              <c:f>Sheet1!$A$2:$A$3</c:f>
              <c:strCache>
                <c:ptCount val="2"/>
                <c:pt idx="0">
                  <c:v>Concurrent mapping</c:v>
                </c:pt>
                <c:pt idx="1">
                  <c:v>Standard mapping</c:v>
                </c:pt>
              </c:strCache>
            </c:strRef>
          </c:cat>
          <c:val>
            <c:numRef>
              <c:f>Sheet1!$B$2:$B$3</c:f>
              <c:numCache>
                <c:formatCode>General</c:formatCode>
                <c:ptCount val="2"/>
                <c:pt idx="0">
                  <c:v>458</c:v>
                </c:pt>
                <c:pt idx="1">
                  <c:v>782</c:v>
                </c:pt>
              </c:numCache>
            </c:numRef>
          </c:val>
          <c:extLst>
            <c:ext xmlns:c16="http://schemas.microsoft.com/office/drawing/2014/chart" uri="{C3380CC4-5D6E-409C-BE32-E72D297353CC}">
              <c16:uniqueId val="{00000000-6F0F-D04B-B2E6-6D916D8EB137}"/>
            </c:ext>
          </c:extLst>
        </c:ser>
        <c:dLbls>
          <c:showLegendKey val="0"/>
          <c:showVal val="0"/>
          <c:showCatName val="0"/>
          <c:showSerName val="0"/>
          <c:showPercent val="0"/>
          <c:showBubbleSize val="0"/>
        </c:dLbls>
        <c:gapWidth val="219"/>
        <c:overlap val="-27"/>
        <c:axId val="1282540736"/>
        <c:axId val="48818832"/>
      </c:barChart>
      <c:catAx>
        <c:axId val="128254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18832"/>
        <c:crosses val="autoZero"/>
        <c:auto val="1"/>
        <c:lblAlgn val="ctr"/>
        <c:lblOffset val="100"/>
        <c:noMultiLvlLbl val="0"/>
      </c:catAx>
      <c:valAx>
        <c:axId val="4881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254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time</a:t>
            </a:r>
            <a:r>
              <a:rPr lang="en-US" dirty="0"/>
              <a:t> in milliseconds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in milliseconds</c:v>
                </c:pt>
              </c:strCache>
            </c:strRef>
          </c:tx>
          <c:spPr>
            <a:solidFill>
              <a:schemeClr val="accent1"/>
            </a:solidFill>
            <a:ln>
              <a:noFill/>
            </a:ln>
            <a:effectLst/>
          </c:spPr>
          <c:invertIfNegative val="0"/>
          <c:cat>
            <c:strRef>
              <c:f>Sheet1!$A$2:$A$4</c:f>
              <c:strCache>
                <c:ptCount val="3"/>
                <c:pt idx="0">
                  <c:v>Quick Sort</c:v>
                </c:pt>
                <c:pt idx="1">
                  <c:v>Heap Sort </c:v>
                </c:pt>
                <c:pt idx="2">
                  <c:v>Merge Sort</c:v>
                </c:pt>
              </c:strCache>
            </c:strRef>
          </c:cat>
          <c:val>
            <c:numRef>
              <c:f>Sheet1!$B$2:$B$4</c:f>
              <c:numCache>
                <c:formatCode>General</c:formatCode>
                <c:ptCount val="3"/>
                <c:pt idx="0">
                  <c:v>98.3</c:v>
                </c:pt>
                <c:pt idx="1">
                  <c:v>217.61</c:v>
                </c:pt>
                <c:pt idx="2">
                  <c:v>123.11</c:v>
                </c:pt>
              </c:numCache>
            </c:numRef>
          </c:val>
          <c:extLst>
            <c:ext xmlns:c16="http://schemas.microsoft.com/office/drawing/2014/chart" uri="{C3380CC4-5D6E-409C-BE32-E72D297353CC}">
              <c16:uniqueId val="{00000000-53B3-5846-B714-BAC8693C8314}"/>
            </c:ext>
          </c:extLst>
        </c:ser>
        <c:dLbls>
          <c:showLegendKey val="0"/>
          <c:showVal val="0"/>
          <c:showCatName val="0"/>
          <c:showSerName val="0"/>
          <c:showPercent val="0"/>
          <c:showBubbleSize val="0"/>
        </c:dLbls>
        <c:gapWidth val="150"/>
        <c:overlap val="100"/>
        <c:axId val="1468099136"/>
        <c:axId val="1468103728"/>
      </c:barChart>
      <c:catAx>
        <c:axId val="146809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103728"/>
        <c:crosses val="autoZero"/>
        <c:auto val="1"/>
        <c:lblAlgn val="ctr"/>
        <c:lblOffset val="100"/>
        <c:noMultiLvlLbl val="0"/>
      </c:catAx>
      <c:valAx>
        <c:axId val="146810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099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time</a:t>
            </a:r>
            <a:r>
              <a:rPr lang="en-US" dirty="0"/>
              <a:t> in milliseconds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in milliseconds</c:v>
                </c:pt>
              </c:strCache>
            </c:strRef>
          </c:tx>
          <c:spPr>
            <a:solidFill>
              <a:schemeClr val="accent1"/>
            </a:solidFill>
            <a:ln>
              <a:noFill/>
            </a:ln>
            <a:effectLst/>
          </c:spPr>
          <c:invertIfNegative val="0"/>
          <c:cat>
            <c:strRef>
              <c:f>Sheet1!$A$2:$A$4</c:f>
              <c:strCache>
                <c:ptCount val="3"/>
                <c:pt idx="0">
                  <c:v>Quick Sort</c:v>
                </c:pt>
                <c:pt idx="1">
                  <c:v>Heap Sort </c:v>
                </c:pt>
                <c:pt idx="2">
                  <c:v>Merge Sort</c:v>
                </c:pt>
              </c:strCache>
            </c:strRef>
          </c:cat>
          <c:val>
            <c:numRef>
              <c:f>Sheet1!$B$2:$B$4</c:f>
              <c:numCache>
                <c:formatCode>General</c:formatCode>
                <c:ptCount val="3"/>
                <c:pt idx="0">
                  <c:v>123</c:v>
                </c:pt>
                <c:pt idx="1">
                  <c:v>347.01</c:v>
                </c:pt>
                <c:pt idx="2">
                  <c:v>301.06</c:v>
                </c:pt>
              </c:numCache>
            </c:numRef>
          </c:val>
          <c:extLst>
            <c:ext xmlns:c16="http://schemas.microsoft.com/office/drawing/2014/chart" uri="{C3380CC4-5D6E-409C-BE32-E72D297353CC}">
              <c16:uniqueId val="{00000000-0D70-0F4D-9E41-C382523BE044}"/>
            </c:ext>
          </c:extLst>
        </c:ser>
        <c:dLbls>
          <c:showLegendKey val="0"/>
          <c:showVal val="0"/>
          <c:showCatName val="0"/>
          <c:showSerName val="0"/>
          <c:showPercent val="0"/>
          <c:showBubbleSize val="0"/>
        </c:dLbls>
        <c:gapWidth val="150"/>
        <c:overlap val="100"/>
        <c:axId val="1468099136"/>
        <c:axId val="1468103728"/>
      </c:barChart>
      <c:catAx>
        <c:axId val="146809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103728"/>
        <c:crosses val="autoZero"/>
        <c:auto val="1"/>
        <c:lblAlgn val="ctr"/>
        <c:lblOffset val="100"/>
        <c:noMultiLvlLbl val="0"/>
      </c:catAx>
      <c:valAx>
        <c:axId val="146810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099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C0EEF-7924-A640-B9B3-AA3670F94EB1}"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34F72-B745-624A-BED2-DB54941CA8D5}" type="slidenum">
              <a:rPr lang="en-US" smtClean="0"/>
              <a:t>‹#›</a:t>
            </a:fld>
            <a:endParaRPr lang="en-US"/>
          </a:p>
        </p:txBody>
      </p:sp>
    </p:spTree>
    <p:extLst>
      <p:ext uri="{BB962C8B-B14F-4D97-AF65-F5344CB8AC3E}">
        <p14:creationId xmlns:p14="http://schemas.microsoft.com/office/powerpoint/2010/main" val="207515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the amount of garbage collections called. Quick sort at 36, heap sort at 10, and merge sort at 16. </a:t>
            </a:r>
          </a:p>
        </p:txBody>
      </p:sp>
      <p:sp>
        <p:nvSpPr>
          <p:cNvPr id="4" name="Slide Number Placeholder 3"/>
          <p:cNvSpPr>
            <a:spLocks noGrp="1"/>
          </p:cNvSpPr>
          <p:nvPr>
            <p:ph type="sldNum" sz="quarter" idx="5"/>
          </p:nvPr>
        </p:nvSpPr>
        <p:spPr/>
        <p:txBody>
          <a:bodyPr/>
          <a:lstStyle/>
          <a:p>
            <a:fld id="{60834F72-B745-624A-BED2-DB54941CA8D5}" type="slidenum">
              <a:rPr lang="en-US" smtClean="0"/>
              <a:t>6</a:t>
            </a:fld>
            <a:endParaRPr lang="en-US"/>
          </a:p>
        </p:txBody>
      </p:sp>
    </p:spTree>
    <p:extLst>
      <p:ext uri="{BB962C8B-B14F-4D97-AF65-F5344CB8AC3E}">
        <p14:creationId xmlns:p14="http://schemas.microsoft.com/office/powerpoint/2010/main" val="222963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37231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6B5E-6FDE-4E40-B47E-9E15F334794D}"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230173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82914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F726B5E-6FDE-4E40-B47E-9E15F334794D}" type="datetimeFigureOut">
              <a:rPr lang="en-US" smtClean="0"/>
              <a:t>11/29/23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28968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043146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214995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7414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26B5E-6FDE-4E40-B47E-9E15F334794D}"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19952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26B5E-6FDE-4E40-B47E-9E15F334794D}"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86311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26B5E-6FDE-4E40-B47E-9E15F334794D}"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71658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6B5E-6FDE-4E40-B47E-9E15F334794D}"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78520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6B5E-6FDE-4E40-B47E-9E15F334794D}" type="datetimeFigureOut">
              <a:rPr lang="en-US" smtClean="0"/>
              <a:t>11/29/23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0172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6B5E-6FDE-4E40-B47E-9E15F334794D}"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576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F726B5E-6FDE-4E40-B47E-9E15F334794D}" type="datetimeFigureOut">
              <a:rPr lang="en-US" smtClean="0"/>
              <a:t>11/29/23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98685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726B5E-6FDE-4E40-B47E-9E15F334794D}" type="datetimeFigureOut">
              <a:rPr lang="en-US" smtClean="0"/>
              <a:t>11/29/23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7C925A3-F55F-524B-A170-4722088592DF}" type="slidenum">
              <a:rPr lang="en-US" smtClean="0"/>
              <a:t>‹#›</a:t>
            </a:fld>
            <a:endParaRPr lang="en-US"/>
          </a:p>
        </p:txBody>
      </p:sp>
    </p:spTree>
    <p:extLst>
      <p:ext uri="{BB962C8B-B14F-4D97-AF65-F5344CB8AC3E}">
        <p14:creationId xmlns:p14="http://schemas.microsoft.com/office/powerpoint/2010/main" val="410803478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441-C4F9-6CD0-6528-F6AE8D41BCDA}"/>
              </a:ext>
            </a:extLst>
          </p:cNvPr>
          <p:cNvSpPr>
            <a:spLocks noGrp="1"/>
          </p:cNvSpPr>
          <p:nvPr>
            <p:ph type="ctrTitle"/>
          </p:nvPr>
        </p:nvSpPr>
        <p:spPr/>
        <p:txBody>
          <a:bodyPr/>
          <a:lstStyle/>
          <a:p>
            <a:r>
              <a:rPr lang="en-US" dirty="0"/>
              <a:t>CSCE A311 Presentation</a:t>
            </a:r>
          </a:p>
        </p:txBody>
      </p:sp>
      <p:sp>
        <p:nvSpPr>
          <p:cNvPr id="3" name="Subtitle 2">
            <a:extLst>
              <a:ext uri="{FF2B5EF4-FFF2-40B4-BE49-F238E27FC236}">
                <a16:creationId xmlns:a16="http://schemas.microsoft.com/office/drawing/2014/main" id="{76409F34-CFC4-388F-D7AD-428037CBC2F9}"/>
              </a:ext>
            </a:extLst>
          </p:cNvPr>
          <p:cNvSpPr>
            <a:spLocks noGrp="1"/>
          </p:cNvSpPr>
          <p:nvPr>
            <p:ph type="subTitle" idx="1"/>
          </p:nvPr>
        </p:nvSpPr>
        <p:spPr/>
        <p:txBody>
          <a:bodyPr/>
          <a:lstStyle/>
          <a:p>
            <a:r>
              <a:rPr lang="en-US" dirty="0"/>
              <a:t>By: Jackson Godsey and Hunter Brown</a:t>
            </a:r>
          </a:p>
        </p:txBody>
      </p:sp>
    </p:spTree>
    <p:extLst>
      <p:ext uri="{BB962C8B-B14F-4D97-AF65-F5344CB8AC3E}">
        <p14:creationId xmlns:p14="http://schemas.microsoft.com/office/powerpoint/2010/main" val="135988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2966-9B04-A991-5E93-1417736DBC93}"/>
              </a:ext>
            </a:extLst>
          </p:cNvPr>
          <p:cNvSpPr>
            <a:spLocks noGrp="1"/>
          </p:cNvSpPr>
          <p:nvPr>
            <p:ph type="title"/>
          </p:nvPr>
        </p:nvSpPr>
        <p:spPr/>
        <p:txBody>
          <a:bodyPr/>
          <a:lstStyle/>
          <a:p>
            <a:r>
              <a:rPr lang="en-US" dirty="0"/>
              <a:t>Workload</a:t>
            </a:r>
          </a:p>
        </p:txBody>
      </p:sp>
      <p:sp>
        <p:nvSpPr>
          <p:cNvPr id="3" name="Content Placeholder 2">
            <a:extLst>
              <a:ext uri="{FF2B5EF4-FFF2-40B4-BE49-F238E27FC236}">
                <a16:creationId xmlns:a16="http://schemas.microsoft.com/office/drawing/2014/main" id="{C0375BB5-6FA5-894B-BAC2-8B9DAE414F2E}"/>
              </a:ext>
            </a:extLst>
          </p:cNvPr>
          <p:cNvSpPr>
            <a:spLocks noGrp="1"/>
          </p:cNvSpPr>
          <p:nvPr>
            <p:ph idx="1"/>
          </p:nvPr>
        </p:nvSpPr>
        <p:spPr/>
        <p:txBody>
          <a:bodyPr/>
          <a:lstStyle/>
          <a:p>
            <a:r>
              <a:rPr lang="en-US" dirty="0"/>
              <a:t>Jackson</a:t>
            </a:r>
          </a:p>
          <a:p>
            <a:pPr lvl="1"/>
            <a:r>
              <a:rPr lang="en-US" dirty="0"/>
              <a:t>Worked on creating the maps for the data, and implemented the binary tree search. Performed the tests for memory usage and execution time.</a:t>
            </a:r>
          </a:p>
          <a:p>
            <a:r>
              <a:rPr lang="en-US" dirty="0"/>
              <a:t>Hunter</a:t>
            </a:r>
          </a:p>
          <a:p>
            <a:pPr lvl="1"/>
            <a:r>
              <a:rPr lang="en-US" dirty="0"/>
              <a:t>Did the majority of the work on the presentation, created graphs, and helped with implementations of the sorting algorithms.</a:t>
            </a:r>
          </a:p>
        </p:txBody>
      </p:sp>
    </p:spTree>
    <p:extLst>
      <p:ext uri="{BB962C8B-B14F-4D97-AF65-F5344CB8AC3E}">
        <p14:creationId xmlns:p14="http://schemas.microsoft.com/office/powerpoint/2010/main" val="127016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47D6-092B-C993-3601-03F208BAE895}"/>
              </a:ext>
            </a:extLst>
          </p:cNvPr>
          <p:cNvSpPr>
            <a:spLocks noGrp="1"/>
          </p:cNvSpPr>
          <p:nvPr>
            <p:ph type="title"/>
          </p:nvPr>
        </p:nvSpPr>
        <p:spPr/>
        <p:txBody>
          <a:bodyPr/>
          <a:lstStyle/>
          <a:p>
            <a:r>
              <a:rPr lang="en-US" dirty="0"/>
              <a:t>Introduction/Background</a:t>
            </a:r>
          </a:p>
        </p:txBody>
      </p:sp>
      <p:sp>
        <p:nvSpPr>
          <p:cNvPr id="3" name="Content Placeholder 2">
            <a:extLst>
              <a:ext uri="{FF2B5EF4-FFF2-40B4-BE49-F238E27FC236}">
                <a16:creationId xmlns:a16="http://schemas.microsoft.com/office/drawing/2014/main" id="{27462291-A4EE-6289-E6C1-7A917DA18A85}"/>
              </a:ext>
            </a:extLst>
          </p:cNvPr>
          <p:cNvSpPr>
            <a:spLocks noGrp="1"/>
          </p:cNvSpPr>
          <p:nvPr>
            <p:ph idx="1"/>
          </p:nvPr>
        </p:nvSpPr>
        <p:spPr/>
        <p:txBody>
          <a:bodyPr>
            <a:normAutofit/>
          </a:bodyPr>
          <a:lstStyle/>
          <a:p>
            <a:r>
              <a:rPr lang="en-US" dirty="0"/>
              <a:t>In our project we tried to implement concurrency throughout the program then tested it to see if it lead to performance improvements.</a:t>
            </a:r>
          </a:p>
          <a:p>
            <a:r>
              <a:rPr lang="en-US" dirty="0"/>
              <a:t>The first part of concurrency in Go is the Goroutine. They are sort of like threads, but are managed by the runtime. They are more efficient, and lightweight than a standard thread.</a:t>
            </a:r>
          </a:p>
          <a:p>
            <a:r>
              <a:rPr lang="en-US" dirty="0"/>
              <a:t>Channels allow communication and the ability to sync between goroutines. </a:t>
            </a:r>
          </a:p>
          <a:p>
            <a:r>
              <a:rPr lang="en-US" dirty="0"/>
              <a:t>Synchronization is necessary because goroutines are concurrent, and we need to avoid race conditions. </a:t>
            </a:r>
          </a:p>
          <a:p>
            <a:pPr lvl="1"/>
            <a:r>
              <a:rPr lang="en-US" dirty="0"/>
              <a:t>When a goroutine is trying to send data to a channel, it will block until another routine is ready to receive from the channel. </a:t>
            </a:r>
          </a:p>
          <a:p>
            <a:pPr lvl="1"/>
            <a:endParaRPr lang="en-US" dirty="0"/>
          </a:p>
        </p:txBody>
      </p:sp>
    </p:spTree>
    <p:extLst>
      <p:ext uri="{BB962C8B-B14F-4D97-AF65-F5344CB8AC3E}">
        <p14:creationId xmlns:p14="http://schemas.microsoft.com/office/powerpoint/2010/main" val="38059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D467-FC01-3D98-8DB6-CC7083FA0140}"/>
              </a:ext>
            </a:extLst>
          </p:cNvPr>
          <p:cNvSpPr>
            <a:spLocks noGrp="1"/>
          </p:cNvSpPr>
          <p:nvPr>
            <p:ph type="title"/>
          </p:nvPr>
        </p:nvSpPr>
        <p:spPr/>
        <p:txBody>
          <a:bodyPr/>
          <a:lstStyle/>
          <a:p>
            <a:r>
              <a:rPr lang="en-US" dirty="0"/>
              <a:t>Project Rationale</a:t>
            </a:r>
          </a:p>
        </p:txBody>
      </p:sp>
      <p:sp>
        <p:nvSpPr>
          <p:cNvPr id="3" name="Content Placeholder 2">
            <a:extLst>
              <a:ext uri="{FF2B5EF4-FFF2-40B4-BE49-F238E27FC236}">
                <a16:creationId xmlns:a16="http://schemas.microsoft.com/office/drawing/2014/main" id="{A4778AB5-69D2-2BAB-B0F1-A96C16E4F59B}"/>
              </a:ext>
            </a:extLst>
          </p:cNvPr>
          <p:cNvSpPr>
            <a:spLocks noGrp="1"/>
          </p:cNvSpPr>
          <p:nvPr>
            <p:ph idx="1"/>
          </p:nvPr>
        </p:nvSpPr>
        <p:spPr/>
        <p:txBody>
          <a:bodyPr/>
          <a:lstStyle/>
          <a:p>
            <a:r>
              <a:rPr lang="en-US" dirty="0"/>
              <a:t>Given the desire to include concurrency, whatever idea we went with needed enough data to warrant it’s inclusion. </a:t>
            </a:r>
          </a:p>
          <a:p>
            <a:r>
              <a:rPr lang="en-US" dirty="0"/>
              <a:t>I love movies, and frequently watch them. I pitched the ideas to use the IMDB database which has millions of entries, and work with the data using some of the topics we’ve learned in class.</a:t>
            </a:r>
          </a:p>
          <a:p>
            <a:r>
              <a:rPr lang="en-US" dirty="0"/>
              <a:t>Originally we came up with two different ideas for the project with the other being a way to circumvent a program called </a:t>
            </a:r>
            <a:r>
              <a:rPr lang="en-US" dirty="0" err="1"/>
              <a:t>Denuvo</a:t>
            </a:r>
            <a:r>
              <a:rPr lang="en-US" dirty="0"/>
              <a:t>. However the program is not widely used anymore and was in a different programming language that I (Hunter) never learned. </a:t>
            </a:r>
          </a:p>
        </p:txBody>
      </p:sp>
    </p:spTree>
    <p:extLst>
      <p:ext uri="{BB962C8B-B14F-4D97-AF65-F5344CB8AC3E}">
        <p14:creationId xmlns:p14="http://schemas.microsoft.com/office/powerpoint/2010/main" val="61644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209C-7E55-3E6B-60C7-F78EE1C8C052}"/>
              </a:ext>
            </a:extLst>
          </p:cNvPr>
          <p:cNvSpPr>
            <a:spLocks noGrp="1"/>
          </p:cNvSpPr>
          <p:nvPr>
            <p:ph type="title"/>
          </p:nvPr>
        </p:nvSpPr>
        <p:spPr/>
        <p:txBody>
          <a:bodyPr/>
          <a:lstStyle/>
          <a:p>
            <a:r>
              <a:rPr lang="en-US" dirty="0"/>
              <a:t>What data structures/algorithms are used?</a:t>
            </a:r>
          </a:p>
        </p:txBody>
      </p:sp>
      <p:sp>
        <p:nvSpPr>
          <p:cNvPr id="3" name="Content Placeholder 2">
            <a:extLst>
              <a:ext uri="{FF2B5EF4-FFF2-40B4-BE49-F238E27FC236}">
                <a16:creationId xmlns:a16="http://schemas.microsoft.com/office/drawing/2014/main" id="{DB268476-9C15-D7E9-F8A7-7F930729AF04}"/>
              </a:ext>
            </a:extLst>
          </p:cNvPr>
          <p:cNvSpPr>
            <a:spLocks noGrp="1"/>
          </p:cNvSpPr>
          <p:nvPr>
            <p:ph idx="1"/>
          </p:nvPr>
        </p:nvSpPr>
        <p:spPr/>
        <p:txBody>
          <a:bodyPr/>
          <a:lstStyle/>
          <a:p>
            <a:r>
              <a:rPr lang="en-US" dirty="0"/>
              <a:t>Maps</a:t>
            </a:r>
          </a:p>
          <a:p>
            <a:pPr lvl="1"/>
            <a:r>
              <a:rPr lang="en-US" dirty="0"/>
              <a:t>This program uses a map in order to store much of the data in the program. </a:t>
            </a:r>
          </a:p>
          <a:p>
            <a:pPr lvl="1"/>
            <a:r>
              <a:rPr lang="en-US" dirty="0"/>
              <a:t>The data about the movies such as the average rating, and num votes are mapped to the title ID.</a:t>
            </a:r>
          </a:p>
          <a:p>
            <a:r>
              <a:rPr lang="en-US" dirty="0"/>
              <a:t>Quick Sort</a:t>
            </a:r>
          </a:p>
          <a:p>
            <a:pPr lvl="1"/>
            <a:r>
              <a:rPr lang="en-US" dirty="0"/>
              <a:t>Once we grab and format the data from the TSV files we sort them using quick sort by title.</a:t>
            </a:r>
          </a:p>
          <a:p>
            <a:r>
              <a:rPr lang="en-US" dirty="0"/>
              <a:t>Binary Tree Search</a:t>
            </a:r>
          </a:p>
          <a:p>
            <a:pPr lvl="1"/>
            <a:r>
              <a:rPr lang="en-US" dirty="0"/>
              <a:t>After the movies are sorted we then need to search through the sorted movies for a target film. </a:t>
            </a:r>
          </a:p>
        </p:txBody>
      </p:sp>
    </p:spTree>
    <p:extLst>
      <p:ext uri="{BB962C8B-B14F-4D97-AF65-F5344CB8AC3E}">
        <p14:creationId xmlns:p14="http://schemas.microsoft.com/office/powerpoint/2010/main" val="36567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99E6-41E2-C2F6-556F-DCC75FAE02DC}"/>
              </a:ext>
            </a:extLst>
          </p:cNvPr>
          <p:cNvSpPr>
            <a:spLocks noGrp="1"/>
          </p:cNvSpPr>
          <p:nvPr>
            <p:ph type="title"/>
          </p:nvPr>
        </p:nvSpPr>
        <p:spPr/>
        <p:txBody>
          <a:bodyPr/>
          <a:lstStyle/>
          <a:p>
            <a:r>
              <a:rPr lang="en-US" dirty="0"/>
              <a:t>Measurement / Algorithm Design</a:t>
            </a:r>
          </a:p>
        </p:txBody>
      </p:sp>
      <p:sp>
        <p:nvSpPr>
          <p:cNvPr id="3" name="Content Placeholder 2">
            <a:extLst>
              <a:ext uri="{FF2B5EF4-FFF2-40B4-BE49-F238E27FC236}">
                <a16:creationId xmlns:a16="http://schemas.microsoft.com/office/drawing/2014/main" id="{5BF9B2C4-49C0-3F58-850E-18874517D4EA}"/>
              </a:ext>
            </a:extLst>
          </p:cNvPr>
          <p:cNvSpPr>
            <a:spLocks noGrp="1"/>
          </p:cNvSpPr>
          <p:nvPr>
            <p:ph idx="1"/>
          </p:nvPr>
        </p:nvSpPr>
        <p:spPr>
          <a:xfrm>
            <a:off x="818713" y="2891177"/>
            <a:ext cx="10554574" cy="3519635"/>
          </a:xfrm>
        </p:spPr>
        <p:txBody>
          <a:bodyPr>
            <a:normAutofit/>
          </a:bodyPr>
          <a:lstStyle/>
          <a:p>
            <a:r>
              <a:rPr lang="en-US" dirty="0"/>
              <a:t>The medium we used to measure the performance of different searching and sorting algorithms was execution time.</a:t>
            </a:r>
          </a:p>
          <a:p>
            <a:r>
              <a:rPr lang="en-US" dirty="0"/>
              <a:t>Go provides a convenient way to test the amount of time something takes to run using the time package in the standard library.</a:t>
            </a:r>
          </a:p>
          <a:p>
            <a:r>
              <a:rPr lang="en-US" dirty="0"/>
              <a:t>The time complexity of Quick Sort is O(n log n). </a:t>
            </a:r>
          </a:p>
          <a:p>
            <a:r>
              <a:rPr lang="en-US" dirty="0"/>
              <a:t>The fact that the data was going to be sorted allowed us to use binary tree searching which is O(log n) in complexity.</a:t>
            </a:r>
          </a:p>
          <a:p>
            <a:endParaRPr lang="en-US" dirty="0"/>
          </a:p>
          <a:p>
            <a:endParaRPr lang="en-US" dirty="0"/>
          </a:p>
          <a:p>
            <a:endParaRPr lang="en-US" dirty="0"/>
          </a:p>
        </p:txBody>
      </p:sp>
    </p:spTree>
    <p:extLst>
      <p:ext uri="{BB962C8B-B14F-4D97-AF65-F5344CB8AC3E}">
        <p14:creationId xmlns:p14="http://schemas.microsoft.com/office/powerpoint/2010/main" val="398158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0FD3-503F-C0C5-6F1C-95DA72C74A37}"/>
              </a:ext>
            </a:extLst>
          </p:cNvPr>
          <p:cNvSpPr>
            <a:spLocks noGrp="1"/>
          </p:cNvSpPr>
          <p:nvPr>
            <p:ph type="title"/>
          </p:nvPr>
        </p:nvSpPr>
        <p:spPr/>
        <p:txBody>
          <a:bodyPr/>
          <a:lstStyle/>
          <a:p>
            <a:r>
              <a:rPr lang="en-US" dirty="0"/>
              <a:t>Empirical Analysis</a:t>
            </a:r>
          </a:p>
        </p:txBody>
      </p:sp>
      <p:graphicFrame>
        <p:nvGraphicFramePr>
          <p:cNvPr id="10" name="Content Placeholder 9">
            <a:extLst>
              <a:ext uri="{FF2B5EF4-FFF2-40B4-BE49-F238E27FC236}">
                <a16:creationId xmlns:a16="http://schemas.microsoft.com/office/drawing/2014/main" id="{63B4DBCF-F26E-E00D-488B-EBED51507A31}"/>
              </a:ext>
            </a:extLst>
          </p:cNvPr>
          <p:cNvGraphicFramePr>
            <a:graphicFrameLocks noGrp="1"/>
          </p:cNvGraphicFramePr>
          <p:nvPr>
            <p:ph idx="1"/>
            <p:extLst>
              <p:ext uri="{D42A27DB-BD31-4B8C-83A1-F6EECF244321}">
                <p14:modId xmlns:p14="http://schemas.microsoft.com/office/powerpoint/2010/main" val="2831178299"/>
              </p:ext>
            </p:extLst>
          </p:nvPr>
        </p:nvGraphicFramePr>
        <p:xfrm>
          <a:off x="819149" y="2956278"/>
          <a:ext cx="4426075" cy="363696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795C4576-7654-B21E-1C22-EC742BA0B4A8}"/>
              </a:ext>
            </a:extLst>
          </p:cNvPr>
          <p:cNvSpPr txBox="1"/>
          <p:nvPr/>
        </p:nvSpPr>
        <p:spPr>
          <a:xfrm>
            <a:off x="2073046" y="2586946"/>
            <a:ext cx="1911101" cy="369332"/>
          </a:xfrm>
          <a:prstGeom prst="rect">
            <a:avLst/>
          </a:prstGeom>
          <a:noFill/>
        </p:spPr>
        <p:txBody>
          <a:bodyPr wrap="none" rtlCol="0">
            <a:spAutoFit/>
          </a:bodyPr>
          <a:lstStyle/>
          <a:p>
            <a:r>
              <a:rPr lang="en-US" dirty="0"/>
              <a:t>1.4 Million Items</a:t>
            </a:r>
          </a:p>
        </p:txBody>
      </p:sp>
      <p:sp>
        <p:nvSpPr>
          <p:cNvPr id="12" name="TextBox 11">
            <a:extLst>
              <a:ext uri="{FF2B5EF4-FFF2-40B4-BE49-F238E27FC236}">
                <a16:creationId xmlns:a16="http://schemas.microsoft.com/office/drawing/2014/main" id="{7A2D5109-2A24-6635-E93E-5AB234F4C664}"/>
              </a:ext>
            </a:extLst>
          </p:cNvPr>
          <p:cNvSpPr txBox="1"/>
          <p:nvPr/>
        </p:nvSpPr>
        <p:spPr>
          <a:xfrm>
            <a:off x="6946777" y="2956278"/>
            <a:ext cx="35447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These performance improvements carry over to larger datasets. Using 10.4 million items the execution time is improved to 2.5 seconds from 4.7 seconds.</a:t>
            </a:r>
          </a:p>
          <a:p>
            <a:pPr marL="285750" indent="-285750">
              <a:buFont typeface="Arial" panose="020B0604020202020204" pitchFamily="34" charset="0"/>
              <a:buChar char="•"/>
            </a:pPr>
            <a:r>
              <a:rPr lang="en-US" dirty="0"/>
              <a:t>The performance improvements are not universal to every map.</a:t>
            </a:r>
          </a:p>
        </p:txBody>
      </p:sp>
    </p:spTree>
    <p:extLst>
      <p:ext uri="{BB962C8B-B14F-4D97-AF65-F5344CB8AC3E}">
        <p14:creationId xmlns:p14="http://schemas.microsoft.com/office/powerpoint/2010/main" val="222546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008-BA8A-8421-2FBE-6E4820F66A4D}"/>
              </a:ext>
            </a:extLst>
          </p:cNvPr>
          <p:cNvSpPr>
            <a:spLocks noGrp="1"/>
          </p:cNvSpPr>
          <p:nvPr>
            <p:ph type="title"/>
          </p:nvPr>
        </p:nvSpPr>
        <p:spPr/>
        <p:txBody>
          <a:bodyPr/>
          <a:lstStyle/>
          <a:p>
            <a:r>
              <a:rPr lang="en-US" dirty="0"/>
              <a:t>Empirical Analysis</a:t>
            </a:r>
          </a:p>
        </p:txBody>
      </p:sp>
      <p:graphicFrame>
        <p:nvGraphicFramePr>
          <p:cNvPr id="4" name="Content Placeholder 3">
            <a:extLst>
              <a:ext uri="{FF2B5EF4-FFF2-40B4-BE49-F238E27FC236}">
                <a16:creationId xmlns:a16="http://schemas.microsoft.com/office/drawing/2014/main" id="{7C528CEF-C6B3-185D-9738-218958D8FD70}"/>
              </a:ext>
            </a:extLst>
          </p:cNvPr>
          <p:cNvGraphicFramePr>
            <a:graphicFrameLocks noGrp="1"/>
          </p:cNvGraphicFramePr>
          <p:nvPr>
            <p:ph idx="1"/>
            <p:extLst>
              <p:ext uri="{D42A27DB-BD31-4B8C-83A1-F6EECF244321}">
                <p14:modId xmlns:p14="http://schemas.microsoft.com/office/powerpoint/2010/main" val="1059286393"/>
              </p:ext>
            </p:extLst>
          </p:nvPr>
        </p:nvGraphicFramePr>
        <p:xfrm>
          <a:off x="810000" y="2773849"/>
          <a:ext cx="4802717"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2EC75AB-5E94-9471-BA69-8830D46B7D7E}"/>
              </a:ext>
            </a:extLst>
          </p:cNvPr>
          <p:cNvSpPr txBox="1"/>
          <p:nvPr/>
        </p:nvSpPr>
        <p:spPr>
          <a:xfrm>
            <a:off x="2291645" y="2404517"/>
            <a:ext cx="2803753" cy="369332"/>
          </a:xfrm>
          <a:prstGeom prst="rect">
            <a:avLst/>
          </a:prstGeom>
          <a:noFill/>
        </p:spPr>
        <p:txBody>
          <a:bodyPr wrap="square" rtlCol="0">
            <a:spAutoFit/>
          </a:bodyPr>
          <a:lstStyle/>
          <a:p>
            <a:r>
              <a:rPr lang="en-US" dirty="0"/>
              <a:t>1.4 Million Items</a:t>
            </a:r>
          </a:p>
        </p:txBody>
      </p:sp>
      <p:sp>
        <p:nvSpPr>
          <p:cNvPr id="10" name="TextBox 9">
            <a:extLst>
              <a:ext uri="{FF2B5EF4-FFF2-40B4-BE49-F238E27FC236}">
                <a16:creationId xmlns:a16="http://schemas.microsoft.com/office/drawing/2014/main" id="{5825D8B4-B51B-5E4D-582E-AEF519E17512}"/>
              </a:ext>
            </a:extLst>
          </p:cNvPr>
          <p:cNvSpPr txBox="1"/>
          <p:nvPr/>
        </p:nvSpPr>
        <p:spPr>
          <a:xfrm>
            <a:off x="8099779" y="2404517"/>
            <a:ext cx="2803753" cy="369332"/>
          </a:xfrm>
          <a:prstGeom prst="rect">
            <a:avLst/>
          </a:prstGeom>
          <a:noFill/>
        </p:spPr>
        <p:txBody>
          <a:bodyPr wrap="square" rtlCol="0">
            <a:spAutoFit/>
          </a:bodyPr>
          <a:lstStyle/>
          <a:p>
            <a:r>
              <a:rPr lang="en-US" dirty="0"/>
              <a:t>10.3 Million Items</a:t>
            </a:r>
          </a:p>
        </p:txBody>
      </p:sp>
      <p:graphicFrame>
        <p:nvGraphicFramePr>
          <p:cNvPr id="11" name="Content Placeholder 3">
            <a:extLst>
              <a:ext uri="{FF2B5EF4-FFF2-40B4-BE49-F238E27FC236}">
                <a16:creationId xmlns:a16="http://schemas.microsoft.com/office/drawing/2014/main" id="{4B01C753-8F05-A138-B605-4C8D1EDE37CD}"/>
              </a:ext>
            </a:extLst>
          </p:cNvPr>
          <p:cNvGraphicFramePr>
            <a:graphicFrameLocks/>
          </p:cNvGraphicFramePr>
          <p:nvPr>
            <p:extLst>
              <p:ext uri="{D42A27DB-BD31-4B8C-83A1-F6EECF244321}">
                <p14:modId xmlns:p14="http://schemas.microsoft.com/office/powerpoint/2010/main" val="1753247406"/>
              </p:ext>
            </p:extLst>
          </p:nvPr>
        </p:nvGraphicFramePr>
        <p:xfrm>
          <a:off x="6579281" y="2773848"/>
          <a:ext cx="4802717" cy="3636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40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E2B7-C49D-8516-8274-1A60CE04DB44}"/>
              </a:ext>
            </a:extLst>
          </p:cNvPr>
          <p:cNvSpPr>
            <a:spLocks noGrp="1"/>
          </p:cNvSpPr>
          <p:nvPr>
            <p:ph type="title"/>
          </p:nvPr>
        </p:nvSpPr>
        <p:spPr/>
        <p:txBody>
          <a:bodyPr/>
          <a:lstStyle/>
          <a:p>
            <a:r>
              <a:rPr lang="en-US" dirty="0"/>
              <a:t>Findings/Conclusions</a:t>
            </a:r>
          </a:p>
        </p:txBody>
      </p:sp>
      <p:sp>
        <p:nvSpPr>
          <p:cNvPr id="3" name="Content Placeholder 2">
            <a:extLst>
              <a:ext uri="{FF2B5EF4-FFF2-40B4-BE49-F238E27FC236}">
                <a16:creationId xmlns:a16="http://schemas.microsoft.com/office/drawing/2014/main" id="{6984BCC0-7C63-E457-8478-9F5254D0FE8F}"/>
              </a:ext>
            </a:extLst>
          </p:cNvPr>
          <p:cNvSpPr>
            <a:spLocks noGrp="1"/>
          </p:cNvSpPr>
          <p:nvPr>
            <p:ph idx="1"/>
          </p:nvPr>
        </p:nvSpPr>
        <p:spPr/>
        <p:txBody>
          <a:bodyPr>
            <a:normAutofit/>
          </a:bodyPr>
          <a:lstStyle/>
          <a:p>
            <a:r>
              <a:rPr lang="en-US" dirty="0"/>
              <a:t>Concurrency can lead to measurable performance improvements in the right situations.</a:t>
            </a:r>
          </a:p>
          <a:p>
            <a:pPr lvl="1"/>
            <a:r>
              <a:rPr lang="en-US" dirty="0"/>
              <a:t>The movie map we use is able to vastly improve it’s speeds with concurrency while the rating map saw similar performance. This could be due to the lower amount of fields in the ratings file which leads to bottleneck when using multiple goroutines.</a:t>
            </a:r>
          </a:p>
          <a:p>
            <a:r>
              <a:rPr lang="en-US" dirty="0"/>
              <a:t>Limitations:</a:t>
            </a:r>
          </a:p>
          <a:p>
            <a:pPr lvl="1"/>
            <a:r>
              <a:rPr lang="en-US" dirty="0"/>
              <a:t>The algorithms inside this program may not have been implemented in the most efficient matter which can have a large impact on the data.</a:t>
            </a:r>
          </a:p>
          <a:p>
            <a:pPr lvl="1"/>
            <a:r>
              <a:rPr lang="en-US" dirty="0"/>
              <a:t>The UI could be improved. With more time we could implement a GUI using a framework like Wails.</a:t>
            </a:r>
          </a:p>
          <a:p>
            <a:pPr lvl="1"/>
            <a:r>
              <a:rPr lang="en-US" dirty="0"/>
              <a:t>Using a database could help keep the data out of memory and improve performance.</a:t>
            </a:r>
          </a:p>
        </p:txBody>
      </p:sp>
    </p:spTree>
    <p:extLst>
      <p:ext uri="{BB962C8B-B14F-4D97-AF65-F5344CB8AC3E}">
        <p14:creationId xmlns:p14="http://schemas.microsoft.com/office/powerpoint/2010/main" val="386446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008A-0CED-9B5B-24E5-2A622FEC3FB5}"/>
              </a:ext>
            </a:extLst>
          </p:cNvPr>
          <p:cNvSpPr>
            <a:spLocks noGrp="1"/>
          </p:cNvSpPr>
          <p:nvPr>
            <p:ph type="title"/>
          </p:nvPr>
        </p:nvSpPr>
        <p:spPr/>
        <p:txBody>
          <a:bodyPr/>
          <a:lstStyle/>
          <a:p>
            <a:r>
              <a:rPr lang="en-US" dirty="0"/>
              <a:t>Code Repository</a:t>
            </a:r>
          </a:p>
        </p:txBody>
      </p:sp>
      <p:sp>
        <p:nvSpPr>
          <p:cNvPr id="3" name="Content Placeholder 2">
            <a:extLst>
              <a:ext uri="{FF2B5EF4-FFF2-40B4-BE49-F238E27FC236}">
                <a16:creationId xmlns:a16="http://schemas.microsoft.com/office/drawing/2014/main" id="{0986AE7D-33AB-763B-F2AA-4951A1D8AC8E}"/>
              </a:ext>
            </a:extLst>
          </p:cNvPr>
          <p:cNvSpPr>
            <a:spLocks noGrp="1"/>
          </p:cNvSpPr>
          <p:nvPr>
            <p:ph idx="1"/>
          </p:nvPr>
        </p:nvSpPr>
        <p:spPr/>
        <p:txBody>
          <a:bodyPr/>
          <a:lstStyle/>
          <a:p>
            <a:r>
              <a:rPr lang="en-US" dirty="0"/>
              <a:t>https://</a:t>
            </a:r>
            <a:r>
              <a:rPr lang="en-US" dirty="0" err="1"/>
              <a:t>github.com</a:t>
            </a:r>
            <a:r>
              <a:rPr lang="en-US" dirty="0"/>
              <a:t>/</a:t>
            </a:r>
            <a:r>
              <a:rPr lang="en-US" dirty="0" err="1"/>
              <a:t>jacksongodsey</a:t>
            </a:r>
            <a:r>
              <a:rPr lang="en-US" dirty="0"/>
              <a:t>/</a:t>
            </a:r>
            <a:r>
              <a:rPr lang="en-US" dirty="0" err="1"/>
              <a:t>moviesearch</a:t>
            </a:r>
            <a:endParaRPr lang="en-US" dirty="0"/>
          </a:p>
        </p:txBody>
      </p:sp>
    </p:spTree>
    <p:extLst>
      <p:ext uri="{BB962C8B-B14F-4D97-AF65-F5344CB8AC3E}">
        <p14:creationId xmlns:p14="http://schemas.microsoft.com/office/powerpoint/2010/main" val="291190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{92956CFA-9A67-0240-B6CE-97F87EBF629F}tf10001121_mac</Template>
  <TotalTime>3741</TotalTime>
  <Words>682</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CSCE A311 Presentation</vt:lpstr>
      <vt:lpstr>Introduction/Background</vt:lpstr>
      <vt:lpstr>Project Rationale</vt:lpstr>
      <vt:lpstr>What data structures/algorithms are used?</vt:lpstr>
      <vt:lpstr>Measurement / Algorithm Design</vt:lpstr>
      <vt:lpstr>Empirical Analysis</vt:lpstr>
      <vt:lpstr>Empirical Analysis</vt:lpstr>
      <vt:lpstr>Findings/Conclusions</vt:lpstr>
      <vt:lpstr>Code Repository</vt:lpstr>
      <vt:lpstr>Workload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A311 Presentation</dc:title>
  <dc:creator>Microsoft Office User</dc:creator>
  <cp:lastModifiedBy>Microsoft Office User</cp:lastModifiedBy>
  <cp:revision>3</cp:revision>
  <dcterms:created xsi:type="dcterms:W3CDTF">2023-11-27T08:23:21Z</dcterms:created>
  <dcterms:modified xsi:type="dcterms:W3CDTF">2023-11-29T22:47:03Z</dcterms:modified>
</cp:coreProperties>
</file>