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p:restoredTop sz="94638"/>
  </p:normalViewPr>
  <p:slideViewPr>
    <p:cSldViewPr snapToGrid="0">
      <p:cViewPr varScale="1">
        <p:scale>
          <a:sx n="60" d="100"/>
          <a:sy n="60" d="100"/>
        </p:scale>
        <p:origin x="176" y="1320"/>
      </p:cViewPr>
      <p:guideLst/>
    </p:cSldViewPr>
  </p:slideViewPr>
  <p:outlineViewPr>
    <p:cViewPr>
      <p:scale>
        <a:sx n="33" d="100"/>
        <a:sy n="33" d="100"/>
      </p:scale>
      <p:origin x="0" y="-312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Execution</a:t>
            </a:r>
            <a:r>
              <a:rPr lang="en-US" baseline="0" dirty="0"/>
              <a:t> time</a:t>
            </a:r>
            <a:r>
              <a:rPr lang="en-US" dirty="0"/>
              <a:t> in milliseconds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Time in milliseconds</c:v>
                </c:pt>
              </c:strCache>
            </c:strRef>
          </c:tx>
          <c:spPr>
            <a:solidFill>
              <a:schemeClr val="accent1"/>
            </a:solidFill>
            <a:ln>
              <a:noFill/>
            </a:ln>
            <a:effectLst/>
          </c:spPr>
          <c:invertIfNegative val="0"/>
          <c:cat>
            <c:strRef>
              <c:f>Sheet1!$A$2:$A$5</c:f>
              <c:strCache>
                <c:ptCount val="4"/>
                <c:pt idx="0">
                  <c:v>Quick Sort</c:v>
                </c:pt>
                <c:pt idx="1">
                  <c:v>Heap Sort </c:v>
                </c:pt>
                <c:pt idx="2">
                  <c:v>Merge Sort</c:v>
                </c:pt>
                <c:pt idx="3">
                  <c:v>Bubble sort</c:v>
                </c:pt>
              </c:strCache>
            </c:strRef>
          </c:cat>
          <c:val>
            <c:numRef>
              <c:f>Sheet1!$B$2:$B$5</c:f>
              <c:numCache>
                <c:formatCode>General</c:formatCode>
                <c:ptCount val="4"/>
                <c:pt idx="0">
                  <c:v>872.21</c:v>
                </c:pt>
                <c:pt idx="1">
                  <c:v>217.61</c:v>
                </c:pt>
                <c:pt idx="2">
                  <c:v>177.42</c:v>
                </c:pt>
              </c:numCache>
            </c:numRef>
          </c:val>
          <c:extLst>
            <c:ext xmlns:c16="http://schemas.microsoft.com/office/drawing/2014/chart" uri="{C3380CC4-5D6E-409C-BE32-E72D297353CC}">
              <c16:uniqueId val="{00000000-53B3-5846-B714-BAC8693C8314}"/>
            </c:ext>
          </c:extLst>
        </c:ser>
        <c:dLbls>
          <c:showLegendKey val="0"/>
          <c:showVal val="0"/>
          <c:showCatName val="0"/>
          <c:showSerName val="0"/>
          <c:showPercent val="0"/>
          <c:showBubbleSize val="0"/>
        </c:dLbls>
        <c:gapWidth val="150"/>
        <c:overlap val="100"/>
        <c:axId val="1468099136"/>
        <c:axId val="1468103728"/>
      </c:barChart>
      <c:catAx>
        <c:axId val="146809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8103728"/>
        <c:crosses val="autoZero"/>
        <c:auto val="1"/>
        <c:lblAlgn val="ctr"/>
        <c:lblOffset val="100"/>
        <c:noMultiLvlLbl val="0"/>
      </c:catAx>
      <c:valAx>
        <c:axId val="1468103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8099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Memory alloced in MiB after sort</c:v>
                </c:pt>
              </c:strCache>
            </c:strRef>
          </c:tx>
          <c:spPr>
            <a:solidFill>
              <a:schemeClr val="accent1"/>
            </a:solidFill>
            <a:ln>
              <a:noFill/>
            </a:ln>
            <a:effectLst/>
          </c:spPr>
          <c:invertIfNegative val="0"/>
          <c:cat>
            <c:strRef>
              <c:f>Sheet1!$A$2:$A$4</c:f>
              <c:strCache>
                <c:ptCount val="3"/>
                <c:pt idx="0">
                  <c:v>Quick Sort</c:v>
                </c:pt>
                <c:pt idx="1">
                  <c:v>Heap Sort</c:v>
                </c:pt>
                <c:pt idx="2">
                  <c:v>Merge Sort</c:v>
                </c:pt>
              </c:strCache>
            </c:strRef>
          </c:cat>
          <c:val>
            <c:numRef>
              <c:f>Sheet1!$B$2:$B$4</c:f>
              <c:numCache>
                <c:formatCode>General</c:formatCode>
                <c:ptCount val="3"/>
                <c:pt idx="0">
                  <c:v>2194</c:v>
                </c:pt>
                <c:pt idx="1">
                  <c:v>740</c:v>
                </c:pt>
                <c:pt idx="2">
                  <c:v>1012</c:v>
                </c:pt>
              </c:numCache>
            </c:numRef>
          </c:val>
          <c:extLst>
            <c:ext xmlns:c16="http://schemas.microsoft.com/office/drawing/2014/chart" uri="{C3380CC4-5D6E-409C-BE32-E72D297353CC}">
              <c16:uniqueId val="{00000000-B7C2-E14C-97CF-D1146EF37C59}"/>
            </c:ext>
          </c:extLst>
        </c:ser>
        <c:dLbls>
          <c:showLegendKey val="0"/>
          <c:showVal val="0"/>
          <c:showCatName val="0"/>
          <c:showSerName val="0"/>
          <c:showPercent val="0"/>
          <c:showBubbleSize val="0"/>
        </c:dLbls>
        <c:gapWidth val="219"/>
        <c:axId val="1234470464"/>
        <c:axId val="1234472912"/>
      </c:barChart>
      <c:catAx>
        <c:axId val="123447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4472912"/>
        <c:crosses val="autoZero"/>
        <c:auto val="1"/>
        <c:lblAlgn val="ctr"/>
        <c:lblOffset val="100"/>
        <c:noMultiLvlLbl val="0"/>
      </c:catAx>
      <c:valAx>
        <c:axId val="1234472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4470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C0EEF-7924-A640-B9B3-AA3670F94EB1}" type="datetimeFigureOut">
              <a:rPr lang="en-US" smtClean="0"/>
              <a:t>11/27/23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34F72-B745-624A-BED2-DB54941CA8D5}" type="slidenum">
              <a:rPr lang="en-US" smtClean="0"/>
              <a:t>‹#›</a:t>
            </a:fld>
            <a:endParaRPr lang="en-US"/>
          </a:p>
        </p:txBody>
      </p:sp>
    </p:spTree>
    <p:extLst>
      <p:ext uri="{BB962C8B-B14F-4D97-AF65-F5344CB8AC3E}">
        <p14:creationId xmlns:p14="http://schemas.microsoft.com/office/powerpoint/2010/main" val="2075150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important to note the amount of garbage collections called. Quick sort at 36, heap sort at 10, and merge sort at 16. </a:t>
            </a:r>
          </a:p>
        </p:txBody>
      </p:sp>
      <p:sp>
        <p:nvSpPr>
          <p:cNvPr id="4" name="Slide Number Placeholder 3"/>
          <p:cNvSpPr>
            <a:spLocks noGrp="1"/>
          </p:cNvSpPr>
          <p:nvPr>
            <p:ph type="sldNum" sz="quarter" idx="5"/>
          </p:nvPr>
        </p:nvSpPr>
        <p:spPr/>
        <p:txBody>
          <a:bodyPr/>
          <a:lstStyle/>
          <a:p>
            <a:fld id="{60834F72-B745-624A-BED2-DB54941CA8D5}" type="slidenum">
              <a:rPr lang="en-US" smtClean="0"/>
              <a:t>8</a:t>
            </a:fld>
            <a:endParaRPr lang="en-US"/>
          </a:p>
        </p:txBody>
      </p:sp>
    </p:spTree>
    <p:extLst>
      <p:ext uri="{BB962C8B-B14F-4D97-AF65-F5344CB8AC3E}">
        <p14:creationId xmlns:p14="http://schemas.microsoft.com/office/powerpoint/2010/main" val="2229632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726B5E-6FDE-4E40-B47E-9E15F334794D}" type="datetimeFigureOut">
              <a:rPr lang="en-US" smtClean="0"/>
              <a:t>11/26/23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337231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726B5E-6FDE-4E40-B47E-9E15F334794D}" type="datetimeFigureOut">
              <a:rPr lang="en-US" smtClean="0"/>
              <a:t>11/26/23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2301733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F726B5E-6FDE-4E40-B47E-9E15F334794D}" type="datetimeFigureOut">
              <a:rPr lang="en-US" smtClean="0"/>
              <a:t>11/26/23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3829146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F726B5E-6FDE-4E40-B47E-9E15F334794D}" type="datetimeFigureOut">
              <a:rPr lang="en-US" smtClean="0"/>
              <a:t>11/26/23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128968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6B5E-6FDE-4E40-B47E-9E15F334794D}" type="datetimeFigureOut">
              <a:rPr lang="en-US" smtClean="0"/>
              <a:t>11/26/23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3043146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6B5E-6FDE-4E40-B47E-9E15F334794D}" type="datetimeFigureOut">
              <a:rPr lang="en-US" smtClean="0"/>
              <a:t>11/26/23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214995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26B5E-6FDE-4E40-B47E-9E15F334794D}" type="datetimeFigureOut">
              <a:rPr lang="en-US" smtClean="0"/>
              <a:t>11/26/23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197414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26B5E-6FDE-4E40-B47E-9E15F334794D}" type="datetimeFigureOut">
              <a:rPr lang="en-US" smtClean="0"/>
              <a:t>11/26/23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119952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726B5E-6FDE-4E40-B47E-9E15F334794D}" type="datetimeFigureOut">
              <a:rPr lang="en-US" smtClean="0"/>
              <a:t>11/26/23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186311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726B5E-6FDE-4E40-B47E-9E15F334794D}" type="datetimeFigureOut">
              <a:rPr lang="en-US" smtClean="0"/>
              <a:t>11/26/23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71658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726B5E-6FDE-4E40-B47E-9E15F334794D}" type="datetimeFigureOut">
              <a:rPr lang="en-US" smtClean="0"/>
              <a:t>11/26/23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3785206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26B5E-6FDE-4E40-B47E-9E15F334794D}" type="datetimeFigureOut">
              <a:rPr lang="en-US" smtClean="0"/>
              <a:t>11/26/23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190172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726B5E-6FDE-4E40-B47E-9E15F334794D}" type="datetimeFigureOut">
              <a:rPr lang="en-US" smtClean="0"/>
              <a:t>11/26/23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195766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F726B5E-6FDE-4E40-B47E-9E15F334794D}" type="datetimeFigureOut">
              <a:rPr lang="en-US" smtClean="0"/>
              <a:t>11/26/23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77C925A3-F55F-524B-A170-4722088592DF}" type="slidenum">
              <a:rPr lang="en-US" smtClean="0"/>
              <a:t>‹#›</a:t>
            </a:fld>
            <a:endParaRPr lang="en-US"/>
          </a:p>
        </p:txBody>
      </p:sp>
    </p:spTree>
    <p:extLst>
      <p:ext uri="{BB962C8B-B14F-4D97-AF65-F5344CB8AC3E}">
        <p14:creationId xmlns:p14="http://schemas.microsoft.com/office/powerpoint/2010/main" val="98685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F726B5E-6FDE-4E40-B47E-9E15F334794D}" type="datetimeFigureOut">
              <a:rPr lang="en-US" smtClean="0"/>
              <a:t>11/26/23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7C925A3-F55F-524B-A170-4722088592DF}" type="slidenum">
              <a:rPr lang="en-US" smtClean="0"/>
              <a:t>‹#›</a:t>
            </a:fld>
            <a:endParaRPr lang="en-US"/>
          </a:p>
        </p:txBody>
      </p:sp>
    </p:spTree>
    <p:extLst>
      <p:ext uri="{BB962C8B-B14F-4D97-AF65-F5344CB8AC3E}">
        <p14:creationId xmlns:p14="http://schemas.microsoft.com/office/powerpoint/2010/main" val="410803478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4441-C4F9-6CD0-6528-F6AE8D41BCDA}"/>
              </a:ext>
            </a:extLst>
          </p:cNvPr>
          <p:cNvSpPr>
            <a:spLocks noGrp="1"/>
          </p:cNvSpPr>
          <p:nvPr>
            <p:ph type="ctrTitle"/>
          </p:nvPr>
        </p:nvSpPr>
        <p:spPr/>
        <p:txBody>
          <a:bodyPr/>
          <a:lstStyle/>
          <a:p>
            <a:r>
              <a:rPr lang="en-US" dirty="0"/>
              <a:t>CSCE A311 Presentation</a:t>
            </a:r>
          </a:p>
        </p:txBody>
      </p:sp>
      <p:sp>
        <p:nvSpPr>
          <p:cNvPr id="3" name="Subtitle 2">
            <a:extLst>
              <a:ext uri="{FF2B5EF4-FFF2-40B4-BE49-F238E27FC236}">
                <a16:creationId xmlns:a16="http://schemas.microsoft.com/office/drawing/2014/main" id="{76409F34-CFC4-388F-D7AD-428037CBC2F9}"/>
              </a:ext>
            </a:extLst>
          </p:cNvPr>
          <p:cNvSpPr>
            <a:spLocks noGrp="1"/>
          </p:cNvSpPr>
          <p:nvPr>
            <p:ph type="subTitle" idx="1"/>
          </p:nvPr>
        </p:nvSpPr>
        <p:spPr/>
        <p:txBody>
          <a:bodyPr/>
          <a:lstStyle/>
          <a:p>
            <a:r>
              <a:rPr lang="en-US" dirty="0"/>
              <a:t>By: Jackson Godsey and Hunter Brown</a:t>
            </a:r>
          </a:p>
        </p:txBody>
      </p:sp>
    </p:spTree>
    <p:extLst>
      <p:ext uri="{BB962C8B-B14F-4D97-AF65-F5344CB8AC3E}">
        <p14:creationId xmlns:p14="http://schemas.microsoft.com/office/powerpoint/2010/main" val="135988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008A-0CED-9B5B-24E5-2A622FEC3FB5}"/>
              </a:ext>
            </a:extLst>
          </p:cNvPr>
          <p:cNvSpPr>
            <a:spLocks noGrp="1"/>
          </p:cNvSpPr>
          <p:nvPr>
            <p:ph type="title"/>
          </p:nvPr>
        </p:nvSpPr>
        <p:spPr/>
        <p:txBody>
          <a:bodyPr/>
          <a:lstStyle/>
          <a:p>
            <a:r>
              <a:rPr lang="en-US" dirty="0"/>
              <a:t>Code Repository</a:t>
            </a:r>
          </a:p>
        </p:txBody>
      </p:sp>
      <p:sp>
        <p:nvSpPr>
          <p:cNvPr id="3" name="Content Placeholder 2">
            <a:extLst>
              <a:ext uri="{FF2B5EF4-FFF2-40B4-BE49-F238E27FC236}">
                <a16:creationId xmlns:a16="http://schemas.microsoft.com/office/drawing/2014/main" id="{0986AE7D-33AB-763B-F2AA-4951A1D8AC8E}"/>
              </a:ext>
            </a:extLst>
          </p:cNvPr>
          <p:cNvSpPr>
            <a:spLocks noGrp="1"/>
          </p:cNvSpPr>
          <p:nvPr>
            <p:ph idx="1"/>
          </p:nvPr>
        </p:nvSpPr>
        <p:spPr/>
        <p:txBody>
          <a:bodyPr/>
          <a:lstStyle/>
          <a:p>
            <a:r>
              <a:rPr lang="en-US" dirty="0"/>
              <a:t>https://</a:t>
            </a:r>
            <a:r>
              <a:rPr lang="en-US" dirty="0" err="1"/>
              <a:t>github.com</a:t>
            </a:r>
            <a:r>
              <a:rPr lang="en-US" dirty="0"/>
              <a:t>/</a:t>
            </a:r>
            <a:r>
              <a:rPr lang="en-US" dirty="0" err="1"/>
              <a:t>jacksongodsey</a:t>
            </a:r>
            <a:r>
              <a:rPr lang="en-US" dirty="0"/>
              <a:t>/</a:t>
            </a:r>
            <a:r>
              <a:rPr lang="en-US" dirty="0" err="1"/>
              <a:t>moviesearch</a:t>
            </a:r>
            <a:endParaRPr lang="en-US" dirty="0"/>
          </a:p>
        </p:txBody>
      </p:sp>
      <p:sp>
        <p:nvSpPr>
          <p:cNvPr id="4" name="TextBox 3">
            <a:extLst>
              <a:ext uri="{FF2B5EF4-FFF2-40B4-BE49-F238E27FC236}">
                <a16:creationId xmlns:a16="http://schemas.microsoft.com/office/drawing/2014/main" id="{FEF88DD4-B406-C618-88B2-D8E4EC73E081}"/>
              </a:ext>
            </a:extLst>
          </p:cNvPr>
          <p:cNvSpPr txBox="1"/>
          <p:nvPr/>
        </p:nvSpPr>
        <p:spPr>
          <a:xfrm>
            <a:off x="7315200" y="393404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119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2966-9B04-A991-5E93-1417736DBC93}"/>
              </a:ext>
            </a:extLst>
          </p:cNvPr>
          <p:cNvSpPr>
            <a:spLocks noGrp="1"/>
          </p:cNvSpPr>
          <p:nvPr>
            <p:ph type="title"/>
          </p:nvPr>
        </p:nvSpPr>
        <p:spPr/>
        <p:txBody>
          <a:bodyPr/>
          <a:lstStyle/>
          <a:p>
            <a:r>
              <a:rPr lang="en-US" dirty="0"/>
              <a:t>Workload</a:t>
            </a:r>
          </a:p>
        </p:txBody>
      </p:sp>
      <p:sp>
        <p:nvSpPr>
          <p:cNvPr id="3" name="Content Placeholder 2">
            <a:extLst>
              <a:ext uri="{FF2B5EF4-FFF2-40B4-BE49-F238E27FC236}">
                <a16:creationId xmlns:a16="http://schemas.microsoft.com/office/drawing/2014/main" id="{C0375BB5-6FA5-894B-BAC2-8B9DAE414F2E}"/>
              </a:ext>
            </a:extLst>
          </p:cNvPr>
          <p:cNvSpPr>
            <a:spLocks noGrp="1"/>
          </p:cNvSpPr>
          <p:nvPr>
            <p:ph idx="1"/>
          </p:nvPr>
        </p:nvSpPr>
        <p:spPr/>
        <p:txBody>
          <a:bodyPr/>
          <a:lstStyle/>
          <a:p>
            <a:r>
              <a:rPr lang="en-US" dirty="0"/>
              <a:t>Jackson</a:t>
            </a:r>
          </a:p>
          <a:p>
            <a:pPr lvl="1"/>
            <a:r>
              <a:rPr lang="en-US" dirty="0"/>
              <a:t>Worked on creating the maps for the data, and implemented the binary tree search. Performed the tests for memory usage and execution time.</a:t>
            </a:r>
          </a:p>
          <a:p>
            <a:r>
              <a:rPr lang="en-US" dirty="0"/>
              <a:t>Hunter</a:t>
            </a:r>
          </a:p>
          <a:p>
            <a:pPr lvl="1"/>
            <a:r>
              <a:rPr lang="en-US" dirty="0"/>
              <a:t>Did the majority of the work on the presentation, created graphs, and helped with implementations of the sorting algorithms.</a:t>
            </a:r>
          </a:p>
        </p:txBody>
      </p:sp>
    </p:spTree>
    <p:extLst>
      <p:ext uri="{BB962C8B-B14F-4D97-AF65-F5344CB8AC3E}">
        <p14:creationId xmlns:p14="http://schemas.microsoft.com/office/powerpoint/2010/main" val="127016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47D6-092B-C993-3601-03F208BAE895}"/>
              </a:ext>
            </a:extLst>
          </p:cNvPr>
          <p:cNvSpPr>
            <a:spLocks noGrp="1"/>
          </p:cNvSpPr>
          <p:nvPr>
            <p:ph type="title"/>
          </p:nvPr>
        </p:nvSpPr>
        <p:spPr/>
        <p:txBody>
          <a:bodyPr/>
          <a:lstStyle/>
          <a:p>
            <a:r>
              <a:rPr lang="en-US" dirty="0"/>
              <a:t>Introduction/Background</a:t>
            </a:r>
          </a:p>
        </p:txBody>
      </p:sp>
      <p:sp>
        <p:nvSpPr>
          <p:cNvPr id="3" name="Content Placeholder 2">
            <a:extLst>
              <a:ext uri="{FF2B5EF4-FFF2-40B4-BE49-F238E27FC236}">
                <a16:creationId xmlns:a16="http://schemas.microsoft.com/office/drawing/2014/main" id="{27462291-A4EE-6289-E6C1-7A917DA18A85}"/>
              </a:ext>
            </a:extLst>
          </p:cNvPr>
          <p:cNvSpPr>
            <a:spLocks noGrp="1"/>
          </p:cNvSpPr>
          <p:nvPr>
            <p:ph idx="1"/>
          </p:nvPr>
        </p:nvSpPr>
        <p:spPr/>
        <p:txBody>
          <a:bodyPr/>
          <a:lstStyle/>
          <a:p>
            <a:r>
              <a:rPr lang="en-US" dirty="0"/>
              <a:t>What is Go?</a:t>
            </a:r>
          </a:p>
          <a:p>
            <a:pPr lvl="1"/>
            <a:r>
              <a:rPr lang="en-US" dirty="0"/>
              <a:t>Go is a robust, and easy to learn programming language.</a:t>
            </a:r>
          </a:p>
          <a:p>
            <a:pPr lvl="1"/>
            <a:r>
              <a:rPr lang="en-US" dirty="0"/>
              <a:t>It’s extremely performant, but has easier to use syntax. </a:t>
            </a:r>
          </a:p>
          <a:p>
            <a:pPr lvl="1"/>
            <a:r>
              <a:rPr lang="en-US" dirty="0"/>
              <a:t>I’ve always found it had simplistic syntax like python, but C++ levels of performance.</a:t>
            </a:r>
          </a:p>
          <a:p>
            <a:pPr lvl="1"/>
            <a:r>
              <a:rPr lang="en-US" dirty="0"/>
              <a:t>An important concept I wanted to tie into my project was concurrency, as I’m a huge fan of the way Go implements it. </a:t>
            </a:r>
          </a:p>
        </p:txBody>
      </p:sp>
    </p:spTree>
    <p:extLst>
      <p:ext uri="{BB962C8B-B14F-4D97-AF65-F5344CB8AC3E}">
        <p14:creationId xmlns:p14="http://schemas.microsoft.com/office/powerpoint/2010/main" val="380591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86CA8-9F05-964E-3ABF-00603B718CF6}"/>
              </a:ext>
            </a:extLst>
          </p:cNvPr>
          <p:cNvSpPr>
            <a:spLocks noGrp="1"/>
          </p:cNvSpPr>
          <p:nvPr>
            <p:ph type="title"/>
          </p:nvPr>
        </p:nvSpPr>
        <p:spPr/>
        <p:txBody>
          <a:bodyPr/>
          <a:lstStyle/>
          <a:p>
            <a:r>
              <a:rPr lang="en-US" dirty="0"/>
              <a:t>Concurrency in Go</a:t>
            </a:r>
          </a:p>
        </p:txBody>
      </p:sp>
      <p:sp>
        <p:nvSpPr>
          <p:cNvPr id="3" name="Content Placeholder 2">
            <a:extLst>
              <a:ext uri="{FF2B5EF4-FFF2-40B4-BE49-F238E27FC236}">
                <a16:creationId xmlns:a16="http://schemas.microsoft.com/office/drawing/2014/main" id="{846FD9C2-A4C6-4020-A353-D57B6E7EBF3A}"/>
              </a:ext>
            </a:extLst>
          </p:cNvPr>
          <p:cNvSpPr>
            <a:spLocks noGrp="1"/>
          </p:cNvSpPr>
          <p:nvPr>
            <p:ph idx="1"/>
          </p:nvPr>
        </p:nvSpPr>
        <p:spPr/>
        <p:txBody>
          <a:bodyPr/>
          <a:lstStyle/>
          <a:p>
            <a:r>
              <a:rPr lang="en-US" dirty="0"/>
              <a:t>The first part of concurrency in Go is the Goroutine. They are sort of like threads, but are managed by the runtime. They are more efficient, and lightweight than a standard thread.</a:t>
            </a:r>
          </a:p>
          <a:p>
            <a:r>
              <a:rPr lang="en-US" dirty="0"/>
              <a:t>Channels allow communication and the ability to sync between goroutines. </a:t>
            </a:r>
          </a:p>
          <a:p>
            <a:r>
              <a:rPr lang="en-US" dirty="0"/>
              <a:t>Synchronization is necessary because goroutines are concurrent, and we need to avoid race conditions. </a:t>
            </a:r>
          </a:p>
          <a:p>
            <a:pPr lvl="1"/>
            <a:r>
              <a:rPr lang="en-US" dirty="0"/>
              <a:t>When a goroutine is trying to send data to a channel, it will block until another routine is ready to receive from the channel. </a:t>
            </a:r>
          </a:p>
          <a:p>
            <a:endParaRPr lang="en-US" dirty="0"/>
          </a:p>
        </p:txBody>
      </p:sp>
    </p:spTree>
    <p:extLst>
      <p:ext uri="{BB962C8B-B14F-4D97-AF65-F5344CB8AC3E}">
        <p14:creationId xmlns:p14="http://schemas.microsoft.com/office/powerpoint/2010/main" val="167815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D467-FC01-3D98-8DB6-CC7083FA0140}"/>
              </a:ext>
            </a:extLst>
          </p:cNvPr>
          <p:cNvSpPr>
            <a:spLocks noGrp="1"/>
          </p:cNvSpPr>
          <p:nvPr>
            <p:ph type="title"/>
          </p:nvPr>
        </p:nvSpPr>
        <p:spPr/>
        <p:txBody>
          <a:bodyPr/>
          <a:lstStyle/>
          <a:p>
            <a:r>
              <a:rPr lang="en-US" dirty="0"/>
              <a:t>Project Rationale</a:t>
            </a:r>
          </a:p>
        </p:txBody>
      </p:sp>
      <p:sp>
        <p:nvSpPr>
          <p:cNvPr id="3" name="Content Placeholder 2">
            <a:extLst>
              <a:ext uri="{FF2B5EF4-FFF2-40B4-BE49-F238E27FC236}">
                <a16:creationId xmlns:a16="http://schemas.microsoft.com/office/drawing/2014/main" id="{A4778AB5-69D2-2BAB-B0F1-A96C16E4F59B}"/>
              </a:ext>
            </a:extLst>
          </p:cNvPr>
          <p:cNvSpPr>
            <a:spLocks noGrp="1"/>
          </p:cNvSpPr>
          <p:nvPr>
            <p:ph idx="1"/>
          </p:nvPr>
        </p:nvSpPr>
        <p:spPr/>
        <p:txBody>
          <a:bodyPr/>
          <a:lstStyle/>
          <a:p>
            <a:r>
              <a:rPr lang="en-US" dirty="0"/>
              <a:t>Given the desire to include concurrency, whatever idea we went with needed enough data to warrant it’s inclusion. </a:t>
            </a:r>
          </a:p>
          <a:p>
            <a:pPr lvl="1"/>
            <a:r>
              <a:rPr lang="en-US" dirty="0"/>
              <a:t>Concurrency has extra overhead especially as more goroutines are added. Stack space, and resources need to be given to each routine. Channels also require resources, and memory as data is being transmitted. </a:t>
            </a:r>
          </a:p>
          <a:p>
            <a:r>
              <a:rPr lang="en-US" dirty="0"/>
              <a:t>I love movies, and frequently watch them. I pitched the ideas to use the IMDB database which has millions of entries, and work with the data using some of the topics we’ve learned in class.</a:t>
            </a:r>
          </a:p>
        </p:txBody>
      </p:sp>
    </p:spTree>
    <p:extLst>
      <p:ext uri="{BB962C8B-B14F-4D97-AF65-F5344CB8AC3E}">
        <p14:creationId xmlns:p14="http://schemas.microsoft.com/office/powerpoint/2010/main" val="61644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209C-7E55-3E6B-60C7-F78EE1C8C052}"/>
              </a:ext>
            </a:extLst>
          </p:cNvPr>
          <p:cNvSpPr>
            <a:spLocks noGrp="1"/>
          </p:cNvSpPr>
          <p:nvPr>
            <p:ph type="title"/>
          </p:nvPr>
        </p:nvSpPr>
        <p:spPr/>
        <p:txBody>
          <a:bodyPr/>
          <a:lstStyle/>
          <a:p>
            <a:r>
              <a:rPr lang="en-US" dirty="0"/>
              <a:t>What data structures/algorithms are used?</a:t>
            </a:r>
          </a:p>
        </p:txBody>
      </p:sp>
      <p:sp>
        <p:nvSpPr>
          <p:cNvPr id="3" name="Content Placeholder 2">
            <a:extLst>
              <a:ext uri="{FF2B5EF4-FFF2-40B4-BE49-F238E27FC236}">
                <a16:creationId xmlns:a16="http://schemas.microsoft.com/office/drawing/2014/main" id="{DB268476-9C15-D7E9-F8A7-7F930729AF04}"/>
              </a:ext>
            </a:extLst>
          </p:cNvPr>
          <p:cNvSpPr>
            <a:spLocks noGrp="1"/>
          </p:cNvSpPr>
          <p:nvPr>
            <p:ph idx="1"/>
          </p:nvPr>
        </p:nvSpPr>
        <p:spPr/>
        <p:txBody>
          <a:bodyPr/>
          <a:lstStyle/>
          <a:p>
            <a:r>
              <a:rPr lang="en-US" dirty="0"/>
              <a:t>Maps</a:t>
            </a:r>
          </a:p>
          <a:p>
            <a:pPr lvl="1"/>
            <a:r>
              <a:rPr lang="en-US" dirty="0"/>
              <a:t>This program uses a map in order to store much of the data in the program. </a:t>
            </a:r>
          </a:p>
          <a:p>
            <a:pPr lvl="1"/>
            <a:r>
              <a:rPr lang="en-US" dirty="0"/>
              <a:t>The data about the movies such as the average rating, and num votes are mapped to the title ID.</a:t>
            </a:r>
          </a:p>
          <a:p>
            <a:r>
              <a:rPr lang="en-US" dirty="0"/>
              <a:t>Heap Sort</a:t>
            </a:r>
          </a:p>
          <a:p>
            <a:pPr lvl="1"/>
            <a:r>
              <a:rPr lang="en-US" dirty="0"/>
              <a:t>Once we grab and format the data from the TSV files we sort them using heap sort by title.</a:t>
            </a:r>
          </a:p>
          <a:p>
            <a:r>
              <a:rPr lang="en-US" dirty="0"/>
              <a:t>Concurrent Binary Tree Search</a:t>
            </a:r>
          </a:p>
          <a:p>
            <a:pPr lvl="1"/>
            <a:r>
              <a:rPr lang="en-US" dirty="0"/>
              <a:t>After the movies are sorted we then need to search through the array for a target film. </a:t>
            </a:r>
          </a:p>
          <a:p>
            <a:pPr lvl="1"/>
            <a:r>
              <a:rPr lang="en-US" dirty="0"/>
              <a:t>The binary tree search in the program uses concurrency. </a:t>
            </a:r>
          </a:p>
          <a:p>
            <a:pPr lvl="2"/>
            <a:r>
              <a:rPr lang="en-US" dirty="0"/>
              <a:t>The data is broken up into sections which are each searched concurrently to find the desired film.</a:t>
            </a:r>
          </a:p>
          <a:p>
            <a:endParaRPr lang="en-US" dirty="0"/>
          </a:p>
        </p:txBody>
      </p:sp>
    </p:spTree>
    <p:extLst>
      <p:ext uri="{BB962C8B-B14F-4D97-AF65-F5344CB8AC3E}">
        <p14:creationId xmlns:p14="http://schemas.microsoft.com/office/powerpoint/2010/main" val="3656705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499E6-41E2-C2F6-556F-DCC75FAE02DC}"/>
              </a:ext>
            </a:extLst>
          </p:cNvPr>
          <p:cNvSpPr>
            <a:spLocks noGrp="1"/>
          </p:cNvSpPr>
          <p:nvPr>
            <p:ph type="title"/>
          </p:nvPr>
        </p:nvSpPr>
        <p:spPr/>
        <p:txBody>
          <a:bodyPr/>
          <a:lstStyle/>
          <a:p>
            <a:r>
              <a:rPr lang="en-US" dirty="0"/>
              <a:t>Measurement / Algorithm Design</a:t>
            </a:r>
          </a:p>
        </p:txBody>
      </p:sp>
      <p:sp>
        <p:nvSpPr>
          <p:cNvPr id="3" name="Content Placeholder 2">
            <a:extLst>
              <a:ext uri="{FF2B5EF4-FFF2-40B4-BE49-F238E27FC236}">
                <a16:creationId xmlns:a16="http://schemas.microsoft.com/office/drawing/2014/main" id="{5BF9B2C4-49C0-3F58-850E-18874517D4EA}"/>
              </a:ext>
            </a:extLst>
          </p:cNvPr>
          <p:cNvSpPr>
            <a:spLocks noGrp="1"/>
          </p:cNvSpPr>
          <p:nvPr>
            <p:ph idx="1"/>
          </p:nvPr>
        </p:nvSpPr>
        <p:spPr>
          <a:xfrm>
            <a:off x="818713" y="2891177"/>
            <a:ext cx="10554574" cy="3519635"/>
          </a:xfrm>
        </p:spPr>
        <p:txBody>
          <a:bodyPr>
            <a:normAutofit/>
          </a:bodyPr>
          <a:lstStyle/>
          <a:p>
            <a:r>
              <a:rPr lang="en-US" dirty="0"/>
              <a:t>The medium we used to measure the performance of different searching and sorting algorithms was execution time and memory used. </a:t>
            </a:r>
          </a:p>
          <a:p>
            <a:r>
              <a:rPr lang="en-US" dirty="0"/>
              <a:t>Go provides a convenient way to test the amount of time something takes to run using the time package in the standard library.</a:t>
            </a:r>
          </a:p>
          <a:p>
            <a:r>
              <a:rPr lang="en-US" dirty="0"/>
              <a:t>The time complexity of heap sort is O(n log n) which is the same as quick sort which is something we originally used but quick sort has poor space complexity which we’ll touch on later. Heap sorts worst case time complexity is still better when compared to quick sort being O(n log n) compared to O(n^2) </a:t>
            </a:r>
          </a:p>
          <a:p>
            <a:r>
              <a:rPr lang="en-US" dirty="0"/>
              <a:t>The fact that the data was going to be sorted allowed us to use binary tree searching which is O(log n) in complexity.</a:t>
            </a:r>
          </a:p>
          <a:p>
            <a:endParaRPr lang="en-US" dirty="0"/>
          </a:p>
          <a:p>
            <a:endParaRPr lang="en-US" dirty="0"/>
          </a:p>
          <a:p>
            <a:endParaRPr lang="en-US" dirty="0"/>
          </a:p>
        </p:txBody>
      </p:sp>
    </p:spTree>
    <p:extLst>
      <p:ext uri="{BB962C8B-B14F-4D97-AF65-F5344CB8AC3E}">
        <p14:creationId xmlns:p14="http://schemas.microsoft.com/office/powerpoint/2010/main" val="3981584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A008-BA8A-8421-2FBE-6E4820F66A4D}"/>
              </a:ext>
            </a:extLst>
          </p:cNvPr>
          <p:cNvSpPr>
            <a:spLocks noGrp="1"/>
          </p:cNvSpPr>
          <p:nvPr>
            <p:ph type="title"/>
          </p:nvPr>
        </p:nvSpPr>
        <p:spPr/>
        <p:txBody>
          <a:bodyPr/>
          <a:lstStyle/>
          <a:p>
            <a:r>
              <a:rPr lang="en-US" dirty="0"/>
              <a:t>Empirical Analysis</a:t>
            </a:r>
          </a:p>
        </p:txBody>
      </p:sp>
      <p:graphicFrame>
        <p:nvGraphicFramePr>
          <p:cNvPr id="4" name="Content Placeholder 3">
            <a:extLst>
              <a:ext uri="{FF2B5EF4-FFF2-40B4-BE49-F238E27FC236}">
                <a16:creationId xmlns:a16="http://schemas.microsoft.com/office/drawing/2014/main" id="{7C528CEF-C6B3-185D-9738-218958D8FD70}"/>
              </a:ext>
            </a:extLst>
          </p:cNvPr>
          <p:cNvGraphicFramePr>
            <a:graphicFrameLocks noGrp="1"/>
          </p:cNvGraphicFramePr>
          <p:nvPr>
            <p:ph idx="1"/>
            <p:extLst>
              <p:ext uri="{D42A27DB-BD31-4B8C-83A1-F6EECF244321}">
                <p14:modId xmlns:p14="http://schemas.microsoft.com/office/powerpoint/2010/main" val="1623294853"/>
              </p:ext>
            </p:extLst>
          </p:nvPr>
        </p:nvGraphicFramePr>
        <p:xfrm>
          <a:off x="819150" y="2222500"/>
          <a:ext cx="10553700" cy="3636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409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0FD3-503F-C0C5-6F1C-95DA72C74A37}"/>
              </a:ext>
            </a:extLst>
          </p:cNvPr>
          <p:cNvSpPr>
            <a:spLocks noGrp="1"/>
          </p:cNvSpPr>
          <p:nvPr>
            <p:ph type="title"/>
          </p:nvPr>
        </p:nvSpPr>
        <p:spPr/>
        <p:txBody>
          <a:bodyPr/>
          <a:lstStyle/>
          <a:p>
            <a:r>
              <a:rPr lang="en-US" dirty="0"/>
              <a:t>Empirical Analysis pt2</a:t>
            </a:r>
          </a:p>
        </p:txBody>
      </p:sp>
      <p:graphicFrame>
        <p:nvGraphicFramePr>
          <p:cNvPr id="4" name="Content Placeholder 3">
            <a:extLst>
              <a:ext uri="{FF2B5EF4-FFF2-40B4-BE49-F238E27FC236}">
                <a16:creationId xmlns:a16="http://schemas.microsoft.com/office/drawing/2014/main" id="{4FEE165F-102F-C52C-1F99-9BF6E82E8251}"/>
              </a:ext>
            </a:extLst>
          </p:cNvPr>
          <p:cNvGraphicFramePr>
            <a:graphicFrameLocks noGrp="1"/>
          </p:cNvGraphicFramePr>
          <p:nvPr>
            <p:ph idx="1"/>
            <p:extLst>
              <p:ext uri="{D42A27DB-BD31-4B8C-83A1-F6EECF244321}">
                <p14:modId xmlns:p14="http://schemas.microsoft.com/office/powerpoint/2010/main" val="3759388131"/>
              </p:ext>
            </p:extLst>
          </p:nvPr>
        </p:nvGraphicFramePr>
        <p:xfrm>
          <a:off x="819150" y="2222500"/>
          <a:ext cx="10553700" cy="3636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546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BE2B7-C49D-8516-8274-1A60CE04DB44}"/>
              </a:ext>
            </a:extLst>
          </p:cNvPr>
          <p:cNvSpPr>
            <a:spLocks noGrp="1"/>
          </p:cNvSpPr>
          <p:nvPr>
            <p:ph type="title"/>
          </p:nvPr>
        </p:nvSpPr>
        <p:spPr/>
        <p:txBody>
          <a:bodyPr/>
          <a:lstStyle/>
          <a:p>
            <a:r>
              <a:rPr lang="en-US" dirty="0"/>
              <a:t>Findings/Conclusions</a:t>
            </a:r>
          </a:p>
        </p:txBody>
      </p:sp>
      <p:sp>
        <p:nvSpPr>
          <p:cNvPr id="3" name="Content Placeholder 2">
            <a:extLst>
              <a:ext uri="{FF2B5EF4-FFF2-40B4-BE49-F238E27FC236}">
                <a16:creationId xmlns:a16="http://schemas.microsoft.com/office/drawing/2014/main" id="{6984BCC0-7C63-E457-8478-9F5254D0FE8F}"/>
              </a:ext>
            </a:extLst>
          </p:cNvPr>
          <p:cNvSpPr>
            <a:spLocks noGrp="1"/>
          </p:cNvSpPr>
          <p:nvPr>
            <p:ph idx="1"/>
          </p:nvPr>
        </p:nvSpPr>
        <p:spPr/>
        <p:txBody>
          <a:bodyPr>
            <a:normAutofit fontScale="85000" lnSpcReduction="20000"/>
          </a:bodyPr>
          <a:lstStyle/>
          <a:p>
            <a:r>
              <a:rPr lang="en-US" dirty="0"/>
              <a:t>Concurrency at least in this context is not worth it. The nonconcurrent binary search method takes around 1 microsecond on average while the concurrent method takes around 40 microseconds. </a:t>
            </a:r>
          </a:p>
          <a:p>
            <a:pPr lvl="1"/>
            <a:r>
              <a:rPr lang="en-US" dirty="0"/>
              <a:t>The reason for this is that the data is likely not large enough to make it worth it. Lowering the amount of workers did not improve these results.</a:t>
            </a:r>
          </a:p>
          <a:p>
            <a:r>
              <a:rPr lang="en-US" dirty="0"/>
              <a:t>This was quite surprising as having four workers looking through the data we thought would be faster. </a:t>
            </a:r>
          </a:p>
          <a:p>
            <a:pPr lvl="1"/>
            <a:r>
              <a:rPr lang="en-US" dirty="0"/>
              <a:t>The overhead is likely just not worth it considering the size of this dataset. </a:t>
            </a:r>
          </a:p>
          <a:p>
            <a:r>
              <a:rPr lang="en-US" dirty="0"/>
              <a:t>Limitations:</a:t>
            </a:r>
          </a:p>
          <a:p>
            <a:pPr lvl="1"/>
            <a:r>
              <a:rPr lang="en-US" dirty="0"/>
              <a:t>The algorithms inside this program may not have been implemented in the most efficient matter which can have a large impact on the data.</a:t>
            </a:r>
          </a:p>
          <a:p>
            <a:pPr lvl="2"/>
            <a:r>
              <a:rPr lang="en-US" dirty="0"/>
              <a:t>For example a more optimized quick sort algorithm may have performed better.</a:t>
            </a:r>
          </a:p>
          <a:p>
            <a:pPr lvl="1"/>
            <a:r>
              <a:rPr lang="en-US" dirty="0"/>
              <a:t>Larger data sets could affect the performance of this program. The way the programs maps the data is the largest bottleneck and this could worsen as more data is introduced. </a:t>
            </a:r>
          </a:p>
          <a:p>
            <a:pPr lvl="1"/>
            <a:r>
              <a:rPr lang="en-US" dirty="0"/>
              <a:t>We chose to use heap sort because of it’s lower memory usage but with smaller data sets merge sort may prove more viable with it’s slightly faster speeds.</a:t>
            </a:r>
          </a:p>
        </p:txBody>
      </p:sp>
    </p:spTree>
    <p:extLst>
      <p:ext uri="{BB962C8B-B14F-4D97-AF65-F5344CB8AC3E}">
        <p14:creationId xmlns:p14="http://schemas.microsoft.com/office/powerpoint/2010/main" val="3864468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{92956CFA-9A67-0240-B6CE-97F87EBF629F}tf10001121_mac</Template>
  <TotalTime>245</TotalTime>
  <Words>840</Words>
  <Application>Microsoft Macintosh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Wingdings 2</vt:lpstr>
      <vt:lpstr>Quotable</vt:lpstr>
      <vt:lpstr>CSCE A311 Presentation</vt:lpstr>
      <vt:lpstr>Introduction/Background</vt:lpstr>
      <vt:lpstr>Concurrency in Go</vt:lpstr>
      <vt:lpstr>Project Rationale</vt:lpstr>
      <vt:lpstr>What data structures/algorithms are used?</vt:lpstr>
      <vt:lpstr>Measurement / Algorithm Design</vt:lpstr>
      <vt:lpstr>Empirical Analysis</vt:lpstr>
      <vt:lpstr>Empirical Analysis pt2</vt:lpstr>
      <vt:lpstr>Findings/Conclusions</vt:lpstr>
      <vt:lpstr>Code Repository</vt:lpstr>
      <vt:lpstr>Workload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A311 Presentation</dc:title>
  <dc:creator>Microsoft Office User</dc:creator>
  <cp:lastModifiedBy>Microsoft Office User</cp:lastModifiedBy>
  <cp:revision>1</cp:revision>
  <dcterms:created xsi:type="dcterms:W3CDTF">2023-11-27T08:23:21Z</dcterms:created>
  <dcterms:modified xsi:type="dcterms:W3CDTF">2023-11-27T12:28:22Z</dcterms:modified>
</cp:coreProperties>
</file>