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8" r:id="rId3"/>
    <p:sldId id="299" r:id="rId4"/>
    <p:sldId id="321" r:id="rId5"/>
    <p:sldId id="300" r:id="rId6"/>
    <p:sldId id="307" r:id="rId7"/>
    <p:sldId id="317" r:id="rId8"/>
    <p:sldId id="301" r:id="rId9"/>
    <p:sldId id="318" r:id="rId10"/>
    <p:sldId id="302" r:id="rId11"/>
    <p:sldId id="303" r:id="rId12"/>
    <p:sldId id="308" r:id="rId13"/>
    <p:sldId id="310" r:id="rId14"/>
    <p:sldId id="314" r:id="rId15"/>
    <p:sldId id="319" r:id="rId16"/>
    <p:sldId id="324" r:id="rId17"/>
    <p:sldId id="327" r:id="rId18"/>
    <p:sldId id="330" r:id="rId19"/>
    <p:sldId id="323" r:id="rId20"/>
    <p:sldId id="315" r:id="rId21"/>
    <p:sldId id="311" r:id="rId22"/>
    <p:sldId id="313" r:id="rId23"/>
    <p:sldId id="316" r:id="rId24"/>
    <p:sldId id="326" r:id="rId25"/>
    <p:sldId id="320" r:id="rId26"/>
    <p:sldId id="329" r:id="rId27"/>
    <p:sldId id="31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67"/>
    <p:restoredTop sz="94758"/>
  </p:normalViewPr>
  <p:slideViewPr>
    <p:cSldViewPr snapToGrid="0">
      <p:cViewPr>
        <p:scale>
          <a:sx n="71" d="100"/>
          <a:sy n="71" d="100"/>
        </p:scale>
        <p:origin x="992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3B61-ED8F-81D6-C4B0-DEA17D265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6EFCC-A934-F49F-45BB-DD7184F95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CE373-82D2-6CC6-C034-F38DCD1F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2F4EE-FA94-77B7-99C1-0A1A3E61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F917B-A193-A424-EB06-29C9A84E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6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B052-08C2-FC5B-CDA9-750B36ED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D6E98-2379-314B-CE45-5FE713D0B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D9700-2932-9096-C488-A5CC1B6F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F2BD9-9032-B4BF-7521-F3F3F1C5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5543A-935D-F946-79AB-67880C9E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50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63B0A-FD9B-2415-2089-AA5B48D02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839C1-2AE5-A78E-BCE3-D0B9C24CB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E725C-A118-39FA-D935-10B93E05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5B110-3478-F438-E4C1-190C9864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0E276-190B-0B60-68B2-F14CD994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3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7B9F-4F51-4E39-E73F-A4D138EF7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82B0B-2844-C5B3-FEF8-81837B04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28D8E-A972-83D1-2A3D-F9FFB030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23D9F-EE5E-2E55-93C7-BD075DFC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79C25-72E1-0BFF-6FDD-254E21EB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9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05CC-96CA-8275-C6E1-B0692615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DF42A-1EF2-5BF8-DA12-E0742F01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C54FD-5C2C-5020-94BE-CA998EE4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DEBD-BCBF-0346-0E87-3B742860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F5A63-E373-0B7D-4D49-1E2BEBF53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8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A1B1-D255-3737-C291-F5CF773E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0B5A4-C515-3BE8-F483-16BA6AE13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B4D5D-DA81-64CE-16B8-9455F7040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75ABF-46DC-3A4B-D2F3-225AA84A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6/1/25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1FE9E-7D1F-BE6E-BC4E-2B985BCE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44912-6758-8356-E736-ACD8B65A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4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6679-FBBA-9836-3D3E-F65659CA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22C14-AF00-87AB-1675-D03A19BC5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ED212-FF87-72A8-AE19-91E9DFEAA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4862-DD3E-A3B6-527B-642F8CD7B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9FC51-AC31-F7BB-6F1F-F7DE9B2D5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96328-5A0F-C359-465F-7EA7119C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6/1/25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E6DBD-DE85-FDC5-B0FB-AA3452D3E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DE995-EE0A-4D1C-4849-FBDD05B5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3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C383-C3DE-45F7-20BA-450B8353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4BB07-199F-2EF3-E681-4B8E92A6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6/1/25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83D06-C33C-F5A9-655A-C0FEE49B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9EEE3-98F9-3496-4CE4-F24F4758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3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F391E-2054-3AF1-6687-E06929A1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6/1/25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D3EF3-9E4D-2E63-4EE6-BF05D256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D2854-16E8-0C4A-B068-3EB0F27C5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6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DE49-2742-B431-5712-A8EFDE52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40D8B-361E-4F6C-ABBC-5C9B59A6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40F3-B9BB-BC2D-CE09-807159F5F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AB438-FF23-67F9-E92F-CAFE372DD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6/1/25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C1CF7-82CD-B62A-390B-38D6D9DF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90DF3-89C0-2510-8648-71DA10FC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5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4AB1-1E36-EA33-ADFF-BAA6F62C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A4319-23BA-38C5-9D83-9090082BC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4BB8F-E9BA-3030-8419-9478B85BA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CFF5C-A78E-A45C-2AC4-DB4475EC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0EF73-FF66-D34F-8F38-81D2C270D667}" type="datetimeFigureOut">
              <a:t>6/1/25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07D3C-76A1-2809-A05F-36644F54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F848C-6C7F-E6B4-6FF3-D77EE07B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35131-CF58-C002-7741-0C8AF9B8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D74C0-012D-14FB-D378-21CD9B15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50E74-9F08-0526-3EBB-2616FD2B3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0EF73-FF66-D34F-8F38-81D2C270D667}" type="datetimeFigureOut"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58391-BDED-757D-C73A-0851A7809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39C60-3BDF-6D9A-106F-871299EA1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407E8-68B7-DB4E-AB7F-9E95628990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8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05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D2E2D-AE00-6432-3BA3-8334BAD8B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055E1A-4673-A830-181A-0493EC285FCB}"/>
              </a:ext>
            </a:extLst>
          </p:cNvPr>
          <p:cNvSpPr txBox="1"/>
          <p:nvPr/>
        </p:nvSpPr>
        <p:spPr>
          <a:xfrm>
            <a:off x="320512" y="273377"/>
            <a:ext cx="896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Test set – Lir central motifs matching regex + peptides from the screen tested by BLI?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FDAD4-71E4-FC52-5A7A-88E2461DE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600" y="3867085"/>
            <a:ext cx="7016775" cy="21377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036B0A-28AC-ADF2-F335-DDE691E93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588" y="1237007"/>
            <a:ext cx="6954895" cy="21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74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ADF6333-7D89-75EE-798C-0C27F46B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0E2751-D08B-1279-9448-A036D68F1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85" y="2427092"/>
            <a:ext cx="7254657" cy="218875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55E2307-2BE5-6DB9-4404-298665AA32DC}"/>
              </a:ext>
            </a:extLst>
          </p:cNvPr>
          <p:cNvGrpSpPr/>
          <p:nvPr/>
        </p:nvGrpSpPr>
        <p:grpSpPr>
          <a:xfrm>
            <a:off x="1527006" y="320878"/>
            <a:ext cx="6527997" cy="2096654"/>
            <a:chOff x="539454" y="293446"/>
            <a:chExt cx="6527997" cy="209665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2876122-F680-8E5A-4636-BED6BF99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454" y="561619"/>
              <a:ext cx="6527997" cy="182848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A9734E-07C8-746C-2DB4-8CD4B8EBF2E6}"/>
                </a:ext>
              </a:extLst>
            </p:cNvPr>
            <p:cNvSpPr txBox="1"/>
            <p:nvPr/>
          </p:nvSpPr>
          <p:spPr>
            <a:xfrm>
              <a:off x="3327195" y="293446"/>
              <a:ext cx="1250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>
                  <a:latin typeface="Avenir Book" panose="02000503020000020003" pitchFamily="2" charset="0"/>
                </a:rPr>
                <a:t>iLIR motifs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63C3995-6E79-E471-064D-24F38AEFE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87" y="4558875"/>
            <a:ext cx="6954895" cy="2118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10F32D-3366-ABF5-C504-52EEC6B704DF}"/>
              </a:ext>
            </a:extLst>
          </p:cNvPr>
          <p:cNvSpPr txBox="1"/>
          <p:nvPr/>
        </p:nvSpPr>
        <p:spPr>
          <a:xfrm>
            <a:off x="8428776" y="2507810"/>
            <a:ext cx="31868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By eye, it looks like the iLIR motif would do better on the test set</a:t>
            </a:r>
          </a:p>
          <a:p>
            <a:pPr algn="l"/>
            <a:endParaRPr lang="en-US">
              <a:latin typeface="Avenir Book" panose="02000503020000020003" pitchFamily="2" charset="0"/>
            </a:endParaRPr>
          </a:p>
          <a:p>
            <a:pPr algn="l"/>
            <a:r>
              <a:rPr lang="en-US">
                <a:latin typeface="Avenir Book" panose="02000503020000020003" pitchFamily="2" charset="0"/>
              </a:rPr>
              <a:t>I don’t think it would matter what backgrounds were used or what type of matrix</a:t>
            </a:r>
          </a:p>
          <a:p>
            <a:pPr algn="l"/>
            <a:endParaRPr lang="en-US">
              <a:latin typeface="Avenir Book" panose="02000503020000020003" pitchFamily="2" charset="0"/>
            </a:endParaRPr>
          </a:p>
          <a:p>
            <a:pPr algn="l"/>
            <a:r>
              <a:rPr lang="en-US">
                <a:latin typeface="Avenir Book" panose="02000503020000020003" pitchFamily="2" charset="0"/>
              </a:rPr>
              <a:t>But this isn’t necessarily a bad thing. The results might suggest that prior motif definitions are too restrictive and miss many sequences that bind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9C8CC8-2235-A966-5453-79B12FA44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357" y="-2495811"/>
            <a:ext cx="6893255" cy="207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B7F49-6F96-6D2A-D381-BDF7A2EAD45E}"/>
              </a:ext>
            </a:extLst>
          </p:cNvPr>
          <p:cNvSpPr txBox="1"/>
          <p:nvPr/>
        </p:nvSpPr>
        <p:spPr>
          <a:xfrm>
            <a:off x="3968072" y="2829998"/>
            <a:ext cx="4940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Avenir Book" panose="02000503020000020003" pitchFamily="2" charset="0"/>
              </a:rPr>
              <a:t>PSSMs and their performance</a:t>
            </a:r>
          </a:p>
        </p:txBody>
      </p:sp>
    </p:spTree>
    <p:extLst>
      <p:ext uri="{BB962C8B-B14F-4D97-AF65-F5344CB8AC3E}">
        <p14:creationId xmlns:p14="http://schemas.microsoft.com/office/powerpoint/2010/main" val="2800144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7E3A5-26A4-C618-D383-6778B319F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1C7362-D5E4-F8A5-75B2-7414C7D23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022105"/>
            <a:ext cx="9296400" cy="48358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FF590-A502-5B0B-2ABE-D945A12AF3F9}"/>
              </a:ext>
            </a:extLst>
          </p:cNvPr>
          <p:cNvSpPr txBox="1"/>
          <p:nvPr/>
        </p:nvSpPr>
        <p:spPr>
          <a:xfrm>
            <a:off x="4933572" y="236239"/>
            <a:ext cx="267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Background frequencies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B1078-75E8-D69C-0759-50C1D38E20F7}"/>
              </a:ext>
            </a:extLst>
          </p:cNvPr>
          <p:cNvSpPr txBox="1"/>
          <p:nvPr/>
        </p:nvSpPr>
        <p:spPr>
          <a:xfrm>
            <a:off x="381001" y="965200"/>
            <a:ext cx="1027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I saw really weird artifacts when using “position specific backgrounds”, so I decided to use just residue frequencies for backgrounds</a:t>
            </a:r>
          </a:p>
        </p:txBody>
      </p:sp>
    </p:spTree>
    <p:extLst>
      <p:ext uri="{BB962C8B-B14F-4D97-AF65-F5344CB8AC3E}">
        <p14:creationId xmlns:p14="http://schemas.microsoft.com/office/powerpoint/2010/main" val="254879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7EF5C-762B-F039-1B21-39F5EB641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55177E-A322-8362-3199-5D1F834E3FD7}"/>
              </a:ext>
            </a:extLst>
          </p:cNvPr>
          <p:cNvSpPr txBox="1"/>
          <p:nvPr/>
        </p:nvSpPr>
        <p:spPr>
          <a:xfrm>
            <a:off x="347663" y="1182688"/>
            <a:ext cx="2427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latin typeface="Avenir Book" panose="02000503020000020003" pitchFamily="2" charset="0"/>
              </a:rPr>
              <a:t>Foreground 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04A415-C34A-9C26-C291-407F2FB470FC}"/>
              </a:ext>
            </a:extLst>
          </p:cNvPr>
          <p:cNvSpPr txBox="1"/>
          <p:nvPr/>
        </p:nvSpPr>
        <p:spPr>
          <a:xfrm>
            <a:off x="3517900" y="1244600"/>
            <a:ext cx="245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latin typeface="Avenir Book" panose="02000503020000020003" pitchFamily="2" charset="0"/>
              </a:rPr>
              <a:t>background 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1F99BD-DBD8-116F-51E7-4FFAD52E019A}"/>
              </a:ext>
            </a:extLst>
          </p:cNvPr>
          <p:cNvSpPr txBox="1"/>
          <p:nvPr/>
        </p:nvSpPr>
        <p:spPr>
          <a:xfrm>
            <a:off x="4305300" y="2476500"/>
            <a:ext cx="12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venir Book" panose="02000503020000020003" pitchFamily="2" charset="0"/>
              </a:rPr>
              <a:t>proteome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FFA2F-8076-CAB1-805E-33E149B0B797}"/>
              </a:ext>
            </a:extLst>
          </p:cNvPr>
          <p:cNvSpPr txBox="1"/>
          <p:nvPr/>
        </p:nvSpPr>
        <p:spPr>
          <a:xfrm>
            <a:off x="3556000" y="3479800"/>
            <a:ext cx="283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venir Book" panose="02000503020000020003" pitchFamily="2" charset="0"/>
              </a:rPr>
              <a:t>iLiR provided 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9C4D2-70C3-8278-0EBA-76F219526AE0}"/>
              </a:ext>
            </a:extLst>
          </p:cNvPr>
          <p:cNvSpPr txBox="1"/>
          <p:nvPr/>
        </p:nvSpPr>
        <p:spPr>
          <a:xfrm>
            <a:off x="3759200" y="4254500"/>
            <a:ext cx="325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venir Book" panose="02000503020000020003" pitchFamily="2" charset="0"/>
              </a:rPr>
              <a:t>nonbinders from screen</a:t>
            </a:r>
          </a:p>
          <a:p>
            <a:pPr algn="ctr"/>
            <a:r>
              <a:rPr lang="en-US">
                <a:latin typeface="Avenir Book" panose="02000503020000020003" pitchFamily="2" charset="0"/>
              </a:rPr>
              <a:t>(only undefined positions averaged together)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54EA8-6AFC-4667-EF0B-ACC27C2458BB}"/>
              </a:ext>
            </a:extLst>
          </p:cNvPr>
          <p:cNvSpPr txBox="1"/>
          <p:nvPr/>
        </p:nvSpPr>
        <p:spPr>
          <a:xfrm>
            <a:off x="7264400" y="1257300"/>
            <a:ext cx="2125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latin typeface="Avenir Book" panose="02000503020000020003" pitchFamily="2" charset="0"/>
              </a:rPr>
              <a:t>pseudocounts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DE585-F180-28AE-090C-AE9F9A85A657}"/>
              </a:ext>
            </a:extLst>
          </p:cNvPr>
          <p:cNvSpPr txBox="1"/>
          <p:nvPr/>
        </p:nvSpPr>
        <p:spPr>
          <a:xfrm>
            <a:off x="4038600" y="5740400"/>
            <a:ext cx="214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venir Book" panose="02000503020000020003" pitchFamily="2" charset="0"/>
              </a:rPr>
              <a:t>screen input library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62175-D76D-6A7D-EBF8-1D3DECB2D52F}"/>
              </a:ext>
            </a:extLst>
          </p:cNvPr>
          <p:cNvSpPr txBox="1"/>
          <p:nvPr/>
        </p:nvSpPr>
        <p:spPr>
          <a:xfrm>
            <a:off x="647700" y="2514600"/>
            <a:ext cx="1684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venir Book" panose="02000503020000020003" pitchFamily="2" charset="0"/>
              </a:rPr>
              <a:t>screen binders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61D773-A943-CD7C-41DB-51FCE7BE29E3}"/>
              </a:ext>
            </a:extLst>
          </p:cNvPr>
          <p:cNvSpPr txBox="1"/>
          <p:nvPr/>
        </p:nvSpPr>
        <p:spPr>
          <a:xfrm>
            <a:off x="304800" y="3390900"/>
            <a:ext cx="2251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venir Book" panose="02000503020000020003" pitchFamily="2" charset="0"/>
              </a:rPr>
              <a:t>screen binders</a:t>
            </a:r>
          </a:p>
          <a:p>
            <a:pPr algn="ctr"/>
            <a:r>
              <a:rPr lang="en-US">
                <a:latin typeface="Avenir Book" panose="02000503020000020003" pitchFamily="2" charset="0"/>
              </a:rPr>
              <a:t>weighted by z-score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42C86-67C2-4CFC-0352-1C062FBE329C}"/>
              </a:ext>
            </a:extLst>
          </p:cNvPr>
          <p:cNvSpPr txBox="1"/>
          <p:nvPr/>
        </p:nvSpPr>
        <p:spPr>
          <a:xfrm>
            <a:off x="457200" y="4495800"/>
            <a:ext cx="238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screen binders with z-score&gt;2.4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D0B16-7B25-844C-A8C0-3FE5516CE6C9}"/>
              </a:ext>
            </a:extLst>
          </p:cNvPr>
          <p:cNvSpPr txBox="1"/>
          <p:nvPr/>
        </p:nvSpPr>
        <p:spPr>
          <a:xfrm>
            <a:off x="762000" y="5727700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iLiR binders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3B7B95-06A2-084B-0566-40C2C6BDB159}"/>
              </a:ext>
            </a:extLst>
          </p:cNvPr>
          <p:cNvSpPr txBox="1"/>
          <p:nvPr/>
        </p:nvSpPr>
        <p:spPr>
          <a:xfrm>
            <a:off x="8033370" y="2425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97D077-2974-978D-5AF6-EB08A9EC3150}"/>
              </a:ext>
            </a:extLst>
          </p:cNvPr>
          <p:cNvSpPr txBox="1"/>
          <p:nvPr/>
        </p:nvSpPr>
        <p:spPr>
          <a:xfrm>
            <a:off x="7937190" y="3327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0.1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43302D-E1DB-81E5-C7B7-1B8E731E15F4}"/>
              </a:ext>
            </a:extLst>
          </p:cNvPr>
          <p:cNvSpPr txBox="1"/>
          <p:nvPr/>
        </p:nvSpPr>
        <p:spPr>
          <a:xfrm>
            <a:off x="8033370" y="4330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FAFC5B-C701-76E8-9DC0-F55B3705F892}"/>
              </a:ext>
            </a:extLst>
          </p:cNvPr>
          <p:cNvSpPr txBox="1"/>
          <p:nvPr/>
        </p:nvSpPr>
        <p:spPr>
          <a:xfrm>
            <a:off x="7969250" y="5054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433AA9-5DF9-A8B9-908D-05DD2A3F543D}"/>
              </a:ext>
            </a:extLst>
          </p:cNvPr>
          <p:cNvSpPr txBox="1"/>
          <p:nvPr/>
        </p:nvSpPr>
        <p:spPr>
          <a:xfrm>
            <a:off x="9677400" y="1282700"/>
            <a:ext cx="2394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latin typeface="Avenir Book" panose="02000503020000020003" pitchFamily="2" charset="0"/>
              </a:rPr>
              <a:t>low count cutoff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6DEEC9-EFEA-6B8C-FF6C-C24F9F1FA26A}"/>
              </a:ext>
            </a:extLst>
          </p:cNvPr>
          <p:cNvCxnSpPr/>
          <p:nvPr/>
        </p:nvCxnSpPr>
        <p:spPr>
          <a:xfrm>
            <a:off x="9867900" y="596900"/>
            <a:ext cx="546100" cy="6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9A85573-EF89-15A9-940C-E7C6FF9B622F}"/>
              </a:ext>
            </a:extLst>
          </p:cNvPr>
          <p:cNvSpPr txBox="1"/>
          <p:nvPr/>
        </p:nvSpPr>
        <p:spPr>
          <a:xfrm>
            <a:off x="8268013" y="254000"/>
            <a:ext cx="364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  <a:latin typeface="Avenir Book" panose="02000503020000020003" pitchFamily="2" charset="0"/>
              </a:rPr>
              <a:t>counts less than this were set to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36E5BF-FDDC-A6CE-50A2-FA14D5290B5F}"/>
              </a:ext>
            </a:extLst>
          </p:cNvPr>
          <p:cNvSpPr txBox="1"/>
          <p:nvPr/>
        </p:nvSpPr>
        <p:spPr>
          <a:xfrm>
            <a:off x="342900" y="254000"/>
            <a:ext cx="697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chemeClr val="accent1"/>
                </a:solidFill>
                <a:latin typeface="Avenir Book" panose="02000503020000020003" pitchFamily="2" charset="0"/>
              </a:rPr>
              <a:t>if no pseudocounts were used and a residue had a frequency of 0,</a:t>
            </a:r>
          </a:p>
          <a:p>
            <a:pPr algn="l"/>
            <a:r>
              <a:rPr lang="en-US">
                <a:solidFill>
                  <a:schemeClr val="accent1"/>
                </a:solidFill>
                <a:latin typeface="Avenir Book" panose="02000503020000020003" pitchFamily="2" charset="0"/>
              </a:rPr>
              <a:t>the weight (log2(fg/bg)) was set to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3BFCD0-7520-1834-962E-6993FF74942C}"/>
              </a:ext>
            </a:extLst>
          </p:cNvPr>
          <p:cNvSpPr txBox="1"/>
          <p:nvPr/>
        </p:nvSpPr>
        <p:spPr>
          <a:xfrm>
            <a:off x="10426700" y="23241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523DD-025F-2394-5B25-52396351B097}"/>
              </a:ext>
            </a:extLst>
          </p:cNvPr>
          <p:cNvSpPr txBox="1"/>
          <p:nvPr/>
        </p:nvSpPr>
        <p:spPr>
          <a:xfrm>
            <a:off x="10439400" y="3187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E16D55-98CD-9085-00CC-A06D5113B247}"/>
              </a:ext>
            </a:extLst>
          </p:cNvPr>
          <p:cNvSpPr txBox="1"/>
          <p:nvPr/>
        </p:nvSpPr>
        <p:spPr>
          <a:xfrm>
            <a:off x="10528300" y="4241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F377E8-7CEC-47A6-05D9-060EC966DF79}"/>
              </a:ext>
            </a:extLst>
          </p:cNvPr>
          <p:cNvSpPr txBox="1"/>
          <p:nvPr/>
        </p:nvSpPr>
        <p:spPr>
          <a:xfrm>
            <a:off x="10414000" y="5181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C7DE86-E83A-5A26-639D-ECE910F9B1C8}"/>
              </a:ext>
            </a:extLst>
          </p:cNvPr>
          <p:cNvSpPr txBox="1"/>
          <p:nvPr/>
        </p:nvSpPr>
        <p:spPr>
          <a:xfrm>
            <a:off x="6502401" y="5765800"/>
            <a:ext cx="5575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Avenir Book" panose="02000503020000020003" pitchFamily="2" charset="0"/>
              </a:rPr>
              <a:t>Did a “grid screen” of all these parameters, scoring</a:t>
            </a:r>
          </a:p>
          <a:p>
            <a:pPr algn="l"/>
            <a:r>
              <a:rPr lang="en-US">
                <a:solidFill>
                  <a:srgbClr val="FF0000"/>
                </a:solidFill>
                <a:latin typeface="Avenir Book" panose="02000503020000020003" pitchFamily="2" charset="0"/>
              </a:rPr>
              <a:t>each pssm against the lir central + BLI peptides composite benchmark from Jen</a:t>
            </a:r>
          </a:p>
        </p:txBody>
      </p:sp>
    </p:spTree>
    <p:extLst>
      <p:ext uri="{BB962C8B-B14F-4D97-AF65-F5344CB8AC3E}">
        <p14:creationId xmlns:p14="http://schemas.microsoft.com/office/powerpoint/2010/main" val="158161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8DB3E3-019E-7B55-51BC-CB01F6E4F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56" y="1801504"/>
            <a:ext cx="11484244" cy="5056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7CF69E-991C-C165-79E0-ADAADD6A092E}"/>
              </a:ext>
            </a:extLst>
          </p:cNvPr>
          <p:cNvSpPr txBox="1"/>
          <p:nvPr/>
        </p:nvSpPr>
        <p:spPr>
          <a:xfrm>
            <a:off x="787400" y="469900"/>
            <a:ext cx="918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See the giant table for the results.</a:t>
            </a:r>
          </a:p>
          <a:p>
            <a:pPr algn="l"/>
            <a:endParaRPr lang="en-US">
              <a:latin typeface="Avenir Book" panose="02000503020000020003" pitchFamily="2" charset="0"/>
            </a:endParaRPr>
          </a:p>
          <a:p>
            <a:pPr algn="l"/>
            <a:r>
              <a:rPr lang="en-US">
                <a:latin typeface="Avenir Book" panose="02000503020000020003" pitchFamily="2" charset="0"/>
              </a:rPr>
              <a:t>But the take away is that iLir usually wins and the technical details of the pssm contruction don’t have too much of an impact</a:t>
            </a:r>
          </a:p>
        </p:txBody>
      </p:sp>
    </p:spTree>
    <p:extLst>
      <p:ext uri="{BB962C8B-B14F-4D97-AF65-F5344CB8AC3E}">
        <p14:creationId xmlns:p14="http://schemas.microsoft.com/office/powerpoint/2010/main" val="1459933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ECC89-77EE-B313-DF59-9D807A742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29782A-7D6E-7509-1261-694D6C81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9" y="552261"/>
            <a:ext cx="4959327" cy="62242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902965-7C18-F251-F64C-947A0631D2B4}"/>
              </a:ext>
            </a:extLst>
          </p:cNvPr>
          <p:cNvSpPr txBox="1"/>
          <p:nvPr/>
        </p:nvSpPr>
        <p:spPr>
          <a:xfrm>
            <a:off x="182197" y="0"/>
            <a:ext cx="2387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Book" panose="02000503020000020003" pitchFamily="2" charset="0"/>
              </a:rPr>
              <a:t>screening hits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ACF36E-FD7F-22C0-CF42-64BF9DEDD94D}"/>
              </a:ext>
            </a:extLst>
          </p:cNvPr>
          <p:cNvSpPr txBox="1"/>
          <p:nvPr/>
        </p:nvSpPr>
        <p:spPr>
          <a:xfrm>
            <a:off x="2942376" y="0"/>
            <a:ext cx="2484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Avenir Book" panose="02000503020000020003" pitchFamily="2" charset="0"/>
              </a:rPr>
              <a:t>z-score ranges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AE2F9-BDAC-4697-6DA5-0D350C43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302" y="4299178"/>
            <a:ext cx="5469207" cy="15319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D27A9A-F54F-D749-045B-0FFDC44323C8}"/>
              </a:ext>
            </a:extLst>
          </p:cNvPr>
          <p:cNvSpPr txBox="1"/>
          <p:nvPr/>
        </p:nvSpPr>
        <p:spPr>
          <a:xfrm>
            <a:off x="8380514" y="401973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iLIR motifs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2E34C-42DF-39F0-7C2F-3D6508A21AAF}"/>
              </a:ext>
            </a:extLst>
          </p:cNvPr>
          <p:cNvSpPr txBox="1"/>
          <p:nvPr/>
        </p:nvSpPr>
        <p:spPr>
          <a:xfrm>
            <a:off x="7550590" y="5902859"/>
            <a:ext cx="329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(previously annotated binders)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1EC35A-4443-FC01-4E00-D3DF495F5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636" y="992564"/>
            <a:ext cx="5567747" cy="1696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09FC57-755C-28B9-4674-2D48D2BF5F16}"/>
              </a:ext>
            </a:extLst>
          </p:cNvPr>
          <p:cNvSpPr txBox="1"/>
          <p:nvPr/>
        </p:nvSpPr>
        <p:spPr>
          <a:xfrm>
            <a:off x="7931024" y="641853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Lir central - augmented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BFB684-1D37-2FD9-847D-C49D63C31764}"/>
              </a:ext>
            </a:extLst>
          </p:cNvPr>
          <p:cNvSpPr txBox="1"/>
          <p:nvPr/>
        </p:nvSpPr>
        <p:spPr>
          <a:xfrm>
            <a:off x="6200775" y="242888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Avenir Book" panose="02000503020000020003" pitchFamily="2" charset="0"/>
              </a:rPr>
              <a:t>Test set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D315093-66B6-5EBF-1C0C-39EB283708DE}"/>
              </a:ext>
            </a:extLst>
          </p:cNvPr>
          <p:cNvSpPr/>
          <p:nvPr/>
        </p:nvSpPr>
        <p:spPr>
          <a:xfrm>
            <a:off x="6172200" y="642938"/>
            <a:ext cx="5815013" cy="218598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92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A19BAF-0034-9A63-4609-A421F3E4B6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382" b="53958"/>
          <a:stretch>
            <a:fillRect/>
          </a:stretch>
        </p:blipFill>
        <p:spPr>
          <a:xfrm>
            <a:off x="1087557" y="449825"/>
            <a:ext cx="8144933" cy="55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2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4094D-72C4-A850-CC3F-B929A09AC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A7581-E213-E699-A153-697FE7A7F777}"/>
              </a:ext>
            </a:extLst>
          </p:cNvPr>
          <p:cNvSpPr txBox="1"/>
          <p:nvPr/>
        </p:nvSpPr>
        <p:spPr>
          <a:xfrm>
            <a:off x="728105" y="3167798"/>
            <a:ext cx="169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screening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4248D1-B7C9-2AF9-89E1-E4691C19F064}"/>
              </a:ext>
            </a:extLst>
          </p:cNvPr>
          <p:cNvCxnSpPr/>
          <p:nvPr/>
        </p:nvCxnSpPr>
        <p:spPr>
          <a:xfrm flipV="1">
            <a:off x="2158698" y="2253398"/>
            <a:ext cx="870155" cy="766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D286DD-9D90-4AAC-B07B-1D6C6B4095B9}"/>
              </a:ext>
            </a:extLst>
          </p:cNvPr>
          <p:cNvCxnSpPr>
            <a:cxnSpLocks/>
          </p:cNvCxnSpPr>
          <p:nvPr/>
        </p:nvCxnSpPr>
        <p:spPr>
          <a:xfrm>
            <a:off x="2129201" y="3639746"/>
            <a:ext cx="899652" cy="89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A6E58C-7DF1-A5B9-8CFB-CCE9E7F3B600}"/>
              </a:ext>
            </a:extLst>
          </p:cNvPr>
          <p:cNvSpPr txBox="1"/>
          <p:nvPr/>
        </p:nvSpPr>
        <p:spPr>
          <a:xfrm>
            <a:off x="2969860" y="4790122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venir Book" panose="02000503020000020003" pitchFamily="2" charset="0"/>
              </a:rPr>
              <a:t>[FWY]xx[FWY]</a:t>
            </a:r>
          </a:p>
          <a:p>
            <a:pPr algn="ctr"/>
            <a:r>
              <a:rPr lang="en-US">
                <a:latin typeface="Avenir Book" panose="02000503020000020003" pitchFamily="2" charset="0"/>
              </a:rPr>
              <a:t>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D8E01-E6ED-FB46-6503-6120B7906447}"/>
              </a:ext>
            </a:extLst>
          </p:cNvPr>
          <p:cNvSpPr txBox="1"/>
          <p:nvPr/>
        </p:nvSpPr>
        <p:spPr>
          <a:xfrm>
            <a:off x="3102595" y="1707709"/>
            <a:ext cx="1418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Avenir Book" panose="02000503020000020003" pitchFamily="2" charset="0"/>
              </a:rPr>
              <a:t>[FWY]xx[LVI]</a:t>
            </a:r>
          </a:p>
          <a:p>
            <a:pPr algn="ctr"/>
            <a:r>
              <a:rPr lang="en-US">
                <a:latin typeface="Avenir Book" panose="02000503020000020003" pitchFamily="2" charset="0"/>
              </a:rPr>
              <a:t>sequences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20BA02-AEB3-49C9-34AB-82D1E6636FCE}"/>
              </a:ext>
            </a:extLst>
          </p:cNvPr>
          <p:cNvCxnSpPr>
            <a:cxnSpLocks/>
          </p:cNvCxnSpPr>
          <p:nvPr/>
        </p:nvCxnSpPr>
        <p:spPr>
          <a:xfrm>
            <a:off x="4695419" y="5188327"/>
            <a:ext cx="1297860" cy="63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5915C0-0EC8-F771-8402-A32BEF4E0E36}"/>
              </a:ext>
            </a:extLst>
          </p:cNvPr>
          <p:cNvSpPr txBox="1"/>
          <p:nvPr/>
        </p:nvSpPr>
        <p:spPr>
          <a:xfrm>
            <a:off x="3515551" y="548329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(66)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AF2564-E1CD-1BED-05CD-968E3D3C01B5}"/>
              </a:ext>
            </a:extLst>
          </p:cNvPr>
          <p:cNvSpPr txBox="1"/>
          <p:nvPr/>
        </p:nvSpPr>
        <p:spPr>
          <a:xfrm>
            <a:off x="3427059" y="2430380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(212)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837DE5-62BA-C4C9-9FF1-38A901288820}"/>
              </a:ext>
            </a:extLst>
          </p:cNvPr>
          <p:cNvCxnSpPr>
            <a:cxnSpLocks/>
          </p:cNvCxnSpPr>
          <p:nvPr/>
        </p:nvCxnSpPr>
        <p:spPr>
          <a:xfrm flipV="1">
            <a:off x="4695419" y="4347669"/>
            <a:ext cx="1209370" cy="6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0AE88F-FE71-A688-09E5-AABAF7114578}"/>
              </a:ext>
            </a:extLst>
          </p:cNvPr>
          <p:cNvSpPr txBox="1"/>
          <p:nvPr/>
        </p:nvSpPr>
        <p:spPr>
          <a:xfrm>
            <a:off x="5919536" y="4126444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“train”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9BDA5C-1AE6-4400-7D2A-43DA5158BEBF}"/>
              </a:ext>
            </a:extLst>
          </p:cNvPr>
          <p:cNvSpPr txBox="1"/>
          <p:nvPr/>
        </p:nvSpPr>
        <p:spPr>
          <a:xfrm>
            <a:off x="6064152" y="57930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test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15F022-53FF-61F6-4526-130D41122B2F}"/>
              </a:ext>
            </a:extLst>
          </p:cNvPr>
          <p:cNvCxnSpPr>
            <a:cxnSpLocks/>
          </p:cNvCxnSpPr>
          <p:nvPr/>
        </p:nvCxnSpPr>
        <p:spPr>
          <a:xfrm flipV="1">
            <a:off x="4739664" y="1221011"/>
            <a:ext cx="1209370" cy="619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46A655-4B1A-D547-8C11-F9E73630FAE5}"/>
              </a:ext>
            </a:extLst>
          </p:cNvPr>
          <p:cNvCxnSpPr>
            <a:cxnSpLocks/>
          </p:cNvCxnSpPr>
          <p:nvPr/>
        </p:nvCxnSpPr>
        <p:spPr>
          <a:xfrm>
            <a:off x="4754412" y="2076418"/>
            <a:ext cx="1194622" cy="33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786626-08D1-4CF8-2FF7-29E3BC142047}"/>
              </a:ext>
            </a:extLst>
          </p:cNvPr>
          <p:cNvSpPr txBox="1"/>
          <p:nvPr/>
        </p:nvSpPr>
        <p:spPr>
          <a:xfrm>
            <a:off x="5998193" y="233205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“train”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BE4F70-D6BE-8E29-7BF6-01AD9C04CF80}"/>
              </a:ext>
            </a:extLst>
          </p:cNvPr>
          <p:cNvSpPr txBox="1"/>
          <p:nvPr/>
        </p:nvSpPr>
        <p:spPr>
          <a:xfrm>
            <a:off x="6142868" y="5116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test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2E752B-2EB7-5F31-333E-BEFAC28F6770}"/>
              </a:ext>
            </a:extLst>
          </p:cNvPr>
          <p:cNvCxnSpPr>
            <a:cxnSpLocks/>
          </p:cNvCxnSpPr>
          <p:nvPr/>
        </p:nvCxnSpPr>
        <p:spPr>
          <a:xfrm>
            <a:off x="6879771" y="2989943"/>
            <a:ext cx="337624" cy="26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18F87-C84C-E990-FE6F-B05918D145DE}"/>
              </a:ext>
            </a:extLst>
          </p:cNvPr>
          <p:cNvCxnSpPr>
            <a:cxnSpLocks/>
          </p:cNvCxnSpPr>
          <p:nvPr/>
        </p:nvCxnSpPr>
        <p:spPr>
          <a:xfrm flipV="1">
            <a:off x="6730698" y="3536508"/>
            <a:ext cx="442451" cy="51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27ECC0B-5427-3431-538C-6573BCB56FE0}"/>
              </a:ext>
            </a:extLst>
          </p:cNvPr>
          <p:cNvSpPr txBox="1"/>
          <p:nvPr/>
        </p:nvSpPr>
        <p:spPr>
          <a:xfrm>
            <a:off x="7409124" y="3212044"/>
            <a:ext cx="1283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recombine</a:t>
            </a:r>
          </a:p>
        </p:txBody>
      </p: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7F31C084-C04F-B3D8-3E5E-F8D1264D0644}"/>
              </a:ext>
            </a:extLst>
          </p:cNvPr>
          <p:cNvSpPr/>
          <p:nvPr/>
        </p:nvSpPr>
        <p:spPr>
          <a:xfrm>
            <a:off x="6492620" y="248160"/>
            <a:ext cx="294968" cy="25072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59EF3BA3-E861-C9BE-C6E2-53D212264744}"/>
              </a:ext>
            </a:extLst>
          </p:cNvPr>
          <p:cNvSpPr/>
          <p:nvPr/>
        </p:nvSpPr>
        <p:spPr>
          <a:xfrm>
            <a:off x="6350108" y="5533889"/>
            <a:ext cx="294968" cy="25072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48DA50-F1AA-9AD0-9007-28B81511324F}"/>
              </a:ext>
            </a:extLst>
          </p:cNvPr>
          <p:cNvCxnSpPr>
            <a:cxnSpLocks/>
          </p:cNvCxnSpPr>
          <p:nvPr/>
        </p:nvCxnSpPr>
        <p:spPr>
          <a:xfrm>
            <a:off x="8682055" y="3409174"/>
            <a:ext cx="5151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5756C60-01CE-1096-6B8B-B05C6C55001B}"/>
              </a:ext>
            </a:extLst>
          </p:cNvPr>
          <p:cNvSpPr txBox="1"/>
          <p:nvPr/>
        </p:nvSpPr>
        <p:spPr>
          <a:xfrm>
            <a:off x="9351756" y="3125839"/>
            <a:ext cx="234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PSSMs from different</a:t>
            </a:r>
          </a:p>
          <a:p>
            <a:pPr algn="l"/>
            <a:r>
              <a:rPr lang="en-US">
                <a:latin typeface="Avenir Book" panose="02000503020000020003" pitchFamily="2" charset="0"/>
              </a:rPr>
              <a:t>z-score ranges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EC332D6-8E0F-9808-9F47-CEE8FE1C2238}"/>
              </a:ext>
            </a:extLst>
          </p:cNvPr>
          <p:cNvCxnSpPr/>
          <p:nvPr/>
        </p:nvCxnSpPr>
        <p:spPr>
          <a:xfrm flipV="1">
            <a:off x="6917650" y="2005376"/>
            <a:ext cx="643943" cy="309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527EFE-517F-0FC8-F872-2316138D3AF3}"/>
              </a:ext>
            </a:extLst>
          </p:cNvPr>
          <p:cNvSpPr txBox="1"/>
          <p:nvPr/>
        </p:nvSpPr>
        <p:spPr>
          <a:xfrm>
            <a:off x="7615475" y="1799313"/>
            <a:ext cx="214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 Book" panose="02000503020000020003" pitchFamily="2" charset="0"/>
              </a:rPr>
              <a:t>[FWY]xx[LVI] PSSM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F6ADDC-3BFC-8ED1-E613-4BAEEE38666A}"/>
              </a:ext>
            </a:extLst>
          </p:cNvPr>
          <p:cNvSpPr txBox="1"/>
          <p:nvPr/>
        </p:nvSpPr>
        <p:spPr>
          <a:xfrm>
            <a:off x="7316193" y="4956477"/>
            <a:ext cx="257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 Book" panose="02000503020000020003" pitchFamily="2" charset="0"/>
              </a:rPr>
              <a:t>[FWY]xx[FWY] PSSM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7900F34-EE23-A940-B63E-0DCDD1A86D5F}"/>
              </a:ext>
            </a:extLst>
          </p:cNvPr>
          <p:cNvCxnSpPr>
            <a:cxnSpLocks/>
          </p:cNvCxnSpPr>
          <p:nvPr/>
        </p:nvCxnSpPr>
        <p:spPr>
          <a:xfrm>
            <a:off x="6860003" y="4536177"/>
            <a:ext cx="502275" cy="38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5-Point Star 45">
            <a:extLst>
              <a:ext uri="{FF2B5EF4-FFF2-40B4-BE49-F238E27FC236}">
                <a16:creationId xmlns:a16="http://schemas.microsoft.com/office/drawing/2014/main" id="{4535CFB8-47BD-0666-AD90-0FA0C69319CF}"/>
              </a:ext>
            </a:extLst>
          </p:cNvPr>
          <p:cNvSpPr/>
          <p:nvPr/>
        </p:nvSpPr>
        <p:spPr>
          <a:xfrm>
            <a:off x="9028914" y="4580852"/>
            <a:ext cx="294968" cy="25072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>
            <a:extLst>
              <a:ext uri="{FF2B5EF4-FFF2-40B4-BE49-F238E27FC236}">
                <a16:creationId xmlns:a16="http://schemas.microsoft.com/office/drawing/2014/main" id="{0F20BA96-D904-34F8-532B-64973F1CC76D}"/>
              </a:ext>
            </a:extLst>
          </p:cNvPr>
          <p:cNvSpPr/>
          <p:nvPr/>
        </p:nvSpPr>
        <p:spPr>
          <a:xfrm>
            <a:off x="9196339" y="1567196"/>
            <a:ext cx="294968" cy="25072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154CFE0B-B270-F4AC-1D79-FCD14063BCDC}"/>
              </a:ext>
            </a:extLst>
          </p:cNvPr>
          <p:cNvSpPr/>
          <p:nvPr/>
        </p:nvSpPr>
        <p:spPr>
          <a:xfrm>
            <a:off x="11025139" y="2855084"/>
            <a:ext cx="294968" cy="25072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90878-37F6-F3F3-D8C1-8EC4C8245531}"/>
              </a:ext>
            </a:extLst>
          </p:cNvPr>
          <p:cNvSpPr txBox="1"/>
          <p:nvPr/>
        </p:nvSpPr>
        <p:spPr>
          <a:xfrm>
            <a:off x="5109029" y="6154057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(binders and nonbinders)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4A5D2-D2C8-FAF2-D617-C00E45311F80}"/>
              </a:ext>
            </a:extLst>
          </p:cNvPr>
          <p:cNvSpPr txBox="1"/>
          <p:nvPr/>
        </p:nvSpPr>
        <p:spPr>
          <a:xfrm>
            <a:off x="5849256" y="439782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(binders)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5672A-2BF3-91B3-B3CF-12C5B50580F9}"/>
              </a:ext>
            </a:extLst>
          </p:cNvPr>
          <p:cNvSpPr txBox="1"/>
          <p:nvPr/>
        </p:nvSpPr>
        <p:spPr>
          <a:xfrm>
            <a:off x="5972628" y="2605316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(binders)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218A5-DF2C-C017-85B2-1D61957D0BF9}"/>
              </a:ext>
            </a:extLst>
          </p:cNvPr>
          <p:cNvSpPr txBox="1"/>
          <p:nvPr/>
        </p:nvSpPr>
        <p:spPr>
          <a:xfrm>
            <a:off x="5072744" y="805543"/>
            <a:ext cx="2752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(binders and nonbinders)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57B640-D329-C7C2-17E1-464697D080EB}"/>
              </a:ext>
            </a:extLst>
          </p:cNvPr>
          <p:cNvCxnSpPr>
            <a:cxnSpLocks/>
          </p:cNvCxnSpPr>
          <p:nvPr/>
        </p:nvCxnSpPr>
        <p:spPr>
          <a:xfrm>
            <a:off x="1304890" y="3657600"/>
            <a:ext cx="0" cy="142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1A8FBF-57C4-C139-5ADD-451E3CBB74F9}"/>
              </a:ext>
            </a:extLst>
          </p:cNvPr>
          <p:cNvSpPr txBox="1"/>
          <p:nvPr/>
        </p:nvSpPr>
        <p:spPr>
          <a:xfrm>
            <a:off x="224971" y="512131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all binders (PSSM)</a:t>
            </a:r>
          </a:p>
        </p:txBody>
      </p:sp>
      <p:sp>
        <p:nvSpPr>
          <p:cNvPr id="22" name="5-Point Star 21">
            <a:extLst>
              <a:ext uri="{FF2B5EF4-FFF2-40B4-BE49-F238E27FC236}">
                <a16:creationId xmlns:a16="http://schemas.microsoft.com/office/drawing/2014/main" id="{05EF8EC1-007B-E8A8-6142-520B5DE782D6}"/>
              </a:ext>
            </a:extLst>
          </p:cNvPr>
          <p:cNvSpPr/>
          <p:nvPr/>
        </p:nvSpPr>
        <p:spPr>
          <a:xfrm>
            <a:off x="1515270" y="4831255"/>
            <a:ext cx="294968" cy="25072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76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F308C1-8ADF-B80E-C309-BBC620F431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250"/>
          <a:stretch>
            <a:fillRect/>
          </a:stretch>
        </p:blipFill>
        <p:spPr>
          <a:xfrm>
            <a:off x="2535664" y="228599"/>
            <a:ext cx="9208661" cy="641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6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7DFE6-9AA4-0A79-2CB4-03A84A50E45C}"/>
              </a:ext>
            </a:extLst>
          </p:cNvPr>
          <p:cNvSpPr txBox="1"/>
          <p:nvPr/>
        </p:nvSpPr>
        <p:spPr>
          <a:xfrm>
            <a:off x="4873658" y="2243579"/>
            <a:ext cx="2134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frequencies</a:t>
            </a:r>
          </a:p>
        </p:txBody>
      </p:sp>
    </p:spTree>
    <p:extLst>
      <p:ext uri="{BB962C8B-B14F-4D97-AF65-F5344CB8AC3E}">
        <p14:creationId xmlns:p14="http://schemas.microsoft.com/office/powerpoint/2010/main" val="3491005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B555F3-F76F-CA0E-5931-944305018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E48D2E-C950-16D6-A5BB-0CFAC9767819}"/>
              </a:ext>
            </a:extLst>
          </p:cNvPr>
          <p:cNvSpPr txBox="1"/>
          <p:nvPr/>
        </p:nvSpPr>
        <p:spPr>
          <a:xfrm>
            <a:off x="0" y="1304094"/>
            <a:ext cx="4092787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best results for screen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$++++++++++++++++++++++++++++++++++++++$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Best parameters (auROC):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foreground        screen_all_binders_weighted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                           proteome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low_count_mask                              0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pseudocount                              10.0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auROC                                0.688616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auPRC                                0.747892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data_source                            screen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Name: 27, dtype: object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--------------------------------------------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Best parameters (auPRC):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foreground        screen_z_score_above_2_4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                        proteome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low_count_mask                           2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pseudocount                            0.0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auROC                             0.684375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auPRC                             0.759333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data_source                         screen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Name: 43, dtype: object</a:t>
            </a:r>
          </a:p>
          <a:p>
            <a:endParaRPr lang="en-US" sz="1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endParaRPr lang="en-US" sz="110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6114E-3585-EFC9-84B3-B420CFA7F3CA}"/>
              </a:ext>
            </a:extLst>
          </p:cNvPr>
          <p:cNvSpPr txBox="1"/>
          <p:nvPr/>
        </p:nvSpPr>
        <p:spPr>
          <a:xfrm>
            <a:off x="4095503" y="1411219"/>
            <a:ext cx="3935693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best results for ilir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$++++++++++++++++++++++++++++++++++++++$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Best parameters (auROC):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foreground        ilir_binders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            proteome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low_count_mask               0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pseudocount                0.0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auROC                 0.703906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auPRC                 0.752702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data_source               ilir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Name: 63, dtype: object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--------------------------------------------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Best parameters (auPRC):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foreground        ilir_binders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            proteome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low_count_mask               5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pseudocount                0.0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auROC                 0.701004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auPRC                 0.784967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data_source               ilir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Name: 65, dtype: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F0CBF1-94F3-AD1D-944D-0DA149E8EACB}"/>
              </a:ext>
            </a:extLst>
          </p:cNvPr>
          <p:cNvSpPr txBox="1"/>
          <p:nvPr/>
        </p:nvSpPr>
        <p:spPr>
          <a:xfrm>
            <a:off x="8099213" y="1469274"/>
            <a:ext cx="4092787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best results for psiblast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$++++++++++++++++++++++++++++++++++++++$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Best parameters (auROC):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foreground        screen_all_binders-psiblast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                           proteome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low_count_mask                              0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pseudocount                               0.0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auROC                                0.679018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auPRC                                 0.73332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data_source                          psiblast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Name: 75, dtype: object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--------------------------------------------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Best parameters (auPRC):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foreground        ilir_binders-psiblast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                     proteome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low_count_mask                        0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pseudocount                         0.0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auROC                          0.667634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auPRC                           0.74562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data_source                    psiblast</a:t>
            </a:r>
          </a:p>
          <a:p>
            <a:r>
              <a:rPr lang="en-US" sz="11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Name: 77, dtype: object</a:t>
            </a:r>
          </a:p>
        </p:txBody>
      </p:sp>
    </p:spTree>
    <p:extLst>
      <p:ext uri="{BB962C8B-B14F-4D97-AF65-F5344CB8AC3E}">
        <p14:creationId xmlns:p14="http://schemas.microsoft.com/office/powerpoint/2010/main" val="1798799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B251E33-E095-5719-0C11-EAB1E8F35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49E2CB-9B1C-E90A-3AE6-49991235B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5" y="0"/>
            <a:ext cx="3636121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54BA09-CDE9-F905-0D82-CC3C4905B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747" y="0"/>
            <a:ext cx="3636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32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CAE2968-5D75-E43F-0DED-B1C60F07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6C5D17-D06A-AED5-872B-C03F306A2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284"/>
            <a:ext cx="5893806" cy="18753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D6DF50-08A5-EB04-92D3-40D38659D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305458"/>
            <a:ext cx="5893806" cy="18753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5AC726-8AE7-1BCE-B536-DA02752EC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369" y="1244034"/>
            <a:ext cx="5005372" cy="3990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C04F27-EE3C-006E-657A-E3BA75795E78}"/>
              </a:ext>
            </a:extLst>
          </p:cNvPr>
          <p:cNvSpPr txBox="1"/>
          <p:nvPr/>
        </p:nvSpPr>
        <p:spPr>
          <a:xfrm>
            <a:off x="488888" y="101398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weights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24383-B9A8-20E5-9CAE-5F82FFBE9022}"/>
              </a:ext>
            </a:extLst>
          </p:cNvPr>
          <p:cNvSpPr txBox="1"/>
          <p:nvPr/>
        </p:nvSpPr>
        <p:spPr>
          <a:xfrm>
            <a:off x="6962115" y="697117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psi blast</a:t>
            </a:r>
          </a:p>
        </p:txBody>
      </p:sp>
    </p:spTree>
    <p:extLst>
      <p:ext uri="{BB962C8B-B14F-4D97-AF65-F5344CB8AC3E}">
        <p14:creationId xmlns:p14="http://schemas.microsoft.com/office/powerpoint/2010/main" val="2665079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CC4B3-7E26-CB1A-F390-CAA92A0E7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F9AE56-E954-185D-1C1F-49A32A390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522"/>
          <a:stretch>
            <a:fillRect/>
          </a:stretch>
        </p:blipFill>
        <p:spPr>
          <a:xfrm>
            <a:off x="0" y="236061"/>
            <a:ext cx="3476742" cy="4335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627B33-4D91-5333-59F9-1DDDA1C2C7C0}"/>
              </a:ext>
            </a:extLst>
          </p:cNvPr>
          <p:cNvSpPr txBox="1"/>
          <p:nvPr/>
        </p:nvSpPr>
        <p:spPr>
          <a:xfrm>
            <a:off x="4717359" y="15467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  <a:latin typeface="Avenir Book" panose="02000503020000020003" pitchFamily="2" charset="0"/>
              </a:rPr>
              <a:t>Test sets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BAA537-9AE9-1E5F-0BDA-540F2DD6056F}"/>
              </a:ext>
            </a:extLst>
          </p:cNvPr>
          <p:cNvGrpSpPr/>
          <p:nvPr/>
        </p:nvGrpSpPr>
        <p:grpSpPr>
          <a:xfrm>
            <a:off x="4227443" y="519486"/>
            <a:ext cx="7827066" cy="3780982"/>
            <a:chOff x="3714750" y="1645920"/>
            <a:chExt cx="8286751" cy="40030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0FA1EB-7F6F-362D-B5A1-883048CD7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3813" y="1728152"/>
              <a:ext cx="3979358" cy="37229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290997-5E59-7B3D-8D08-9C5680A8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3009" y="1744344"/>
              <a:ext cx="3963711" cy="3708317"/>
            </a:xfrm>
            <a:prstGeom prst="rect">
              <a:avLst/>
            </a:prstGeom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2219AC2-E99F-D6E2-E62E-C23447E19304}"/>
                </a:ext>
              </a:extLst>
            </p:cNvPr>
            <p:cNvSpPr/>
            <p:nvPr/>
          </p:nvSpPr>
          <p:spPr>
            <a:xfrm>
              <a:off x="3714750" y="1645920"/>
              <a:ext cx="8286751" cy="40030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87D782C-0035-A30E-93BA-20BDF7B0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478"/>
          <a:stretch>
            <a:fillRect/>
          </a:stretch>
        </p:blipFill>
        <p:spPr>
          <a:xfrm>
            <a:off x="0" y="4505739"/>
            <a:ext cx="3476742" cy="2352261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7CAADDEC-563A-7FD3-B9D7-C60E0F405E73}"/>
              </a:ext>
            </a:extLst>
          </p:cNvPr>
          <p:cNvSpPr/>
          <p:nvPr/>
        </p:nvSpPr>
        <p:spPr>
          <a:xfrm rot="16200000">
            <a:off x="5605672" y="2756451"/>
            <a:ext cx="1232452" cy="3670854"/>
          </a:xfrm>
          <a:prstGeom prst="leftBrace">
            <a:avLst>
              <a:gd name="adj1" fmla="val 0"/>
              <a:gd name="adj2" fmla="val 54097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633BBC-F6A8-65BC-B028-65B886E0B87D}"/>
              </a:ext>
            </a:extLst>
          </p:cNvPr>
          <p:cNvSpPr txBox="1"/>
          <p:nvPr/>
        </p:nvSpPr>
        <p:spPr>
          <a:xfrm>
            <a:off x="5751443" y="5261113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solidFill>
                  <a:schemeClr val="accent1"/>
                </a:solidFill>
                <a:latin typeface="Avenir Book" panose="02000503020000020003" pitchFamily="2" charset="0"/>
              </a:rPr>
              <a:t>binders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5ACC82D6-FD41-4EC6-6F55-55B1FCBA176E}"/>
              </a:ext>
            </a:extLst>
          </p:cNvPr>
          <p:cNvSpPr/>
          <p:nvPr/>
        </p:nvSpPr>
        <p:spPr>
          <a:xfrm rot="16200000">
            <a:off x="9495185" y="2723321"/>
            <a:ext cx="1232452" cy="3670854"/>
          </a:xfrm>
          <a:prstGeom prst="leftBrace">
            <a:avLst>
              <a:gd name="adj1" fmla="val 0"/>
              <a:gd name="adj2" fmla="val 5409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F7FF5-698F-BFD5-6CAD-CB6C0042251C}"/>
              </a:ext>
            </a:extLst>
          </p:cNvPr>
          <p:cNvSpPr txBox="1"/>
          <p:nvPr/>
        </p:nvSpPr>
        <p:spPr>
          <a:xfrm>
            <a:off x="9415669" y="5254487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>
                <a:latin typeface="Avenir Book" panose="02000503020000020003" pitchFamily="2" charset="0"/>
              </a:rPr>
              <a:t>nonbinders</a:t>
            </a:r>
          </a:p>
        </p:txBody>
      </p:sp>
    </p:spTree>
    <p:extLst>
      <p:ext uri="{BB962C8B-B14F-4D97-AF65-F5344CB8AC3E}">
        <p14:creationId xmlns:p14="http://schemas.microsoft.com/office/powerpoint/2010/main" val="2209726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44EC26-71E9-6F62-3542-F59962E5B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83" y="1892558"/>
            <a:ext cx="11630025" cy="49654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F96B11-729F-D5E6-EAEE-A750CCF37D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120"/>
          <a:stretch>
            <a:fillRect/>
          </a:stretch>
        </p:blipFill>
        <p:spPr>
          <a:xfrm>
            <a:off x="178719" y="557399"/>
            <a:ext cx="3758614" cy="10858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E06D8B-8643-B18D-3848-D59BD7EED9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1657" b="37463"/>
          <a:stretch>
            <a:fillRect/>
          </a:stretch>
        </p:blipFill>
        <p:spPr>
          <a:xfrm>
            <a:off x="4233884" y="597156"/>
            <a:ext cx="3758614" cy="1085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9E5290-9F71-2F51-CD8F-FEE3839F71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33" t="63602" r="-1233" b="6971"/>
          <a:stretch>
            <a:fillRect/>
          </a:stretch>
        </p:blipFill>
        <p:spPr>
          <a:xfrm>
            <a:off x="8110002" y="603259"/>
            <a:ext cx="3758614" cy="103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02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AA51EB-4B5E-C174-1449-3A2A9184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36" y="1181055"/>
            <a:ext cx="11800246" cy="491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87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5E729-62D5-574A-3D52-6116D2518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E6C56B-EB59-C6D5-F726-33D009A83ACE}"/>
              </a:ext>
            </a:extLst>
          </p:cNvPr>
          <p:cNvSpPr txBox="1"/>
          <p:nvPr/>
        </p:nvSpPr>
        <p:spPr>
          <a:xfrm>
            <a:off x="2089726" y="3195012"/>
            <a:ext cx="169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screening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9F4F54-80AB-CA6C-9604-04683A380219}"/>
              </a:ext>
            </a:extLst>
          </p:cNvPr>
          <p:cNvCxnSpPr>
            <a:cxnSpLocks/>
          </p:cNvCxnSpPr>
          <p:nvPr/>
        </p:nvCxnSpPr>
        <p:spPr>
          <a:xfrm>
            <a:off x="3854147" y="3439413"/>
            <a:ext cx="1092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58D8FB3-08B2-5564-DB14-2A43026837A4}"/>
              </a:ext>
            </a:extLst>
          </p:cNvPr>
          <p:cNvSpPr txBox="1"/>
          <p:nvPr/>
        </p:nvSpPr>
        <p:spPr>
          <a:xfrm>
            <a:off x="5168921" y="3124025"/>
            <a:ext cx="242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binders from different</a:t>
            </a:r>
          </a:p>
          <a:p>
            <a:pPr algn="l"/>
            <a:r>
              <a:rPr lang="en-US">
                <a:latin typeface="Avenir Book" panose="02000503020000020003" pitchFamily="2" charset="0"/>
              </a:rPr>
              <a:t>z-score ranges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808E5-9856-2547-2FE1-7C8E44EA90BD}"/>
              </a:ext>
            </a:extLst>
          </p:cNvPr>
          <p:cNvCxnSpPr>
            <a:cxnSpLocks/>
          </p:cNvCxnSpPr>
          <p:nvPr/>
        </p:nvCxnSpPr>
        <p:spPr>
          <a:xfrm>
            <a:off x="7627861" y="3497470"/>
            <a:ext cx="1048960" cy="637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61C43B-6E37-B290-0E84-B308001EB697}"/>
              </a:ext>
            </a:extLst>
          </p:cNvPr>
          <p:cNvCxnSpPr>
            <a:cxnSpLocks/>
          </p:cNvCxnSpPr>
          <p:nvPr/>
        </p:nvCxnSpPr>
        <p:spPr>
          <a:xfrm>
            <a:off x="7689850" y="1841499"/>
            <a:ext cx="963246" cy="312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824A793-F7B8-1FEB-2399-D2192E2B1C3E}"/>
              </a:ext>
            </a:extLst>
          </p:cNvPr>
          <p:cNvSpPr txBox="1"/>
          <p:nvPr/>
        </p:nvSpPr>
        <p:spPr>
          <a:xfrm>
            <a:off x="5106307" y="1623786"/>
            <a:ext cx="2402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screening nonbinders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920E17-76E1-3A23-066B-2F73C6030622}"/>
              </a:ext>
            </a:extLst>
          </p:cNvPr>
          <p:cNvCxnSpPr>
            <a:cxnSpLocks/>
          </p:cNvCxnSpPr>
          <p:nvPr/>
        </p:nvCxnSpPr>
        <p:spPr>
          <a:xfrm flipV="1">
            <a:off x="3767061" y="2247900"/>
            <a:ext cx="990903" cy="68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FB45A0-ABC7-86E8-7207-17851BA0AF61}"/>
              </a:ext>
            </a:extLst>
          </p:cNvPr>
          <p:cNvCxnSpPr>
            <a:cxnSpLocks/>
          </p:cNvCxnSpPr>
          <p:nvPr/>
        </p:nvCxnSpPr>
        <p:spPr>
          <a:xfrm flipV="1">
            <a:off x="7627861" y="2552700"/>
            <a:ext cx="1019932" cy="596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2E9CD2-6D27-4A24-AC53-855FBEF0549F}"/>
              </a:ext>
            </a:extLst>
          </p:cNvPr>
          <p:cNvCxnSpPr>
            <a:cxnSpLocks/>
          </p:cNvCxnSpPr>
          <p:nvPr/>
        </p:nvCxnSpPr>
        <p:spPr>
          <a:xfrm>
            <a:off x="2695540" y="3771900"/>
            <a:ext cx="0" cy="142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1F12D4D-165C-054C-1CFE-72EE7AE900A2}"/>
              </a:ext>
            </a:extLst>
          </p:cNvPr>
          <p:cNvSpPr txBox="1"/>
          <p:nvPr/>
        </p:nvSpPr>
        <p:spPr>
          <a:xfrm>
            <a:off x="1615621" y="523561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all binders (PSSM)</a:t>
            </a:r>
          </a:p>
        </p:txBody>
      </p:sp>
      <p:sp>
        <p:nvSpPr>
          <p:cNvPr id="49" name="5-Point Star 48">
            <a:extLst>
              <a:ext uri="{FF2B5EF4-FFF2-40B4-BE49-F238E27FC236}">
                <a16:creationId xmlns:a16="http://schemas.microsoft.com/office/drawing/2014/main" id="{754FDAEE-3799-3B3B-3168-101870CF768F}"/>
              </a:ext>
            </a:extLst>
          </p:cNvPr>
          <p:cNvSpPr/>
          <p:nvPr/>
        </p:nvSpPr>
        <p:spPr>
          <a:xfrm>
            <a:off x="2905920" y="4945555"/>
            <a:ext cx="294968" cy="25072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FF0496-022E-6BE4-954D-FD5232883077}"/>
              </a:ext>
            </a:extLst>
          </p:cNvPr>
          <p:cNvSpPr txBox="1"/>
          <p:nvPr/>
        </p:nvSpPr>
        <p:spPr>
          <a:xfrm>
            <a:off x="8758604" y="2206869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test set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4390A4-669F-A1B9-6520-1E629B1BD5C4}"/>
              </a:ext>
            </a:extLst>
          </p:cNvPr>
          <p:cNvSpPr txBox="1"/>
          <p:nvPr/>
        </p:nvSpPr>
        <p:spPr>
          <a:xfrm>
            <a:off x="8723435" y="4070839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”train”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150935-F09F-D729-266A-174BF5B3EAE0}"/>
              </a:ext>
            </a:extLst>
          </p:cNvPr>
          <p:cNvSpPr txBox="1"/>
          <p:nvPr/>
        </p:nvSpPr>
        <p:spPr>
          <a:xfrm>
            <a:off x="9514742" y="402394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PSSM</a:t>
            </a:r>
          </a:p>
        </p:txBody>
      </p:sp>
      <p:sp>
        <p:nvSpPr>
          <p:cNvPr id="54" name="5-Point Star 53">
            <a:extLst>
              <a:ext uri="{FF2B5EF4-FFF2-40B4-BE49-F238E27FC236}">
                <a16:creationId xmlns:a16="http://schemas.microsoft.com/office/drawing/2014/main" id="{9CE3D9B9-C717-9FDD-DF33-44F439EA4CEB}"/>
              </a:ext>
            </a:extLst>
          </p:cNvPr>
          <p:cNvSpPr/>
          <p:nvPr/>
        </p:nvSpPr>
        <p:spPr>
          <a:xfrm>
            <a:off x="10103357" y="3715387"/>
            <a:ext cx="294968" cy="250723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>
            <a:extLst>
              <a:ext uri="{FF2B5EF4-FFF2-40B4-BE49-F238E27FC236}">
                <a16:creationId xmlns:a16="http://schemas.microsoft.com/office/drawing/2014/main" id="{B574ED03-D8F6-903A-4879-D58E514E56F9}"/>
              </a:ext>
            </a:extLst>
          </p:cNvPr>
          <p:cNvSpPr/>
          <p:nvPr/>
        </p:nvSpPr>
        <p:spPr>
          <a:xfrm>
            <a:off x="9658228" y="2002773"/>
            <a:ext cx="294968" cy="250723"/>
          </a:xfrm>
          <a:prstGeom prst="star5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90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C2A1E-CE82-911E-016A-36DFC0737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0F3C25-A417-19ED-5FA8-D538E020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9" y="1548027"/>
            <a:ext cx="12063671" cy="377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2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C18BB5-87E2-ED01-371E-0EF4A12CD08F}"/>
              </a:ext>
            </a:extLst>
          </p:cNvPr>
          <p:cNvSpPr txBox="1"/>
          <p:nvPr/>
        </p:nvSpPr>
        <p:spPr>
          <a:xfrm>
            <a:off x="182197" y="0"/>
            <a:ext cx="2387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Book" panose="02000503020000020003" pitchFamily="2" charset="0"/>
              </a:rPr>
              <a:t>screening hits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08975-3459-5E62-46F6-97E4B12374CF}"/>
              </a:ext>
            </a:extLst>
          </p:cNvPr>
          <p:cNvSpPr txBox="1"/>
          <p:nvPr/>
        </p:nvSpPr>
        <p:spPr>
          <a:xfrm>
            <a:off x="1253766" y="1121789"/>
            <a:ext cx="2517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latin typeface="Avenir Black" panose="02000503020000020003" pitchFamily="2" charset="0"/>
              </a:rPr>
              <a:t>Jen’s defined binders</a:t>
            </a:r>
          </a:p>
          <a:p>
            <a:pPr algn="r"/>
            <a:r>
              <a:rPr lang="en-US">
                <a:latin typeface="Avenir Book" panose="02000503020000020003" pitchFamily="2" charset="0"/>
              </a:rPr>
              <a:t>(z-score &gt; 1.7)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C58EC-91F9-087F-C261-86592B2DB659}"/>
              </a:ext>
            </a:extLst>
          </p:cNvPr>
          <p:cNvSpPr txBox="1"/>
          <p:nvPr/>
        </p:nvSpPr>
        <p:spPr>
          <a:xfrm>
            <a:off x="631595" y="3261675"/>
            <a:ext cx="311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latin typeface="Avenir Black" panose="02000503020000020003" pitchFamily="2" charset="0"/>
              </a:rPr>
              <a:t>Jen’s defined nonbinders</a:t>
            </a:r>
          </a:p>
          <a:p>
            <a:pPr algn="r"/>
            <a:r>
              <a:rPr lang="en-US">
                <a:latin typeface="Avenir Book" panose="02000503020000020003" pitchFamily="2" charset="0"/>
              </a:rPr>
              <a:t>(dropped out after round 3?)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CFC77-A8C7-2FDE-4266-5D845F82BBBD}"/>
              </a:ext>
            </a:extLst>
          </p:cNvPr>
          <p:cNvSpPr txBox="1"/>
          <p:nvPr/>
        </p:nvSpPr>
        <p:spPr>
          <a:xfrm>
            <a:off x="94268" y="5241303"/>
            <a:ext cx="3572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latin typeface="Avenir Black" panose="02000503020000020003" pitchFamily="2" charset="0"/>
              </a:rPr>
              <a:t>LIRs in input library</a:t>
            </a:r>
          </a:p>
          <a:p>
            <a:pPr algn="r"/>
            <a:r>
              <a:rPr lang="en-US">
                <a:latin typeface="Avenir Book" panose="02000503020000020003" pitchFamily="2" charset="0"/>
              </a:rPr>
              <a:t>(everything with &gt;100 reads in input library)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A7F6DE-07C2-E658-A177-F8A252D9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14" y="294326"/>
            <a:ext cx="7254657" cy="2188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1D6EB-C720-A626-E5D5-0740C8096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700" y="2556758"/>
            <a:ext cx="7284548" cy="2176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009D3C-FCFD-F845-D665-6A66E4EB4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166" y="4850840"/>
            <a:ext cx="7377194" cy="20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4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3995B97-FC5B-DC64-98F3-6C434E4EF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EA693-7B9E-BC8F-BAD3-45ACFA5AA036}"/>
              </a:ext>
            </a:extLst>
          </p:cNvPr>
          <p:cNvSpPr txBox="1"/>
          <p:nvPr/>
        </p:nvSpPr>
        <p:spPr>
          <a:xfrm>
            <a:off x="182197" y="0"/>
            <a:ext cx="2387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Book" panose="02000503020000020003" pitchFamily="2" charset="0"/>
              </a:rPr>
              <a:t>screening hits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65B47-26CE-2DC3-1E7C-B29AD6741255}"/>
              </a:ext>
            </a:extLst>
          </p:cNvPr>
          <p:cNvSpPr txBox="1"/>
          <p:nvPr/>
        </p:nvSpPr>
        <p:spPr>
          <a:xfrm>
            <a:off x="1253766" y="1121789"/>
            <a:ext cx="2517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latin typeface="Avenir Black" panose="02000503020000020003" pitchFamily="2" charset="0"/>
              </a:rPr>
              <a:t>Jen’s defined binders</a:t>
            </a:r>
          </a:p>
          <a:p>
            <a:pPr algn="r"/>
            <a:r>
              <a:rPr lang="en-US">
                <a:latin typeface="Avenir Book" panose="02000503020000020003" pitchFamily="2" charset="0"/>
              </a:rPr>
              <a:t>(z-score &gt; 1.7)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4F4DC-E76F-BEA6-B6AD-71B9E8546739}"/>
              </a:ext>
            </a:extLst>
          </p:cNvPr>
          <p:cNvSpPr txBox="1"/>
          <p:nvPr/>
        </p:nvSpPr>
        <p:spPr>
          <a:xfrm>
            <a:off x="631595" y="3261675"/>
            <a:ext cx="3119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>
                <a:latin typeface="Avenir Black" panose="02000503020000020003" pitchFamily="2" charset="0"/>
              </a:rPr>
              <a:t>Jen’s defined nonbinders</a:t>
            </a:r>
          </a:p>
          <a:p>
            <a:pPr algn="r"/>
            <a:r>
              <a:rPr lang="en-US">
                <a:latin typeface="Avenir Book" panose="02000503020000020003" pitchFamily="2" charset="0"/>
              </a:rPr>
              <a:t>(dropped out after round 3?)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5EA45-A74B-13AC-BC1D-DFAEC2AEEC62}"/>
              </a:ext>
            </a:extLst>
          </p:cNvPr>
          <p:cNvSpPr txBox="1"/>
          <p:nvPr/>
        </p:nvSpPr>
        <p:spPr>
          <a:xfrm>
            <a:off x="94268" y="5241303"/>
            <a:ext cx="3572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>
                <a:latin typeface="Avenir Black" panose="02000503020000020003" pitchFamily="2" charset="0"/>
              </a:rPr>
              <a:t>LIRs in input library</a:t>
            </a:r>
          </a:p>
          <a:p>
            <a:pPr algn="r"/>
            <a:r>
              <a:rPr lang="en-US">
                <a:latin typeface="Avenir Book" panose="02000503020000020003" pitchFamily="2" charset="0"/>
              </a:rPr>
              <a:t>(everything with &gt;100 reads in input library)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4ED27-EB82-EB99-BC66-F2CAC330D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14" y="294326"/>
            <a:ext cx="7254657" cy="2188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BD7294-B872-8CA7-2B13-7540C526B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700" y="2556758"/>
            <a:ext cx="7284548" cy="2176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F9BAFE-F240-9C9F-FAA1-CAF2F7451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166" y="4850840"/>
            <a:ext cx="7377194" cy="20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99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E63D91-85CD-0560-14D7-F27C407AF117}"/>
              </a:ext>
            </a:extLst>
          </p:cNvPr>
          <p:cNvSpPr txBox="1"/>
          <p:nvPr/>
        </p:nvSpPr>
        <p:spPr>
          <a:xfrm>
            <a:off x="182197" y="0"/>
            <a:ext cx="2387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Book" panose="02000503020000020003" pitchFamily="2" charset="0"/>
              </a:rPr>
              <a:t>screening hits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63BD0B-A302-2917-1E88-791306F569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502"/>
          <a:stretch>
            <a:fillRect/>
          </a:stretch>
        </p:blipFill>
        <p:spPr>
          <a:xfrm>
            <a:off x="3114063" y="344645"/>
            <a:ext cx="4774524" cy="6024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9CC9F4-8603-06D8-CD14-B4F20670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498"/>
          <a:stretch>
            <a:fillRect/>
          </a:stretch>
        </p:blipFill>
        <p:spPr>
          <a:xfrm>
            <a:off x="7879312" y="334045"/>
            <a:ext cx="4161892" cy="62906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D9C3C3-0BAC-20AB-E976-24A22BD71D34}"/>
              </a:ext>
            </a:extLst>
          </p:cNvPr>
          <p:cNvSpPr txBox="1"/>
          <p:nvPr/>
        </p:nvSpPr>
        <p:spPr>
          <a:xfrm>
            <a:off x="0" y="2516863"/>
            <a:ext cx="333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venir Book" panose="02000503020000020003" pitchFamily="2" charset="0"/>
              </a:rPr>
              <a:t>all binders w/ z-score &gt; cutoff</a:t>
            </a:r>
          </a:p>
        </p:txBody>
      </p:sp>
    </p:spTree>
    <p:extLst>
      <p:ext uri="{BB962C8B-B14F-4D97-AF65-F5344CB8AC3E}">
        <p14:creationId xmlns:p14="http://schemas.microsoft.com/office/powerpoint/2010/main" val="156096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75FF9F-2E6C-105D-96C3-F1E855C9D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9" y="552261"/>
            <a:ext cx="4959327" cy="62242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9C5A10-48D5-3D74-0FAA-8D3614E7863E}"/>
              </a:ext>
            </a:extLst>
          </p:cNvPr>
          <p:cNvSpPr txBox="1"/>
          <p:nvPr/>
        </p:nvSpPr>
        <p:spPr>
          <a:xfrm>
            <a:off x="182197" y="0"/>
            <a:ext cx="2387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Book" panose="02000503020000020003" pitchFamily="2" charset="0"/>
              </a:rPr>
              <a:t>screening hits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7DBF89-3817-B0D4-F6F4-488D91188FD1}"/>
              </a:ext>
            </a:extLst>
          </p:cNvPr>
          <p:cNvSpPr txBox="1"/>
          <p:nvPr/>
        </p:nvSpPr>
        <p:spPr>
          <a:xfrm>
            <a:off x="2942376" y="0"/>
            <a:ext cx="2484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latin typeface="Avenir Book" panose="02000503020000020003" pitchFamily="2" charset="0"/>
              </a:rPr>
              <a:t>z-score ranges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03A4A-9C58-4148-D96E-ACC9C001F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302" y="4299178"/>
            <a:ext cx="5469207" cy="15319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C021B-7417-12F7-E372-9BE141B6EF9D}"/>
              </a:ext>
            </a:extLst>
          </p:cNvPr>
          <p:cNvSpPr txBox="1"/>
          <p:nvPr/>
        </p:nvSpPr>
        <p:spPr>
          <a:xfrm>
            <a:off x="8380514" y="401973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iLIR motifs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A3E9D-1D5D-DDA8-6792-322320470BA7}"/>
              </a:ext>
            </a:extLst>
          </p:cNvPr>
          <p:cNvSpPr txBox="1"/>
          <p:nvPr/>
        </p:nvSpPr>
        <p:spPr>
          <a:xfrm>
            <a:off x="7550590" y="5902859"/>
            <a:ext cx="329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(previously annotated binders)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905967-B0FB-31A2-85F1-E56704473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636" y="992564"/>
            <a:ext cx="5567747" cy="1696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DADCC3-84C2-1116-3289-E178A972A1CA}"/>
              </a:ext>
            </a:extLst>
          </p:cNvPr>
          <p:cNvSpPr txBox="1"/>
          <p:nvPr/>
        </p:nvSpPr>
        <p:spPr>
          <a:xfrm>
            <a:off x="7931024" y="641853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Lir central - augmented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20686-D504-31CF-FAF1-334BC8F85759}"/>
              </a:ext>
            </a:extLst>
          </p:cNvPr>
          <p:cNvSpPr txBox="1"/>
          <p:nvPr/>
        </p:nvSpPr>
        <p:spPr>
          <a:xfrm>
            <a:off x="6443663" y="828675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3578405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BBB68-CF4A-4598-F6E9-F3C46EB66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F76A8A-51F7-0015-1D34-C3EB980D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03" y="755538"/>
            <a:ext cx="5443182" cy="52730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51220-540A-1EFA-D3AA-723074EC33DE}"/>
              </a:ext>
            </a:extLst>
          </p:cNvPr>
          <p:cNvSpPr/>
          <p:nvPr/>
        </p:nvSpPr>
        <p:spPr>
          <a:xfrm>
            <a:off x="1282890" y="846160"/>
            <a:ext cx="4640238" cy="177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8F3A4-CB7D-7E19-4B5B-0BA8F6658D8A}"/>
              </a:ext>
            </a:extLst>
          </p:cNvPr>
          <p:cNvSpPr/>
          <p:nvPr/>
        </p:nvSpPr>
        <p:spPr>
          <a:xfrm rot="5400000">
            <a:off x="3466532" y="2975212"/>
            <a:ext cx="4640238" cy="1774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FDF9A-A7D7-2AC9-7729-5D9DC7F43730}"/>
              </a:ext>
            </a:extLst>
          </p:cNvPr>
          <p:cNvSpPr txBox="1"/>
          <p:nvPr/>
        </p:nvSpPr>
        <p:spPr>
          <a:xfrm>
            <a:off x="2047164" y="504968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solidFill>
                  <a:srgbClr val="FF0000"/>
                </a:solidFill>
                <a:latin typeface="Avenir Book" panose="02000503020000020003" pitchFamily="2" charset="0"/>
              </a:rPr>
              <a:t>212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A0125-A843-A3A3-348E-37A911D289B9}"/>
              </a:ext>
            </a:extLst>
          </p:cNvPr>
          <p:cNvSpPr txBox="1"/>
          <p:nvPr/>
        </p:nvSpPr>
        <p:spPr>
          <a:xfrm>
            <a:off x="4353636" y="1187356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>
                <a:solidFill>
                  <a:srgbClr val="FF0000"/>
                </a:solidFill>
                <a:latin typeface="Avenir Book" panose="02000503020000020003" pitchFamily="2" charset="0"/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169576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B0BF2C9-7902-F62A-11AE-C42023EB1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BF86FE-FB6E-3DD6-AC16-8BB516242D9D}"/>
              </a:ext>
            </a:extLst>
          </p:cNvPr>
          <p:cNvSpPr txBox="1"/>
          <p:nvPr/>
        </p:nvSpPr>
        <p:spPr>
          <a:xfrm>
            <a:off x="182197" y="0"/>
            <a:ext cx="758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Book" panose="02000503020000020003" pitchFamily="2" charset="0"/>
              </a:rPr>
              <a:t>iLIR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5E744-CE26-8185-8FB8-43383531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29" y="886022"/>
            <a:ext cx="7607509" cy="2130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69EBE8-E6DA-0584-77AF-EF8296FA3433}"/>
              </a:ext>
            </a:extLst>
          </p:cNvPr>
          <p:cNvSpPr txBox="1"/>
          <p:nvPr/>
        </p:nvSpPr>
        <p:spPr>
          <a:xfrm>
            <a:off x="2785473" y="181657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iLIR motifs</a:t>
            </a:r>
          </a:p>
        </p:txBody>
      </p:sp>
    </p:spTree>
    <p:extLst>
      <p:ext uri="{BB962C8B-B14F-4D97-AF65-F5344CB8AC3E}">
        <p14:creationId xmlns:p14="http://schemas.microsoft.com/office/powerpoint/2010/main" val="216746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744B90A-1376-F546-1D63-726BAAAF7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F03E4-C1EA-B339-751D-6B7E16538462}"/>
              </a:ext>
            </a:extLst>
          </p:cNvPr>
          <p:cNvSpPr txBox="1"/>
          <p:nvPr/>
        </p:nvSpPr>
        <p:spPr>
          <a:xfrm>
            <a:off x="182197" y="0"/>
            <a:ext cx="758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Book" panose="02000503020000020003" pitchFamily="2" charset="0"/>
              </a:rPr>
              <a:t>iLIR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0270A-F408-4D44-A106-5ABB9886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29" y="886022"/>
            <a:ext cx="7607509" cy="2130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3793EE-626A-42FC-104B-A00251FB268D}"/>
              </a:ext>
            </a:extLst>
          </p:cNvPr>
          <p:cNvSpPr txBox="1"/>
          <p:nvPr/>
        </p:nvSpPr>
        <p:spPr>
          <a:xfrm>
            <a:off x="2785473" y="1816576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iLIR motifs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B1E85-34F5-8B09-E425-3E0A265521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851"/>
          <a:stretch>
            <a:fillRect/>
          </a:stretch>
        </p:blipFill>
        <p:spPr>
          <a:xfrm>
            <a:off x="2061504" y="3999929"/>
            <a:ext cx="9514211" cy="2414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9C7BF7-A47C-A7C3-340D-600CC4193948}"/>
              </a:ext>
            </a:extLst>
          </p:cNvPr>
          <p:cNvSpPr txBox="1"/>
          <p:nvPr/>
        </p:nvSpPr>
        <p:spPr>
          <a:xfrm>
            <a:off x="483489" y="4909185"/>
            <a:ext cx="1389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latin typeface="Avenir Book" panose="02000503020000020003" pitchFamily="2" charset="0"/>
              </a:rPr>
              <a:t>top binders</a:t>
            </a:r>
          </a:p>
          <a:p>
            <a:pPr algn="l"/>
            <a:r>
              <a:rPr lang="en-US">
                <a:latin typeface="Avenir Book" panose="02000503020000020003" pitchFamily="2" charset="0"/>
              </a:rPr>
              <a:t>from screen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DAFDC58-8C0F-BABC-FFA0-3D1E38FEA50B}"/>
              </a:ext>
            </a:extLst>
          </p:cNvPr>
          <p:cNvSpPr/>
          <p:nvPr/>
        </p:nvSpPr>
        <p:spPr>
          <a:xfrm>
            <a:off x="228600" y="4000500"/>
            <a:ext cx="11730038" cy="2443163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6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>
            <a:latin typeface="Avenir Book" panose="02000503020000020003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4463</TotalTime>
  <Words>712</Words>
  <Application>Microsoft Macintosh PowerPoint</Application>
  <PresentationFormat>Widescreen</PresentationFormat>
  <Paragraphs>177</Paragraphs>
  <Slides>27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Avenir Black</vt:lpstr>
      <vt:lpstr>Avenir Book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Halpin</dc:creator>
  <cp:lastModifiedBy>Jackson Halpin</cp:lastModifiedBy>
  <cp:revision>42</cp:revision>
  <dcterms:created xsi:type="dcterms:W3CDTF">2025-05-16T17:34:33Z</dcterms:created>
  <dcterms:modified xsi:type="dcterms:W3CDTF">2025-06-02T15:45:01Z</dcterms:modified>
</cp:coreProperties>
</file>