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8" r:id="rId2"/>
    <p:sldId id="299" r:id="rId3"/>
    <p:sldId id="332" r:id="rId4"/>
    <p:sldId id="300" r:id="rId5"/>
    <p:sldId id="301" r:id="rId6"/>
    <p:sldId id="302" r:id="rId7"/>
    <p:sldId id="307" r:id="rId8"/>
    <p:sldId id="308" r:id="rId9"/>
    <p:sldId id="310" r:id="rId10"/>
    <p:sldId id="331" r:id="rId11"/>
    <p:sldId id="314" r:id="rId12"/>
    <p:sldId id="319" r:id="rId13"/>
    <p:sldId id="333" r:id="rId14"/>
    <p:sldId id="330" r:id="rId15"/>
    <p:sldId id="323" r:id="rId16"/>
    <p:sldId id="316" r:id="rId17"/>
    <p:sldId id="326" r:id="rId18"/>
    <p:sldId id="320" r:id="rId19"/>
    <p:sldId id="329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9"/>
    <p:restoredTop sz="87014"/>
  </p:normalViewPr>
  <p:slideViewPr>
    <p:cSldViewPr snapToGrid="0">
      <p:cViewPr varScale="1">
        <p:scale>
          <a:sx n="128" d="100"/>
          <a:sy n="12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9B552-18C9-9441-92C1-ACCAECF534DC}" type="datetimeFigureOut"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09E5-0668-2744-8BB3-50BEC0AA90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eye, it looks like the iLIR motif would do better on the test set</a:t>
            </a:r>
          </a:p>
          <a:p>
            <a:endParaRPr lang="en-US"/>
          </a:p>
          <a:p>
            <a:r>
              <a:rPr lang="en-US"/>
              <a:t>I don’t think it would matter what backgrounds were used or what type of matrix</a:t>
            </a:r>
          </a:p>
          <a:p>
            <a:endParaRPr lang="en-US"/>
          </a:p>
          <a:p>
            <a:r>
              <a:rPr lang="en-US"/>
              <a:t>But this isn’t necessarily a bad thing. The results might suggest that prior motif definitions are too restrictive and miss many sequences that bind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D09E5-0668-2744-8BB3-50BEC0AA909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3B61-ED8F-81D6-C4B0-DEA17D26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6EFCC-A934-F49F-45BB-DD7184F95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E373-82D2-6CC6-C034-F38DCD1F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F4EE-FA94-77B7-99C1-0A1A3E6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917B-A193-A424-EB06-29C9A84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B052-08C2-FC5B-CDA9-750B36E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6E98-2379-314B-CE45-5FE713D0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700-2932-9096-C488-A5CC1B6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2BD9-9032-B4BF-7521-F3F3F1C5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543A-935D-F946-79AB-67880C9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3B0A-FD9B-2415-2089-AA5B48D0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39C1-2AE5-A78E-BCE3-D0B9C24C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725C-A118-39FA-D935-10B93E05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B110-3478-F438-E4C1-190C9864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E276-190B-0B60-68B2-F14CD99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B9F-4F51-4E39-E73F-A4D138E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2B0B-2844-C5B3-FEF8-81837B04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8D8E-A972-83D1-2A3D-F9FFB030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3D9F-EE5E-2E55-93C7-BD075DF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9C25-72E1-0BFF-6FDD-254E21E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05CC-96CA-8275-C6E1-B0692615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F42A-1EF2-5BF8-DA12-E0742F0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4FD-5C2C-5020-94BE-CA998EE4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DEBD-BCBF-0346-0E87-3B74286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5A63-E373-0B7D-4D49-1E2BEBF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A1B1-D255-3737-C291-F5CF773E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B5A4-C515-3BE8-F483-16BA6AE13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4D5D-DA81-64CE-16B8-9455F704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5ABF-46DC-3A4B-D2F3-225AA84A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FE9E-7D1F-BE6E-BC4E-2B985BC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4912-6758-8356-E736-ACD8B65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679-FBBA-9836-3D3E-F65659C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2C14-AF00-87AB-1675-D03A19BC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D212-FF87-72A8-AE19-91E9DFEA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4862-DD3E-A3B6-527B-642F8CD7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FC51-AC31-F7BB-6F1F-F7DE9B2D5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96328-5A0F-C359-465F-7EA7119C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E6DBD-DE85-FDC5-B0FB-AA3452D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DE995-EE0A-4D1C-4849-FBDD05B5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383-C3DE-45F7-20BA-450B835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4BB07-199F-2EF3-E681-4B8E92A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83D06-C33C-F5A9-655A-C0FEE49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EEE3-98F9-3496-4CE4-F24F475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391E-2054-3AF1-6687-E06929A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3EF3-9E4D-2E63-4EE6-BF05D256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2854-16E8-0C4A-B068-3EB0F27C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E49-2742-B431-5712-A8EFDE52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D8B-361E-4F6C-ABBC-5C9B59A6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40F3-B9BB-BC2D-CE09-807159F5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B438-FF23-67F9-E92F-CAFE372D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1CF7-82CD-B62A-390B-38D6D9DF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0DF3-89C0-2510-8648-71DA10FC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4AB1-1E36-EA33-ADFF-BAA6F62C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4319-23BA-38C5-9D83-9090082B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8F-E9BA-3030-8419-9478B85B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FF5C-A78E-A45C-2AC4-DB4475E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7D3C-76A1-2809-A05F-36644F5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848C-6C7F-E6B4-6FF3-D77EE07B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35131-CF58-C002-7741-0C8AF9B8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74C0-012D-14FB-D378-21CD9B15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0E74-9F08-0526-3EBB-2616FD2B3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EF73-FF66-D34F-8F38-81D2C270D667}" type="datetimeFigureOut"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8391-BDED-757D-C73A-0851A780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9C60-3BDF-6D9A-106F-871299EA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7DFE6-9AA4-0A79-2CB4-03A84A50E45C}"/>
              </a:ext>
            </a:extLst>
          </p:cNvPr>
          <p:cNvSpPr txBox="1"/>
          <p:nvPr/>
        </p:nvSpPr>
        <p:spPr>
          <a:xfrm>
            <a:off x="4547734" y="2632878"/>
            <a:ext cx="3538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Residue frequencies</a:t>
            </a:r>
          </a:p>
        </p:txBody>
      </p:sp>
    </p:spTree>
    <p:extLst>
      <p:ext uri="{BB962C8B-B14F-4D97-AF65-F5344CB8AC3E}">
        <p14:creationId xmlns:p14="http://schemas.microsoft.com/office/powerpoint/2010/main" val="349100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7555D-96E4-8782-EB9B-B63A9A1D89F5}"/>
              </a:ext>
            </a:extLst>
          </p:cNvPr>
          <p:cNvSpPr txBox="1"/>
          <p:nvPr/>
        </p:nvSpPr>
        <p:spPr>
          <a:xfrm>
            <a:off x="765313" y="1421296"/>
            <a:ext cx="1087861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>
                <a:latin typeface="Avenir Book" panose="02000503020000020003" pitchFamily="2" charset="0"/>
              </a:rPr>
              <a:t>Notes on processing in subsequent analyses: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expanded ilir 6mers to 7mers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reduced screening motifs to 7mers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removed duplicate 7mers from lir central test set, ilir set, and screening sets (binders and nonbinders)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removed 7mers from screening sets that are present in ilir set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removed 7mers from screening sets that were present in both nonbinder and binder sets</a:t>
            </a:r>
          </a:p>
        </p:txBody>
      </p:sp>
    </p:spTree>
    <p:extLst>
      <p:ext uri="{BB962C8B-B14F-4D97-AF65-F5344CB8AC3E}">
        <p14:creationId xmlns:p14="http://schemas.microsoft.com/office/powerpoint/2010/main" val="37502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EF5C-762B-F039-1B21-39F5EB64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5177E-A322-8362-3199-5D1F834E3FD7}"/>
              </a:ext>
            </a:extLst>
          </p:cNvPr>
          <p:cNvSpPr txBox="1"/>
          <p:nvPr/>
        </p:nvSpPr>
        <p:spPr>
          <a:xfrm>
            <a:off x="347663" y="1182688"/>
            <a:ext cx="2427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Foreground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4A415-C34A-9C26-C291-407F2FB470FC}"/>
              </a:ext>
            </a:extLst>
          </p:cNvPr>
          <p:cNvSpPr txBox="1"/>
          <p:nvPr/>
        </p:nvSpPr>
        <p:spPr>
          <a:xfrm>
            <a:off x="3517900" y="1244600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background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99BD-DBD8-116F-51E7-4FFAD52E019A}"/>
              </a:ext>
            </a:extLst>
          </p:cNvPr>
          <p:cNvSpPr txBox="1"/>
          <p:nvPr/>
        </p:nvSpPr>
        <p:spPr>
          <a:xfrm>
            <a:off x="4305300" y="2476500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proteome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FFA2F-8076-CAB1-805E-33E149B0B797}"/>
              </a:ext>
            </a:extLst>
          </p:cNvPr>
          <p:cNvSpPr txBox="1"/>
          <p:nvPr/>
        </p:nvSpPr>
        <p:spPr>
          <a:xfrm>
            <a:off x="3556000" y="3479800"/>
            <a:ext cx="283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iLiR provided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C4D2-70C3-8278-0EBA-76F219526AE0}"/>
              </a:ext>
            </a:extLst>
          </p:cNvPr>
          <p:cNvSpPr txBox="1"/>
          <p:nvPr/>
        </p:nvSpPr>
        <p:spPr>
          <a:xfrm>
            <a:off x="3759200" y="4254500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nonbinders from screen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(only undefined positions averaged together)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4EA8-6AFC-4667-EF0B-ACC27C2458BB}"/>
              </a:ext>
            </a:extLst>
          </p:cNvPr>
          <p:cNvSpPr txBox="1"/>
          <p:nvPr/>
        </p:nvSpPr>
        <p:spPr>
          <a:xfrm>
            <a:off x="7264400" y="12573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pseudocounts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DE585-F180-28AE-090C-AE9F9A85A657}"/>
              </a:ext>
            </a:extLst>
          </p:cNvPr>
          <p:cNvSpPr txBox="1"/>
          <p:nvPr/>
        </p:nvSpPr>
        <p:spPr>
          <a:xfrm>
            <a:off x="4038600" y="5740400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input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2175-D76D-6A7D-EBF8-1D3DECB2D52F}"/>
              </a:ext>
            </a:extLst>
          </p:cNvPr>
          <p:cNvSpPr txBox="1"/>
          <p:nvPr/>
        </p:nvSpPr>
        <p:spPr>
          <a:xfrm>
            <a:off x="647700" y="251460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D773-A943-CD7C-41DB-51FCE7BE29E3}"/>
              </a:ext>
            </a:extLst>
          </p:cNvPr>
          <p:cNvSpPr txBox="1"/>
          <p:nvPr/>
        </p:nvSpPr>
        <p:spPr>
          <a:xfrm>
            <a:off x="304800" y="3390900"/>
            <a:ext cx="225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weighted by z-score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42C86-67C2-4CFC-0352-1C062FBE329C}"/>
              </a:ext>
            </a:extLst>
          </p:cNvPr>
          <p:cNvSpPr txBox="1"/>
          <p:nvPr/>
        </p:nvSpPr>
        <p:spPr>
          <a:xfrm>
            <a:off x="457200" y="449580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 binders with z-score&gt;2.4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D0B16-7B25-844C-A8C0-3FE5516CE6C9}"/>
              </a:ext>
            </a:extLst>
          </p:cNvPr>
          <p:cNvSpPr txBox="1"/>
          <p:nvPr/>
        </p:nvSpPr>
        <p:spPr>
          <a:xfrm>
            <a:off x="762000" y="572770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binders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B7B95-06A2-084B-0566-40C2C6BDB159}"/>
              </a:ext>
            </a:extLst>
          </p:cNvPr>
          <p:cNvSpPr txBox="1"/>
          <p:nvPr/>
        </p:nvSpPr>
        <p:spPr>
          <a:xfrm>
            <a:off x="8033370" y="242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7D077-2974-978D-5AF6-EB08A9EC3150}"/>
              </a:ext>
            </a:extLst>
          </p:cNvPr>
          <p:cNvSpPr txBox="1"/>
          <p:nvPr/>
        </p:nvSpPr>
        <p:spPr>
          <a:xfrm>
            <a:off x="7937190" y="3327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3302D-E1DB-81E5-C7B7-1B8E731E15F4}"/>
              </a:ext>
            </a:extLst>
          </p:cNvPr>
          <p:cNvSpPr txBox="1"/>
          <p:nvPr/>
        </p:nvSpPr>
        <p:spPr>
          <a:xfrm>
            <a:off x="8033370" y="4330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FC5B-C701-76E8-9DC0-F55B3705F892}"/>
              </a:ext>
            </a:extLst>
          </p:cNvPr>
          <p:cNvSpPr txBox="1"/>
          <p:nvPr/>
        </p:nvSpPr>
        <p:spPr>
          <a:xfrm>
            <a:off x="7969250" y="505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33AA9-5DF9-A8B9-908D-05DD2A3F543D}"/>
              </a:ext>
            </a:extLst>
          </p:cNvPr>
          <p:cNvSpPr txBox="1"/>
          <p:nvPr/>
        </p:nvSpPr>
        <p:spPr>
          <a:xfrm>
            <a:off x="9677400" y="1282700"/>
            <a:ext cx="239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low count cutoff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DEEC9-EFEA-6B8C-FF6C-C24F9F1FA26A}"/>
              </a:ext>
            </a:extLst>
          </p:cNvPr>
          <p:cNvCxnSpPr/>
          <p:nvPr/>
        </p:nvCxnSpPr>
        <p:spPr>
          <a:xfrm>
            <a:off x="9867900" y="596900"/>
            <a:ext cx="54610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A85573-EF89-15A9-940C-E7C6FF9B622F}"/>
              </a:ext>
            </a:extLst>
          </p:cNvPr>
          <p:cNvSpPr txBox="1"/>
          <p:nvPr/>
        </p:nvSpPr>
        <p:spPr>
          <a:xfrm>
            <a:off x="8268013" y="254000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counts less than this were set to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6E5BF-FDDC-A6CE-50A2-FA14D5290B5F}"/>
              </a:ext>
            </a:extLst>
          </p:cNvPr>
          <p:cNvSpPr txBox="1"/>
          <p:nvPr/>
        </p:nvSpPr>
        <p:spPr>
          <a:xfrm>
            <a:off x="342900" y="254000"/>
            <a:ext cx="697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if no pseudocounts were used and a residue had a frequency of 0,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the weight (log2(fg/bg)) was set to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BFCD0-7520-1834-962E-6993FF74942C}"/>
              </a:ext>
            </a:extLst>
          </p:cNvPr>
          <p:cNvSpPr txBox="1"/>
          <p:nvPr/>
        </p:nvSpPr>
        <p:spPr>
          <a:xfrm>
            <a:off x="10426700" y="2324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523DD-025F-2394-5B25-52396351B097}"/>
              </a:ext>
            </a:extLst>
          </p:cNvPr>
          <p:cNvSpPr txBox="1"/>
          <p:nvPr/>
        </p:nvSpPr>
        <p:spPr>
          <a:xfrm>
            <a:off x="10439400" y="318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D55-98CD-9085-00CC-A06D5113B247}"/>
              </a:ext>
            </a:extLst>
          </p:cNvPr>
          <p:cNvSpPr txBox="1"/>
          <p:nvPr/>
        </p:nvSpPr>
        <p:spPr>
          <a:xfrm>
            <a:off x="10528300" y="424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377E8-7CEC-47A6-05D9-060EC966DF79}"/>
              </a:ext>
            </a:extLst>
          </p:cNvPr>
          <p:cNvSpPr txBox="1"/>
          <p:nvPr/>
        </p:nvSpPr>
        <p:spPr>
          <a:xfrm>
            <a:off x="10414000" y="5181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7DE86-E83A-5A26-639D-ECE910F9B1C8}"/>
              </a:ext>
            </a:extLst>
          </p:cNvPr>
          <p:cNvSpPr txBox="1"/>
          <p:nvPr/>
        </p:nvSpPr>
        <p:spPr>
          <a:xfrm>
            <a:off x="6502401" y="57658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Did a “grid screen” of all these parameters, scoring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each pssm against the lir central + BLI peptides composite benchmark from Jen</a:t>
            </a:r>
          </a:p>
        </p:txBody>
      </p:sp>
    </p:spTree>
    <p:extLst>
      <p:ext uri="{BB962C8B-B14F-4D97-AF65-F5344CB8AC3E}">
        <p14:creationId xmlns:p14="http://schemas.microsoft.com/office/powerpoint/2010/main" val="158161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8DB3E3-019E-7B55-51BC-CB01F6E4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" y="1801504"/>
            <a:ext cx="11484244" cy="5056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CF69E-991C-C165-79E0-ADAADD6A092E}"/>
              </a:ext>
            </a:extLst>
          </p:cNvPr>
          <p:cNvSpPr txBox="1"/>
          <p:nvPr/>
        </p:nvSpPr>
        <p:spPr>
          <a:xfrm>
            <a:off x="787400" y="469900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This is a sampling of the results. See the giant table for all. 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But the take away is that iLir usually wins and the technical details of the pssm contruction don’t have too much of an impact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145993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7EB73-54F7-FEC5-EC1B-B26B9BC8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7" y="1207328"/>
            <a:ext cx="5997437" cy="49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094D-72C4-A850-CC3F-B929A09A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A7581-E213-E699-A153-697FE7A7F777}"/>
              </a:ext>
            </a:extLst>
          </p:cNvPr>
          <p:cNvSpPr txBox="1"/>
          <p:nvPr/>
        </p:nvSpPr>
        <p:spPr>
          <a:xfrm>
            <a:off x="728105" y="3167798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4248D1-B7C9-2AF9-89E1-E4691C19F064}"/>
              </a:ext>
            </a:extLst>
          </p:cNvPr>
          <p:cNvCxnSpPr/>
          <p:nvPr/>
        </p:nvCxnSpPr>
        <p:spPr>
          <a:xfrm flipV="1">
            <a:off x="2158698" y="2253398"/>
            <a:ext cx="870155" cy="7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D286DD-9D90-4AAC-B07B-1D6C6B4095B9}"/>
              </a:ext>
            </a:extLst>
          </p:cNvPr>
          <p:cNvCxnSpPr>
            <a:cxnSpLocks/>
          </p:cNvCxnSpPr>
          <p:nvPr/>
        </p:nvCxnSpPr>
        <p:spPr>
          <a:xfrm>
            <a:off x="2129201" y="3639746"/>
            <a:ext cx="899652" cy="89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A6E58C-7DF1-A5B9-8CFB-CCE9E7F3B600}"/>
              </a:ext>
            </a:extLst>
          </p:cNvPr>
          <p:cNvSpPr txBox="1"/>
          <p:nvPr/>
        </p:nvSpPr>
        <p:spPr>
          <a:xfrm>
            <a:off x="2969860" y="4790122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[FWY]xx[FWY]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8E01-E6ED-FB46-6503-6120B7906447}"/>
              </a:ext>
            </a:extLst>
          </p:cNvPr>
          <p:cNvSpPr txBox="1"/>
          <p:nvPr/>
        </p:nvSpPr>
        <p:spPr>
          <a:xfrm>
            <a:off x="3102595" y="1707709"/>
            <a:ext cx="141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[FWY]xx[LVI]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sequences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20BA02-AEB3-49C9-34AB-82D1E6636FCE}"/>
              </a:ext>
            </a:extLst>
          </p:cNvPr>
          <p:cNvCxnSpPr>
            <a:cxnSpLocks/>
          </p:cNvCxnSpPr>
          <p:nvPr/>
        </p:nvCxnSpPr>
        <p:spPr>
          <a:xfrm>
            <a:off x="4695419" y="5188327"/>
            <a:ext cx="1297860" cy="63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915C0-0EC8-F771-8402-A32BEF4E0E36}"/>
              </a:ext>
            </a:extLst>
          </p:cNvPr>
          <p:cNvSpPr txBox="1"/>
          <p:nvPr/>
        </p:nvSpPr>
        <p:spPr>
          <a:xfrm>
            <a:off x="3515551" y="548329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(66)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F2564-E1CD-1BED-05CD-968E3D3C01B5}"/>
              </a:ext>
            </a:extLst>
          </p:cNvPr>
          <p:cNvSpPr txBox="1"/>
          <p:nvPr/>
        </p:nvSpPr>
        <p:spPr>
          <a:xfrm>
            <a:off x="3427059" y="243038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(212)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37DE5-62BA-C4C9-9FF1-38A901288820}"/>
              </a:ext>
            </a:extLst>
          </p:cNvPr>
          <p:cNvCxnSpPr>
            <a:cxnSpLocks/>
          </p:cNvCxnSpPr>
          <p:nvPr/>
        </p:nvCxnSpPr>
        <p:spPr>
          <a:xfrm flipV="1">
            <a:off x="4695419" y="4347669"/>
            <a:ext cx="120937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0AE88F-FE71-A688-09E5-AABAF7114578}"/>
              </a:ext>
            </a:extLst>
          </p:cNvPr>
          <p:cNvSpPr txBox="1"/>
          <p:nvPr/>
        </p:nvSpPr>
        <p:spPr>
          <a:xfrm>
            <a:off x="5919536" y="412644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“train”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BDA5C-1AE6-4400-7D2A-43DA5158BEBF}"/>
              </a:ext>
            </a:extLst>
          </p:cNvPr>
          <p:cNvSpPr txBox="1"/>
          <p:nvPr/>
        </p:nvSpPr>
        <p:spPr>
          <a:xfrm>
            <a:off x="6064152" y="5793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5F022-53FF-61F6-4526-130D41122B2F}"/>
              </a:ext>
            </a:extLst>
          </p:cNvPr>
          <p:cNvCxnSpPr>
            <a:cxnSpLocks/>
          </p:cNvCxnSpPr>
          <p:nvPr/>
        </p:nvCxnSpPr>
        <p:spPr>
          <a:xfrm flipV="1">
            <a:off x="4739664" y="1221011"/>
            <a:ext cx="120937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6A655-4B1A-D547-8C11-F9E73630FAE5}"/>
              </a:ext>
            </a:extLst>
          </p:cNvPr>
          <p:cNvCxnSpPr>
            <a:cxnSpLocks/>
          </p:cNvCxnSpPr>
          <p:nvPr/>
        </p:nvCxnSpPr>
        <p:spPr>
          <a:xfrm>
            <a:off x="4754412" y="2076418"/>
            <a:ext cx="1194622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786626-08D1-4CF8-2FF7-29E3BC142047}"/>
              </a:ext>
            </a:extLst>
          </p:cNvPr>
          <p:cNvSpPr txBox="1"/>
          <p:nvPr/>
        </p:nvSpPr>
        <p:spPr>
          <a:xfrm>
            <a:off x="5998193" y="233205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“train”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E4F70-D6BE-8E29-7BF6-01AD9C04CF80}"/>
              </a:ext>
            </a:extLst>
          </p:cNvPr>
          <p:cNvSpPr txBox="1"/>
          <p:nvPr/>
        </p:nvSpPr>
        <p:spPr>
          <a:xfrm>
            <a:off x="6142868" y="5116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2E752B-2EB7-5F31-333E-BEFAC28F6770}"/>
              </a:ext>
            </a:extLst>
          </p:cNvPr>
          <p:cNvCxnSpPr>
            <a:cxnSpLocks/>
          </p:cNvCxnSpPr>
          <p:nvPr/>
        </p:nvCxnSpPr>
        <p:spPr>
          <a:xfrm>
            <a:off x="6879771" y="2989943"/>
            <a:ext cx="337624" cy="26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18F87-C84C-E990-FE6F-B05918D145DE}"/>
              </a:ext>
            </a:extLst>
          </p:cNvPr>
          <p:cNvCxnSpPr>
            <a:cxnSpLocks/>
          </p:cNvCxnSpPr>
          <p:nvPr/>
        </p:nvCxnSpPr>
        <p:spPr>
          <a:xfrm flipV="1">
            <a:off x="6730698" y="3536508"/>
            <a:ext cx="442451" cy="51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ECC0B-5427-3431-538C-6573BCB56FE0}"/>
              </a:ext>
            </a:extLst>
          </p:cNvPr>
          <p:cNvSpPr txBox="1"/>
          <p:nvPr/>
        </p:nvSpPr>
        <p:spPr>
          <a:xfrm>
            <a:off x="7409124" y="321204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recombine</a:t>
            </a:r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7F31C084-C04F-B3D8-3E5E-F8D1264D0644}"/>
              </a:ext>
            </a:extLst>
          </p:cNvPr>
          <p:cNvSpPr/>
          <p:nvPr/>
        </p:nvSpPr>
        <p:spPr>
          <a:xfrm>
            <a:off x="6492620" y="248160"/>
            <a:ext cx="294968" cy="25072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9EF3BA3-E861-C9BE-C6E2-53D212264744}"/>
              </a:ext>
            </a:extLst>
          </p:cNvPr>
          <p:cNvSpPr/>
          <p:nvPr/>
        </p:nvSpPr>
        <p:spPr>
          <a:xfrm>
            <a:off x="6350108" y="5533889"/>
            <a:ext cx="294968" cy="25072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8DA50-F1AA-9AD0-9007-28B81511324F}"/>
              </a:ext>
            </a:extLst>
          </p:cNvPr>
          <p:cNvCxnSpPr>
            <a:cxnSpLocks/>
          </p:cNvCxnSpPr>
          <p:nvPr/>
        </p:nvCxnSpPr>
        <p:spPr>
          <a:xfrm>
            <a:off x="8682055" y="3409174"/>
            <a:ext cx="515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756C60-01CE-1096-6B8B-B05C6C55001B}"/>
              </a:ext>
            </a:extLst>
          </p:cNvPr>
          <p:cNvSpPr txBox="1"/>
          <p:nvPr/>
        </p:nvSpPr>
        <p:spPr>
          <a:xfrm>
            <a:off x="9351756" y="3125839"/>
            <a:ext cx="234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PSSMs from different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z-score ranges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332D6-8E0F-9808-9F47-CEE8FE1C2238}"/>
              </a:ext>
            </a:extLst>
          </p:cNvPr>
          <p:cNvCxnSpPr/>
          <p:nvPr/>
        </p:nvCxnSpPr>
        <p:spPr>
          <a:xfrm flipV="1">
            <a:off x="6917650" y="2005376"/>
            <a:ext cx="643943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527EFE-517F-0FC8-F872-2316138D3AF3}"/>
              </a:ext>
            </a:extLst>
          </p:cNvPr>
          <p:cNvSpPr txBox="1"/>
          <p:nvPr/>
        </p:nvSpPr>
        <p:spPr>
          <a:xfrm>
            <a:off x="7615475" y="1799313"/>
            <a:ext cx="21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[FWY]xx[LVI] PSSM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6ADDC-3BFC-8ED1-E613-4BAEEE38666A}"/>
              </a:ext>
            </a:extLst>
          </p:cNvPr>
          <p:cNvSpPr txBox="1"/>
          <p:nvPr/>
        </p:nvSpPr>
        <p:spPr>
          <a:xfrm>
            <a:off x="7316193" y="4956477"/>
            <a:ext cx="257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[FWY]xx[FWY] PSSM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900F34-EE23-A940-B63E-0DCDD1A86D5F}"/>
              </a:ext>
            </a:extLst>
          </p:cNvPr>
          <p:cNvCxnSpPr>
            <a:cxnSpLocks/>
          </p:cNvCxnSpPr>
          <p:nvPr/>
        </p:nvCxnSpPr>
        <p:spPr>
          <a:xfrm>
            <a:off x="6860003" y="4536177"/>
            <a:ext cx="502275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4535CFB8-47BD-0666-AD90-0FA0C69319CF}"/>
              </a:ext>
            </a:extLst>
          </p:cNvPr>
          <p:cNvSpPr/>
          <p:nvPr/>
        </p:nvSpPr>
        <p:spPr>
          <a:xfrm>
            <a:off x="9028914" y="4580852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0F20BA96-D904-34F8-532B-64973F1CC76D}"/>
              </a:ext>
            </a:extLst>
          </p:cNvPr>
          <p:cNvSpPr/>
          <p:nvPr/>
        </p:nvSpPr>
        <p:spPr>
          <a:xfrm>
            <a:off x="9196339" y="1567196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154CFE0B-B270-F4AC-1D79-FCD14063BCDC}"/>
              </a:ext>
            </a:extLst>
          </p:cNvPr>
          <p:cNvSpPr/>
          <p:nvPr/>
        </p:nvSpPr>
        <p:spPr>
          <a:xfrm>
            <a:off x="11025139" y="2855084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90878-37F6-F3F3-D8C1-8EC4C8245531}"/>
              </a:ext>
            </a:extLst>
          </p:cNvPr>
          <p:cNvSpPr txBox="1"/>
          <p:nvPr/>
        </p:nvSpPr>
        <p:spPr>
          <a:xfrm>
            <a:off x="5109029" y="615405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 and nonbinders)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A5D2-D2C8-FAF2-D617-C00E45311F80}"/>
              </a:ext>
            </a:extLst>
          </p:cNvPr>
          <p:cNvSpPr txBox="1"/>
          <p:nvPr/>
        </p:nvSpPr>
        <p:spPr>
          <a:xfrm>
            <a:off x="5849256" y="439782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5672A-2BF3-91B3-B3CF-12C5B50580F9}"/>
              </a:ext>
            </a:extLst>
          </p:cNvPr>
          <p:cNvSpPr txBox="1"/>
          <p:nvPr/>
        </p:nvSpPr>
        <p:spPr>
          <a:xfrm>
            <a:off x="5972628" y="260531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218A5-DF2C-C017-85B2-1D61957D0BF9}"/>
              </a:ext>
            </a:extLst>
          </p:cNvPr>
          <p:cNvSpPr txBox="1"/>
          <p:nvPr/>
        </p:nvSpPr>
        <p:spPr>
          <a:xfrm>
            <a:off x="5072744" y="805543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 and nonbinders)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57B640-D329-C7C2-17E1-464697D080EB}"/>
              </a:ext>
            </a:extLst>
          </p:cNvPr>
          <p:cNvCxnSpPr>
            <a:cxnSpLocks/>
          </p:cNvCxnSpPr>
          <p:nvPr/>
        </p:nvCxnSpPr>
        <p:spPr>
          <a:xfrm>
            <a:off x="1304890" y="3657600"/>
            <a:ext cx="0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1A8FBF-57C4-C139-5ADD-451E3CBB74F9}"/>
              </a:ext>
            </a:extLst>
          </p:cNvPr>
          <p:cNvSpPr txBox="1"/>
          <p:nvPr/>
        </p:nvSpPr>
        <p:spPr>
          <a:xfrm>
            <a:off x="224971" y="51213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all binders (PSSM)</a:t>
            </a: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5EF8EC1-007B-E8A8-6142-520B5DE782D6}"/>
              </a:ext>
            </a:extLst>
          </p:cNvPr>
          <p:cNvSpPr/>
          <p:nvPr/>
        </p:nvSpPr>
        <p:spPr>
          <a:xfrm>
            <a:off x="1515270" y="4831255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308C1-8ADF-B80E-C309-BBC620F4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50"/>
          <a:stretch>
            <a:fillRect/>
          </a:stretch>
        </p:blipFill>
        <p:spPr>
          <a:xfrm>
            <a:off x="2535664" y="228599"/>
            <a:ext cx="9208661" cy="64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4B3-7E26-CB1A-F390-CAA92A0E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F9AE56-E954-185D-1C1F-49A32A39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522"/>
          <a:stretch>
            <a:fillRect/>
          </a:stretch>
        </p:blipFill>
        <p:spPr>
          <a:xfrm>
            <a:off x="0" y="236061"/>
            <a:ext cx="3476742" cy="433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27B33-4D91-5333-59F9-1DDDA1C2C7C0}"/>
              </a:ext>
            </a:extLst>
          </p:cNvPr>
          <p:cNvSpPr txBox="1"/>
          <p:nvPr/>
        </p:nvSpPr>
        <p:spPr>
          <a:xfrm>
            <a:off x="4717359" y="1546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Test 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BAA537-9AE9-1E5F-0BDA-540F2DD6056F}"/>
              </a:ext>
            </a:extLst>
          </p:cNvPr>
          <p:cNvGrpSpPr/>
          <p:nvPr/>
        </p:nvGrpSpPr>
        <p:grpSpPr>
          <a:xfrm>
            <a:off x="4227443" y="519486"/>
            <a:ext cx="7827066" cy="3780982"/>
            <a:chOff x="3714750" y="1645920"/>
            <a:chExt cx="8286751" cy="40030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0FA1EB-7F6F-362D-B5A1-883048CD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813" y="1728152"/>
              <a:ext cx="3979358" cy="37229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290997-5E59-7B3D-8D08-9C5680A8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3009" y="1744344"/>
              <a:ext cx="3963711" cy="3708317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2219AC2-E99F-D6E2-E62E-C23447E19304}"/>
                </a:ext>
              </a:extLst>
            </p:cNvPr>
            <p:cNvSpPr/>
            <p:nvPr/>
          </p:nvSpPr>
          <p:spPr>
            <a:xfrm>
              <a:off x="3714750" y="1645920"/>
              <a:ext cx="8286751" cy="4003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D782C-0035-A30E-93BA-20BDF7B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478"/>
          <a:stretch>
            <a:fillRect/>
          </a:stretch>
        </p:blipFill>
        <p:spPr>
          <a:xfrm>
            <a:off x="0" y="4505739"/>
            <a:ext cx="3476742" cy="2352261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CAADDEC-563A-7FD3-B9D7-C60E0F405E73}"/>
              </a:ext>
            </a:extLst>
          </p:cNvPr>
          <p:cNvSpPr/>
          <p:nvPr/>
        </p:nvSpPr>
        <p:spPr>
          <a:xfrm rot="16200000">
            <a:off x="5605672" y="2756451"/>
            <a:ext cx="1232452" cy="3670854"/>
          </a:xfrm>
          <a:prstGeom prst="leftBrace">
            <a:avLst>
              <a:gd name="adj1" fmla="val 0"/>
              <a:gd name="adj2" fmla="val 5409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33BBC-F6A8-65BC-B028-65B886E0B87D}"/>
              </a:ext>
            </a:extLst>
          </p:cNvPr>
          <p:cNvSpPr txBox="1"/>
          <p:nvPr/>
        </p:nvSpPr>
        <p:spPr>
          <a:xfrm>
            <a:off x="5751443" y="52611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chemeClr val="accent1"/>
                </a:solidFill>
                <a:latin typeface="Avenir Book" panose="02000503020000020003" pitchFamily="2" charset="0"/>
              </a:rPr>
              <a:t>binders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ACC82D6-FD41-4EC6-6F55-55B1FCBA176E}"/>
              </a:ext>
            </a:extLst>
          </p:cNvPr>
          <p:cNvSpPr/>
          <p:nvPr/>
        </p:nvSpPr>
        <p:spPr>
          <a:xfrm rot="16200000">
            <a:off x="9495185" y="2723321"/>
            <a:ext cx="1232452" cy="3670854"/>
          </a:xfrm>
          <a:prstGeom prst="leftBrace">
            <a:avLst>
              <a:gd name="adj1" fmla="val 0"/>
              <a:gd name="adj2" fmla="val 540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FF5-698F-BFD5-6CAD-CB6C0042251C}"/>
              </a:ext>
            </a:extLst>
          </p:cNvPr>
          <p:cNvSpPr txBox="1"/>
          <p:nvPr/>
        </p:nvSpPr>
        <p:spPr>
          <a:xfrm>
            <a:off x="9415669" y="525448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nonbinders</a:t>
            </a:r>
          </a:p>
        </p:txBody>
      </p:sp>
    </p:spTree>
    <p:extLst>
      <p:ext uri="{BB962C8B-B14F-4D97-AF65-F5344CB8AC3E}">
        <p14:creationId xmlns:p14="http://schemas.microsoft.com/office/powerpoint/2010/main" val="220972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4EC26-71E9-6F62-3542-F59962E5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" y="1892558"/>
            <a:ext cx="11630025" cy="4965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F96B11-729F-D5E6-EAEE-A750CCF3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120"/>
          <a:stretch>
            <a:fillRect/>
          </a:stretch>
        </p:blipFill>
        <p:spPr>
          <a:xfrm>
            <a:off x="178719" y="557399"/>
            <a:ext cx="3758614" cy="1085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06D8B-8643-B18D-3848-D59BD7EE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657" b="37463"/>
          <a:stretch>
            <a:fillRect/>
          </a:stretch>
        </p:blipFill>
        <p:spPr>
          <a:xfrm>
            <a:off x="4233884" y="597156"/>
            <a:ext cx="3758614" cy="108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E5290-9F71-2F51-CD8F-FEE3839F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" t="63602" r="-1233" b="6971"/>
          <a:stretch>
            <a:fillRect/>
          </a:stretch>
        </p:blipFill>
        <p:spPr>
          <a:xfrm>
            <a:off x="8110002" y="603259"/>
            <a:ext cx="3758614" cy="10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A51EB-4B5E-C174-1449-3A2A9184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6" y="1181055"/>
            <a:ext cx="11800246" cy="49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E729-62D5-574A-3D52-6116D251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6C56B-EB59-C6D5-F726-33D009A83ACE}"/>
              </a:ext>
            </a:extLst>
          </p:cNvPr>
          <p:cNvSpPr txBox="1"/>
          <p:nvPr/>
        </p:nvSpPr>
        <p:spPr>
          <a:xfrm>
            <a:off x="2089726" y="3195012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9F4F54-80AB-CA6C-9604-04683A380219}"/>
              </a:ext>
            </a:extLst>
          </p:cNvPr>
          <p:cNvCxnSpPr>
            <a:cxnSpLocks/>
          </p:cNvCxnSpPr>
          <p:nvPr/>
        </p:nvCxnSpPr>
        <p:spPr>
          <a:xfrm>
            <a:off x="3854147" y="3439413"/>
            <a:ext cx="109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8D8FB3-08B2-5564-DB14-2A43026837A4}"/>
              </a:ext>
            </a:extLst>
          </p:cNvPr>
          <p:cNvSpPr txBox="1"/>
          <p:nvPr/>
        </p:nvSpPr>
        <p:spPr>
          <a:xfrm>
            <a:off x="5168921" y="3124025"/>
            <a:ext cx="242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binders from different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z-score ranges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808E5-9856-2547-2FE1-7C8E44EA90BD}"/>
              </a:ext>
            </a:extLst>
          </p:cNvPr>
          <p:cNvCxnSpPr>
            <a:cxnSpLocks/>
          </p:cNvCxnSpPr>
          <p:nvPr/>
        </p:nvCxnSpPr>
        <p:spPr>
          <a:xfrm>
            <a:off x="7627861" y="3497470"/>
            <a:ext cx="1048960" cy="63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61C43B-6E37-B290-0E84-B308001EB697}"/>
              </a:ext>
            </a:extLst>
          </p:cNvPr>
          <p:cNvCxnSpPr>
            <a:cxnSpLocks/>
          </p:cNvCxnSpPr>
          <p:nvPr/>
        </p:nvCxnSpPr>
        <p:spPr>
          <a:xfrm>
            <a:off x="7689850" y="1841499"/>
            <a:ext cx="963246" cy="3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24A793-F7B8-1FEB-2399-D2192E2B1C3E}"/>
              </a:ext>
            </a:extLst>
          </p:cNvPr>
          <p:cNvSpPr txBox="1"/>
          <p:nvPr/>
        </p:nvSpPr>
        <p:spPr>
          <a:xfrm>
            <a:off x="5106307" y="1623786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nonbinders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920E17-76E1-3A23-066B-2F73C6030622}"/>
              </a:ext>
            </a:extLst>
          </p:cNvPr>
          <p:cNvCxnSpPr>
            <a:cxnSpLocks/>
          </p:cNvCxnSpPr>
          <p:nvPr/>
        </p:nvCxnSpPr>
        <p:spPr>
          <a:xfrm flipV="1">
            <a:off x="3767061" y="2247900"/>
            <a:ext cx="990903" cy="68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FB45A0-ABC7-86E8-7207-17851BA0AF61}"/>
              </a:ext>
            </a:extLst>
          </p:cNvPr>
          <p:cNvCxnSpPr>
            <a:cxnSpLocks/>
          </p:cNvCxnSpPr>
          <p:nvPr/>
        </p:nvCxnSpPr>
        <p:spPr>
          <a:xfrm flipV="1">
            <a:off x="7627861" y="2552700"/>
            <a:ext cx="1019932" cy="5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2E9CD2-6D27-4A24-AC53-855FBEF0549F}"/>
              </a:ext>
            </a:extLst>
          </p:cNvPr>
          <p:cNvCxnSpPr>
            <a:cxnSpLocks/>
          </p:cNvCxnSpPr>
          <p:nvPr/>
        </p:nvCxnSpPr>
        <p:spPr>
          <a:xfrm>
            <a:off x="2695540" y="3771900"/>
            <a:ext cx="0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F12D4D-165C-054C-1CFE-72EE7AE900A2}"/>
              </a:ext>
            </a:extLst>
          </p:cNvPr>
          <p:cNvSpPr txBox="1"/>
          <p:nvPr/>
        </p:nvSpPr>
        <p:spPr>
          <a:xfrm>
            <a:off x="1615621" y="52356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all binders (PSSM)</a:t>
            </a:r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754FDAEE-3799-3B3B-3168-101870CF768F}"/>
              </a:ext>
            </a:extLst>
          </p:cNvPr>
          <p:cNvSpPr/>
          <p:nvPr/>
        </p:nvSpPr>
        <p:spPr>
          <a:xfrm>
            <a:off x="2905920" y="4945555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FF0496-022E-6BE4-954D-FD5232883077}"/>
              </a:ext>
            </a:extLst>
          </p:cNvPr>
          <p:cNvSpPr txBox="1"/>
          <p:nvPr/>
        </p:nvSpPr>
        <p:spPr>
          <a:xfrm>
            <a:off x="8758604" y="220686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4390A4-669F-A1B9-6520-1E629B1BD5C4}"/>
              </a:ext>
            </a:extLst>
          </p:cNvPr>
          <p:cNvSpPr txBox="1"/>
          <p:nvPr/>
        </p:nvSpPr>
        <p:spPr>
          <a:xfrm>
            <a:off x="8723435" y="40708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”train”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150935-F09F-D729-266A-174BF5B3EAE0}"/>
              </a:ext>
            </a:extLst>
          </p:cNvPr>
          <p:cNvSpPr txBox="1"/>
          <p:nvPr/>
        </p:nvSpPr>
        <p:spPr>
          <a:xfrm>
            <a:off x="9514742" y="40239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PSSM</a:t>
            </a:r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9CE3D9B9-C717-9FDD-DF33-44F439EA4CEB}"/>
              </a:ext>
            </a:extLst>
          </p:cNvPr>
          <p:cNvSpPr/>
          <p:nvPr/>
        </p:nvSpPr>
        <p:spPr>
          <a:xfrm>
            <a:off x="10103357" y="3715387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B574ED03-D8F6-903A-4879-D58E514E56F9}"/>
              </a:ext>
            </a:extLst>
          </p:cNvPr>
          <p:cNvSpPr/>
          <p:nvPr/>
        </p:nvSpPr>
        <p:spPr>
          <a:xfrm>
            <a:off x="9658228" y="2002773"/>
            <a:ext cx="294968" cy="25072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18BB5-87E2-ED01-371E-0EF4A12CD08F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08975-3459-5E62-46F6-97E4B12374CF}"/>
              </a:ext>
            </a:extLst>
          </p:cNvPr>
          <p:cNvSpPr txBox="1"/>
          <p:nvPr/>
        </p:nvSpPr>
        <p:spPr>
          <a:xfrm>
            <a:off x="1253766" y="1121789"/>
            <a:ext cx="251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(z-score &gt; 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58EC-91F9-087F-C261-86592B2DB659}"/>
              </a:ext>
            </a:extLst>
          </p:cNvPr>
          <p:cNvSpPr txBox="1"/>
          <p:nvPr/>
        </p:nvSpPr>
        <p:spPr>
          <a:xfrm>
            <a:off x="631595" y="3261675"/>
            <a:ext cx="311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nonbinders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(dropped out after round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CFC77-A8C7-2FDE-4266-5D845F82BBBD}"/>
              </a:ext>
            </a:extLst>
          </p:cNvPr>
          <p:cNvSpPr txBox="1"/>
          <p:nvPr/>
        </p:nvSpPr>
        <p:spPr>
          <a:xfrm>
            <a:off x="94268" y="5241303"/>
            <a:ext cx="357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LIRs in input library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(everything with &gt;100 reads in input library)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7F6DE-07C2-E658-A177-F8A252D9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4" y="294326"/>
            <a:ext cx="7254657" cy="218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1D6EB-C720-A626-E5D5-0740C809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00" y="2556758"/>
            <a:ext cx="7284548" cy="2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09D3C-FCFD-F845-D665-6A66E4EB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66" y="4850840"/>
            <a:ext cx="7377194" cy="2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C2A1E-CE82-911E-016A-36DFC073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F3C25-A417-19ED-5FA8-D538E020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9" y="1548027"/>
            <a:ext cx="12063671" cy="37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66183-94EF-E314-73EF-CA713E26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199099-43DB-783A-2193-709340E1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" y="497940"/>
            <a:ext cx="4959327" cy="6224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8BB1C-0DEC-E6F9-90EB-D0BBB48F014A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44ED5-7FCD-E04E-5B9D-D1686CD002F9}"/>
              </a:ext>
            </a:extLst>
          </p:cNvPr>
          <p:cNvSpPr txBox="1"/>
          <p:nvPr/>
        </p:nvSpPr>
        <p:spPr>
          <a:xfrm>
            <a:off x="2942376" y="0"/>
            <a:ext cx="24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z-score ranges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D0295-7766-E95D-F2EC-DF6F72AD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1" y="1171997"/>
            <a:ext cx="5443182" cy="52730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9CA3B-DA5B-4887-DA1C-3093BC95841B}"/>
              </a:ext>
            </a:extLst>
          </p:cNvPr>
          <p:cNvSpPr/>
          <p:nvPr/>
        </p:nvSpPr>
        <p:spPr>
          <a:xfrm>
            <a:off x="7049948" y="1262619"/>
            <a:ext cx="4640238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69BAA-0832-AA7A-5696-386865D2ACE7}"/>
              </a:ext>
            </a:extLst>
          </p:cNvPr>
          <p:cNvSpPr/>
          <p:nvPr/>
        </p:nvSpPr>
        <p:spPr>
          <a:xfrm rot="5400000">
            <a:off x="9233590" y="3391671"/>
            <a:ext cx="4640238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9A283-33B5-2BEA-C8DB-3D1A41C70A73}"/>
              </a:ext>
            </a:extLst>
          </p:cNvPr>
          <p:cNvSpPr txBox="1"/>
          <p:nvPr/>
        </p:nvSpPr>
        <p:spPr>
          <a:xfrm>
            <a:off x="7814222" y="92142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latin typeface="Avenir Book" panose="02000503020000020003" pitchFamily="2" charset="0"/>
              </a:rPr>
              <a:t>212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40D3C-56C5-D891-1E97-FEC7978D8D54}"/>
              </a:ext>
            </a:extLst>
          </p:cNvPr>
          <p:cNvSpPr txBox="1"/>
          <p:nvPr/>
        </p:nvSpPr>
        <p:spPr>
          <a:xfrm>
            <a:off x="10120694" y="160381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latin typeface="Avenir Book" panose="02000503020000020003" pitchFamily="2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42920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63D91-85CD-0560-14D7-F27C407AF117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3BD0B-A302-2917-1E88-791306F5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502"/>
          <a:stretch>
            <a:fillRect/>
          </a:stretch>
        </p:blipFill>
        <p:spPr>
          <a:xfrm>
            <a:off x="3114063" y="344645"/>
            <a:ext cx="4774524" cy="602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CC9F4-8603-06D8-CD14-B4F20670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98"/>
          <a:stretch>
            <a:fillRect/>
          </a:stretch>
        </p:blipFill>
        <p:spPr>
          <a:xfrm>
            <a:off x="7879312" y="334045"/>
            <a:ext cx="4161892" cy="6290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9C3C3-0BAC-20AB-E976-24A22BD71D34}"/>
              </a:ext>
            </a:extLst>
          </p:cNvPr>
          <p:cNvSpPr txBox="1"/>
          <p:nvPr/>
        </p:nvSpPr>
        <p:spPr>
          <a:xfrm>
            <a:off x="0" y="2516863"/>
            <a:ext cx="3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all binders w/ z-score &gt; cutoff</a:t>
            </a:r>
          </a:p>
        </p:txBody>
      </p:sp>
    </p:spTree>
    <p:extLst>
      <p:ext uri="{BB962C8B-B14F-4D97-AF65-F5344CB8AC3E}">
        <p14:creationId xmlns:p14="http://schemas.microsoft.com/office/powerpoint/2010/main" val="15609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F2C9-7902-F62A-11AE-C42023EB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F86FE-FB6E-3DD6-AC16-8BB516242D9D}"/>
              </a:ext>
            </a:extLst>
          </p:cNvPr>
          <p:cNvSpPr txBox="1"/>
          <p:nvPr/>
        </p:nvSpPr>
        <p:spPr>
          <a:xfrm>
            <a:off x="182197" y="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iLIR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5E744-CE26-8185-8FB8-43383531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9" y="886022"/>
            <a:ext cx="7607509" cy="213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9EBE8-E6DA-0584-77AF-EF8296FA3433}"/>
              </a:ext>
            </a:extLst>
          </p:cNvPr>
          <p:cNvSpPr txBox="1"/>
          <p:nvPr/>
        </p:nvSpPr>
        <p:spPr>
          <a:xfrm>
            <a:off x="2785473" y="18165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15F0D-EF3F-8122-DEA7-BB00DC493216}"/>
              </a:ext>
            </a:extLst>
          </p:cNvPr>
          <p:cNvSpPr txBox="1"/>
          <p:nvPr/>
        </p:nvSpPr>
        <p:spPr>
          <a:xfrm>
            <a:off x="6274051" y="3159659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(previously annotated binders)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CECA2-5C2B-09FB-10EB-BAF386E4E297}"/>
              </a:ext>
            </a:extLst>
          </p:cNvPr>
          <p:cNvSpPr txBox="1"/>
          <p:nvPr/>
        </p:nvSpPr>
        <p:spPr>
          <a:xfrm>
            <a:off x="1258432" y="5187636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iLIR is just an older set of LIRs used to make a PSSM-based LIR searching web server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Avenir Book" panose="02000503020000020003" pitchFamily="2" charset="0"/>
              </a:rPr>
              <a:t>There was no overlap between iLIR and LIR central in the files that Jen sent me	</a:t>
            </a:r>
          </a:p>
        </p:txBody>
      </p:sp>
    </p:spTree>
    <p:extLst>
      <p:ext uri="{BB962C8B-B14F-4D97-AF65-F5344CB8AC3E}">
        <p14:creationId xmlns:p14="http://schemas.microsoft.com/office/powerpoint/2010/main" val="21674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2E2D-AE00-6432-3BA3-8334BAD8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55E1A-4673-A830-181A-0493EC285FCB}"/>
              </a:ext>
            </a:extLst>
          </p:cNvPr>
          <p:cNvSpPr txBox="1"/>
          <p:nvPr/>
        </p:nvSpPr>
        <p:spPr>
          <a:xfrm>
            <a:off x="320512" y="273377"/>
            <a:ext cx="902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Test set – Lir central motifs matching regex + peptides from the screen tested by BLI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FDAD4-71E4-FC52-5A7A-88E2461D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0" y="3867085"/>
            <a:ext cx="7016775" cy="2137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36B0A-28AC-ADF2-F335-DDE691E9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88" y="1237007"/>
            <a:ext cx="6954895" cy="21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5FF9F-2E6C-105D-96C3-F1E855C9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" y="552261"/>
            <a:ext cx="4959327" cy="6224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C5A10-48D5-3D74-0FAA-8D3614E7863E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DBF89-3817-B0D4-F6F4-488D91188FD1}"/>
              </a:ext>
            </a:extLst>
          </p:cNvPr>
          <p:cNvSpPr txBox="1"/>
          <p:nvPr/>
        </p:nvSpPr>
        <p:spPr>
          <a:xfrm>
            <a:off x="2942376" y="0"/>
            <a:ext cx="24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z-score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03A4A-9C58-4148-D96E-ACC9C001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83" y="2841570"/>
            <a:ext cx="5469207" cy="153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C021B-7417-12F7-E372-9BE141B6EF9D}"/>
              </a:ext>
            </a:extLst>
          </p:cNvPr>
          <p:cNvSpPr txBox="1"/>
          <p:nvPr/>
        </p:nvSpPr>
        <p:spPr>
          <a:xfrm>
            <a:off x="8461995" y="256213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3E9D-1D5D-DDA8-6792-322320470BA7}"/>
              </a:ext>
            </a:extLst>
          </p:cNvPr>
          <p:cNvSpPr txBox="1"/>
          <p:nvPr/>
        </p:nvSpPr>
        <p:spPr>
          <a:xfrm>
            <a:off x="7632071" y="4445251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(previously annotated binders)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05967-B0FB-31A2-85F1-E56704473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155" y="503677"/>
            <a:ext cx="5567747" cy="169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ADCC3-84C2-1116-3289-E178A972A1CA}"/>
              </a:ext>
            </a:extLst>
          </p:cNvPr>
          <p:cNvSpPr txBox="1"/>
          <p:nvPr/>
        </p:nvSpPr>
        <p:spPr>
          <a:xfrm>
            <a:off x="7849543" y="15296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Lir central - augmented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20686-D504-31CF-FAF1-334BC8F85759}"/>
              </a:ext>
            </a:extLst>
          </p:cNvPr>
          <p:cNvSpPr txBox="1"/>
          <p:nvPr/>
        </p:nvSpPr>
        <p:spPr>
          <a:xfrm>
            <a:off x="6362182" y="33978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57840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B7F49-6F96-6D2A-D381-BDF7A2EAD45E}"/>
              </a:ext>
            </a:extLst>
          </p:cNvPr>
          <p:cNvSpPr txBox="1"/>
          <p:nvPr/>
        </p:nvSpPr>
        <p:spPr>
          <a:xfrm>
            <a:off x="3968072" y="2829998"/>
            <a:ext cx="494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PSSMs and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014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E3A5-26A4-C618-D383-6778B319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C7362-D5E4-F8A5-75B2-7414C7D2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22105"/>
            <a:ext cx="9296400" cy="4835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FF590-A502-5B0B-2ABE-D945A12AF3F9}"/>
              </a:ext>
            </a:extLst>
          </p:cNvPr>
          <p:cNvSpPr txBox="1"/>
          <p:nvPr/>
        </p:nvSpPr>
        <p:spPr>
          <a:xfrm>
            <a:off x="4933572" y="236239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Background frequencies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1078-75E8-D69C-0759-50C1D38E20F7}"/>
              </a:ext>
            </a:extLst>
          </p:cNvPr>
          <p:cNvSpPr txBox="1"/>
          <p:nvPr/>
        </p:nvSpPr>
        <p:spPr>
          <a:xfrm>
            <a:off x="381001" y="965200"/>
            <a:ext cx="102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 saw really weird artifacts when using “position specific backgrounds”, so I decided to use just residue frequencies for backgrounds</a:t>
            </a:r>
          </a:p>
        </p:txBody>
      </p:sp>
    </p:spTree>
    <p:extLst>
      <p:ext uri="{BB962C8B-B14F-4D97-AF65-F5344CB8AC3E}">
        <p14:creationId xmlns:p14="http://schemas.microsoft.com/office/powerpoint/2010/main" val="254879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521</Words>
  <Application>Microsoft Macintosh PowerPoint</Application>
  <PresentationFormat>Widescreen</PresentationFormat>
  <Paragraphs>103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Halpin</dc:creator>
  <cp:lastModifiedBy>Jackson Halpin</cp:lastModifiedBy>
  <cp:revision>48</cp:revision>
  <dcterms:created xsi:type="dcterms:W3CDTF">2025-05-16T17:34:33Z</dcterms:created>
  <dcterms:modified xsi:type="dcterms:W3CDTF">2025-06-06T15:04:05Z</dcterms:modified>
</cp:coreProperties>
</file>