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99" r:id="rId4"/>
    <p:sldId id="300" r:id="rId5"/>
    <p:sldId id="307" r:id="rId6"/>
    <p:sldId id="301" r:id="rId7"/>
    <p:sldId id="318" r:id="rId8"/>
    <p:sldId id="302" r:id="rId9"/>
    <p:sldId id="303" r:id="rId10"/>
    <p:sldId id="308" r:id="rId11"/>
    <p:sldId id="310" r:id="rId12"/>
    <p:sldId id="314" r:id="rId13"/>
    <p:sldId id="319" r:id="rId14"/>
    <p:sldId id="315" r:id="rId15"/>
    <p:sldId id="311" r:id="rId16"/>
    <p:sldId id="313" r:id="rId17"/>
    <p:sldId id="316" r:id="rId18"/>
    <p:sldId id="317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15"/>
    <p:restoredTop sz="94737"/>
  </p:normalViewPr>
  <p:slideViewPr>
    <p:cSldViewPr snapToGrid="0">
      <p:cViewPr varScale="1">
        <p:scale>
          <a:sx n="141" d="100"/>
          <a:sy n="14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3B61-ED8F-81D6-C4B0-DEA17D26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6EFCC-A934-F49F-45BB-DD7184F95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E373-82D2-6CC6-C034-F38DCD1F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F4EE-FA94-77B7-99C1-0A1A3E6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917B-A193-A424-EB06-29C9A84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B052-08C2-FC5B-CDA9-750B36E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6E98-2379-314B-CE45-5FE713D0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700-2932-9096-C488-A5CC1B6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2BD9-9032-B4BF-7521-F3F3F1C5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543A-935D-F946-79AB-67880C9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3B0A-FD9B-2415-2089-AA5B48D0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39C1-2AE5-A78E-BCE3-D0B9C24C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725C-A118-39FA-D935-10B93E05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B110-3478-F438-E4C1-190C9864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E276-190B-0B60-68B2-F14CD99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B9F-4F51-4E39-E73F-A4D138E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2B0B-2844-C5B3-FEF8-81837B04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8D8E-A972-83D1-2A3D-F9FFB030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3D9F-EE5E-2E55-93C7-BD075DF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9C25-72E1-0BFF-6FDD-254E21E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05CC-96CA-8275-C6E1-B0692615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F42A-1EF2-5BF8-DA12-E0742F0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4FD-5C2C-5020-94BE-CA998EE4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DEBD-BCBF-0346-0E87-3B74286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5A63-E373-0B7D-4D49-1E2BEBF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A1B1-D255-3737-C291-F5CF773E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B5A4-C515-3BE8-F483-16BA6AE13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4D5D-DA81-64CE-16B8-9455F704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5ABF-46DC-3A4B-D2F3-225AA84A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FE9E-7D1F-BE6E-BC4E-2B985BC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4912-6758-8356-E736-ACD8B65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679-FBBA-9836-3D3E-F65659C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2C14-AF00-87AB-1675-D03A19BC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D212-FF87-72A8-AE19-91E9DFEA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4862-DD3E-A3B6-527B-642F8CD7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FC51-AC31-F7BB-6F1F-F7DE9B2D5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96328-5A0F-C359-465F-7EA7119C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E6DBD-DE85-FDC5-B0FB-AA3452D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DE995-EE0A-4D1C-4849-FBDD05B5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383-C3DE-45F7-20BA-450B835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4BB07-199F-2EF3-E681-4B8E92A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83D06-C33C-F5A9-655A-C0FEE49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EEE3-98F9-3496-4CE4-F24F475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391E-2054-3AF1-6687-E06929A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3EF3-9E4D-2E63-4EE6-BF05D256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2854-16E8-0C4A-B068-3EB0F27C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E49-2742-B431-5712-A8EFDE52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D8B-361E-4F6C-ABBC-5C9B59A6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40F3-B9BB-BC2D-CE09-807159F5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B438-FF23-67F9-E92F-CAFE372D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1CF7-82CD-B62A-390B-38D6D9DF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0DF3-89C0-2510-8648-71DA10FC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4AB1-1E36-EA33-ADFF-BAA6F62C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4319-23BA-38C5-9D83-9090082B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8F-E9BA-3030-8419-9478B85B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FF5C-A78E-A45C-2AC4-DB4475E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7D3C-76A1-2809-A05F-36644F5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848C-6C7F-E6B4-6FF3-D77EE07B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35131-CF58-C002-7741-0C8AF9B8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74C0-012D-14FB-D378-21CD9B15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0E74-9F08-0526-3EBB-2616FD2B3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EF73-FF66-D34F-8F38-81D2C270D667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8391-BDED-757D-C73A-0851A780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9C60-3BDF-6D9A-106F-871299EA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B7F49-6F96-6D2A-D381-BDF7A2EAD45E}"/>
              </a:ext>
            </a:extLst>
          </p:cNvPr>
          <p:cNvSpPr txBox="1"/>
          <p:nvPr/>
        </p:nvSpPr>
        <p:spPr>
          <a:xfrm>
            <a:off x="3968072" y="2829998"/>
            <a:ext cx="494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PSSMs and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014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E3A5-26A4-C618-D383-6778B319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C7362-D5E4-F8A5-75B2-7414C7D2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22105"/>
            <a:ext cx="9296400" cy="4835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FF590-A502-5B0B-2ABE-D945A12AF3F9}"/>
              </a:ext>
            </a:extLst>
          </p:cNvPr>
          <p:cNvSpPr txBox="1"/>
          <p:nvPr/>
        </p:nvSpPr>
        <p:spPr>
          <a:xfrm>
            <a:off x="4933572" y="236239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Background frequencies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1078-75E8-D69C-0759-50C1D38E20F7}"/>
              </a:ext>
            </a:extLst>
          </p:cNvPr>
          <p:cNvSpPr txBox="1"/>
          <p:nvPr/>
        </p:nvSpPr>
        <p:spPr>
          <a:xfrm>
            <a:off x="381001" y="965200"/>
            <a:ext cx="102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 saw really weird artifacts when using “position specific backgrounds”, so I decided to use just residue frequencies for backgrounds</a:t>
            </a:r>
          </a:p>
        </p:txBody>
      </p:sp>
    </p:spTree>
    <p:extLst>
      <p:ext uri="{BB962C8B-B14F-4D97-AF65-F5344CB8AC3E}">
        <p14:creationId xmlns:p14="http://schemas.microsoft.com/office/powerpoint/2010/main" val="254879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EF5C-762B-F039-1B21-39F5EB64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5177E-A322-8362-3199-5D1F834E3FD7}"/>
              </a:ext>
            </a:extLst>
          </p:cNvPr>
          <p:cNvSpPr txBox="1"/>
          <p:nvPr/>
        </p:nvSpPr>
        <p:spPr>
          <a:xfrm>
            <a:off x="347663" y="1182688"/>
            <a:ext cx="2427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Foreground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4A415-C34A-9C26-C291-407F2FB470FC}"/>
              </a:ext>
            </a:extLst>
          </p:cNvPr>
          <p:cNvSpPr txBox="1"/>
          <p:nvPr/>
        </p:nvSpPr>
        <p:spPr>
          <a:xfrm>
            <a:off x="3517900" y="1244600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background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99BD-DBD8-116F-51E7-4FFAD52E019A}"/>
              </a:ext>
            </a:extLst>
          </p:cNvPr>
          <p:cNvSpPr txBox="1"/>
          <p:nvPr/>
        </p:nvSpPr>
        <p:spPr>
          <a:xfrm>
            <a:off x="4305300" y="2476500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proteome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FFA2F-8076-CAB1-805E-33E149B0B797}"/>
              </a:ext>
            </a:extLst>
          </p:cNvPr>
          <p:cNvSpPr txBox="1"/>
          <p:nvPr/>
        </p:nvSpPr>
        <p:spPr>
          <a:xfrm>
            <a:off x="3556000" y="3479800"/>
            <a:ext cx="283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iLiR provided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C4D2-70C3-8278-0EBA-76F219526AE0}"/>
              </a:ext>
            </a:extLst>
          </p:cNvPr>
          <p:cNvSpPr txBox="1"/>
          <p:nvPr/>
        </p:nvSpPr>
        <p:spPr>
          <a:xfrm>
            <a:off x="3759200" y="4254500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nonbinders from screen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(only undefined positions averaged together)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4EA8-6AFC-4667-EF0B-ACC27C2458BB}"/>
              </a:ext>
            </a:extLst>
          </p:cNvPr>
          <p:cNvSpPr txBox="1"/>
          <p:nvPr/>
        </p:nvSpPr>
        <p:spPr>
          <a:xfrm>
            <a:off x="7264400" y="12573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pseudocounts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DE585-F180-28AE-090C-AE9F9A85A657}"/>
              </a:ext>
            </a:extLst>
          </p:cNvPr>
          <p:cNvSpPr txBox="1"/>
          <p:nvPr/>
        </p:nvSpPr>
        <p:spPr>
          <a:xfrm>
            <a:off x="4038600" y="5740400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input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2175-D76D-6A7D-EBF8-1D3DECB2D52F}"/>
              </a:ext>
            </a:extLst>
          </p:cNvPr>
          <p:cNvSpPr txBox="1"/>
          <p:nvPr/>
        </p:nvSpPr>
        <p:spPr>
          <a:xfrm>
            <a:off x="647700" y="251460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D773-A943-CD7C-41DB-51FCE7BE29E3}"/>
              </a:ext>
            </a:extLst>
          </p:cNvPr>
          <p:cNvSpPr txBox="1"/>
          <p:nvPr/>
        </p:nvSpPr>
        <p:spPr>
          <a:xfrm>
            <a:off x="304800" y="3390900"/>
            <a:ext cx="225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weighted by z-score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42C86-67C2-4CFC-0352-1C062FBE329C}"/>
              </a:ext>
            </a:extLst>
          </p:cNvPr>
          <p:cNvSpPr txBox="1"/>
          <p:nvPr/>
        </p:nvSpPr>
        <p:spPr>
          <a:xfrm>
            <a:off x="457200" y="449580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 binders with z-score&gt;2.4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D0B16-7B25-844C-A8C0-3FE5516CE6C9}"/>
              </a:ext>
            </a:extLst>
          </p:cNvPr>
          <p:cNvSpPr txBox="1"/>
          <p:nvPr/>
        </p:nvSpPr>
        <p:spPr>
          <a:xfrm>
            <a:off x="762000" y="572770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binders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B7B95-06A2-084B-0566-40C2C6BDB159}"/>
              </a:ext>
            </a:extLst>
          </p:cNvPr>
          <p:cNvSpPr txBox="1"/>
          <p:nvPr/>
        </p:nvSpPr>
        <p:spPr>
          <a:xfrm>
            <a:off x="8033370" y="242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7D077-2974-978D-5AF6-EB08A9EC3150}"/>
              </a:ext>
            </a:extLst>
          </p:cNvPr>
          <p:cNvSpPr txBox="1"/>
          <p:nvPr/>
        </p:nvSpPr>
        <p:spPr>
          <a:xfrm>
            <a:off x="7937190" y="3327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3302D-E1DB-81E5-C7B7-1B8E731E15F4}"/>
              </a:ext>
            </a:extLst>
          </p:cNvPr>
          <p:cNvSpPr txBox="1"/>
          <p:nvPr/>
        </p:nvSpPr>
        <p:spPr>
          <a:xfrm>
            <a:off x="8033370" y="4330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FC5B-C701-76E8-9DC0-F55B3705F892}"/>
              </a:ext>
            </a:extLst>
          </p:cNvPr>
          <p:cNvSpPr txBox="1"/>
          <p:nvPr/>
        </p:nvSpPr>
        <p:spPr>
          <a:xfrm>
            <a:off x="7969250" y="505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33AA9-5DF9-A8B9-908D-05DD2A3F543D}"/>
              </a:ext>
            </a:extLst>
          </p:cNvPr>
          <p:cNvSpPr txBox="1"/>
          <p:nvPr/>
        </p:nvSpPr>
        <p:spPr>
          <a:xfrm>
            <a:off x="9677400" y="1282700"/>
            <a:ext cx="239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low count cutoff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DEEC9-EFEA-6B8C-FF6C-C24F9F1FA26A}"/>
              </a:ext>
            </a:extLst>
          </p:cNvPr>
          <p:cNvCxnSpPr/>
          <p:nvPr/>
        </p:nvCxnSpPr>
        <p:spPr>
          <a:xfrm>
            <a:off x="9867900" y="596900"/>
            <a:ext cx="54610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A85573-EF89-15A9-940C-E7C6FF9B622F}"/>
              </a:ext>
            </a:extLst>
          </p:cNvPr>
          <p:cNvSpPr txBox="1"/>
          <p:nvPr/>
        </p:nvSpPr>
        <p:spPr>
          <a:xfrm>
            <a:off x="8268013" y="254000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counts less than this were set to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6E5BF-FDDC-A6CE-50A2-FA14D5290B5F}"/>
              </a:ext>
            </a:extLst>
          </p:cNvPr>
          <p:cNvSpPr txBox="1"/>
          <p:nvPr/>
        </p:nvSpPr>
        <p:spPr>
          <a:xfrm>
            <a:off x="342900" y="254000"/>
            <a:ext cx="697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if no pseudocounts were used and a residue had a frequency of 0,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the weight (log2(fg/bg)) was set to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BFCD0-7520-1834-962E-6993FF74942C}"/>
              </a:ext>
            </a:extLst>
          </p:cNvPr>
          <p:cNvSpPr txBox="1"/>
          <p:nvPr/>
        </p:nvSpPr>
        <p:spPr>
          <a:xfrm>
            <a:off x="10426700" y="2324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523DD-025F-2394-5B25-52396351B097}"/>
              </a:ext>
            </a:extLst>
          </p:cNvPr>
          <p:cNvSpPr txBox="1"/>
          <p:nvPr/>
        </p:nvSpPr>
        <p:spPr>
          <a:xfrm>
            <a:off x="10439400" y="318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D55-98CD-9085-00CC-A06D5113B247}"/>
              </a:ext>
            </a:extLst>
          </p:cNvPr>
          <p:cNvSpPr txBox="1"/>
          <p:nvPr/>
        </p:nvSpPr>
        <p:spPr>
          <a:xfrm>
            <a:off x="10528300" y="424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377E8-7CEC-47A6-05D9-060EC966DF79}"/>
              </a:ext>
            </a:extLst>
          </p:cNvPr>
          <p:cNvSpPr txBox="1"/>
          <p:nvPr/>
        </p:nvSpPr>
        <p:spPr>
          <a:xfrm>
            <a:off x="10414000" y="5181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7DE86-E83A-5A26-639D-ECE910F9B1C8}"/>
              </a:ext>
            </a:extLst>
          </p:cNvPr>
          <p:cNvSpPr txBox="1"/>
          <p:nvPr/>
        </p:nvSpPr>
        <p:spPr>
          <a:xfrm>
            <a:off x="6502401" y="57658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Did a “grid screen” of all these parameters, scoring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each pssm against the lir central + BLI peptides composite benchmark from Jen</a:t>
            </a:r>
          </a:p>
        </p:txBody>
      </p:sp>
    </p:spTree>
    <p:extLst>
      <p:ext uri="{BB962C8B-B14F-4D97-AF65-F5344CB8AC3E}">
        <p14:creationId xmlns:p14="http://schemas.microsoft.com/office/powerpoint/2010/main" val="158161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8DB3E3-019E-7B55-51BC-CB01F6E4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" y="1801504"/>
            <a:ext cx="11484244" cy="5056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CF69E-991C-C165-79E0-ADAADD6A092E}"/>
              </a:ext>
            </a:extLst>
          </p:cNvPr>
          <p:cNvSpPr txBox="1"/>
          <p:nvPr/>
        </p:nvSpPr>
        <p:spPr>
          <a:xfrm>
            <a:off x="787400" y="469900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See the giant table for the results.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But the take away is that iLir usually wins and the technical details of the pssm contruction don’t have too much of an impact</a:t>
            </a:r>
          </a:p>
        </p:txBody>
      </p:sp>
    </p:spTree>
    <p:extLst>
      <p:ext uri="{BB962C8B-B14F-4D97-AF65-F5344CB8AC3E}">
        <p14:creationId xmlns:p14="http://schemas.microsoft.com/office/powerpoint/2010/main" val="145993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555F3-F76F-CA0E-5931-94430501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48D2E-C950-16D6-A5BB-0CFAC9767819}"/>
              </a:ext>
            </a:extLst>
          </p:cNvPr>
          <p:cNvSpPr txBox="1"/>
          <p:nvPr/>
        </p:nvSpPr>
        <p:spPr>
          <a:xfrm>
            <a:off x="0" y="1304094"/>
            <a:ext cx="409278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screen_all_binders_weighted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  10.0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   0.688616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   0.747892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  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27,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screen_z_score_above_2_4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0.684375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0.759333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43, dtype: object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6114E-3585-EFC9-84B3-B420CFA7F3CA}"/>
              </a:ext>
            </a:extLst>
          </p:cNvPr>
          <p:cNvSpPr txBox="1"/>
          <p:nvPr/>
        </p:nvSpPr>
        <p:spPr>
          <a:xfrm>
            <a:off x="4095503" y="1411219"/>
            <a:ext cx="393569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0.703906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0.752702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63,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5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0.701004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0.784967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65, dtype: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0CBF1-94F3-AD1D-944D-0DA149E8EACB}"/>
              </a:ext>
            </a:extLst>
          </p:cNvPr>
          <p:cNvSpPr txBox="1"/>
          <p:nvPr/>
        </p:nvSpPr>
        <p:spPr>
          <a:xfrm>
            <a:off x="8099213" y="1469274"/>
            <a:ext cx="409278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screen_all_binders-psiblast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   0.679018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    0.73332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75,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ilir_binders-psiblast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0.667634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0.74562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77, dtype: object</a:t>
            </a:r>
          </a:p>
        </p:txBody>
      </p:sp>
    </p:spTree>
    <p:extLst>
      <p:ext uri="{BB962C8B-B14F-4D97-AF65-F5344CB8AC3E}">
        <p14:creationId xmlns:p14="http://schemas.microsoft.com/office/powerpoint/2010/main" val="179879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251E33-E095-5719-0C11-EAB1E8F3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9E2CB-9B1C-E90A-3AE6-49991235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" y="0"/>
            <a:ext cx="363612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BA09-CDE9-F905-0D82-CC3C4905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47" y="0"/>
            <a:ext cx="3636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AE2968-5D75-E43F-0DED-B1C60F07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C5D17-D06A-AED5-872B-C03F306A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84"/>
            <a:ext cx="5893806" cy="187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6DF50-08A5-EB04-92D3-40D38659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5458"/>
            <a:ext cx="5893806" cy="1875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5AC726-8AE7-1BCE-B536-DA02752E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69" y="1244034"/>
            <a:ext cx="5005372" cy="3990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04F27-EE3C-006E-657A-E3BA75795E78}"/>
              </a:ext>
            </a:extLst>
          </p:cNvPr>
          <p:cNvSpPr txBox="1"/>
          <p:nvPr/>
        </p:nvSpPr>
        <p:spPr>
          <a:xfrm>
            <a:off x="488888" y="101398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weights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24383-B9A8-20E5-9CAE-5F82FFBE9022}"/>
              </a:ext>
            </a:extLst>
          </p:cNvPr>
          <p:cNvSpPr txBox="1"/>
          <p:nvPr/>
        </p:nvSpPr>
        <p:spPr>
          <a:xfrm>
            <a:off x="6962115" y="69711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psi blast</a:t>
            </a:r>
          </a:p>
        </p:txBody>
      </p:sp>
    </p:spTree>
    <p:extLst>
      <p:ext uri="{BB962C8B-B14F-4D97-AF65-F5344CB8AC3E}">
        <p14:creationId xmlns:p14="http://schemas.microsoft.com/office/powerpoint/2010/main" val="266507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4B3-7E26-CB1A-F390-CAA92A0E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72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BBB68-CF4A-4598-F6E9-F3C46EB66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3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C2A1E-CE82-911E-016A-36DFC073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7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7DFE6-9AA4-0A79-2CB4-03A84A50E45C}"/>
              </a:ext>
            </a:extLst>
          </p:cNvPr>
          <p:cNvSpPr txBox="1"/>
          <p:nvPr/>
        </p:nvSpPr>
        <p:spPr>
          <a:xfrm>
            <a:off x="4873658" y="2243579"/>
            <a:ext cx="2134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frequencies</a:t>
            </a:r>
          </a:p>
        </p:txBody>
      </p:sp>
    </p:spTree>
    <p:extLst>
      <p:ext uri="{BB962C8B-B14F-4D97-AF65-F5344CB8AC3E}">
        <p14:creationId xmlns:p14="http://schemas.microsoft.com/office/powerpoint/2010/main" val="34910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18BB5-87E2-ED01-371E-0EF4A12CD08F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08975-3459-5E62-46F6-97E4B12374CF}"/>
              </a:ext>
            </a:extLst>
          </p:cNvPr>
          <p:cNvSpPr txBox="1"/>
          <p:nvPr/>
        </p:nvSpPr>
        <p:spPr>
          <a:xfrm>
            <a:off x="1253766" y="1121789"/>
            <a:ext cx="251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(z-score &gt; 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58EC-91F9-087F-C261-86592B2DB659}"/>
              </a:ext>
            </a:extLst>
          </p:cNvPr>
          <p:cNvSpPr txBox="1"/>
          <p:nvPr/>
        </p:nvSpPr>
        <p:spPr>
          <a:xfrm>
            <a:off x="631595" y="3261675"/>
            <a:ext cx="311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nonbinders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(dropped out after round 3?)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CFC77-A8C7-2FDE-4266-5D845F82BBBD}"/>
              </a:ext>
            </a:extLst>
          </p:cNvPr>
          <p:cNvSpPr txBox="1"/>
          <p:nvPr/>
        </p:nvSpPr>
        <p:spPr>
          <a:xfrm>
            <a:off x="94268" y="5241303"/>
            <a:ext cx="357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LIRs in input library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(everything with &gt;100 reads in input library)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7F6DE-07C2-E658-A177-F8A252D9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4" y="294326"/>
            <a:ext cx="7254657" cy="218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1D6EB-C720-A626-E5D5-0740C809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00" y="2556758"/>
            <a:ext cx="7284548" cy="2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09D3C-FCFD-F845-D665-6A66E4EB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66" y="4850840"/>
            <a:ext cx="7377194" cy="2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63D91-85CD-0560-14D7-F27C407AF117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3BD0B-A302-2917-1E88-791306F5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502"/>
          <a:stretch>
            <a:fillRect/>
          </a:stretch>
        </p:blipFill>
        <p:spPr>
          <a:xfrm>
            <a:off x="3114063" y="344645"/>
            <a:ext cx="4774524" cy="602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CC9F4-8603-06D8-CD14-B4F20670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98"/>
          <a:stretch>
            <a:fillRect/>
          </a:stretch>
        </p:blipFill>
        <p:spPr>
          <a:xfrm>
            <a:off x="7879312" y="334045"/>
            <a:ext cx="4161892" cy="6290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9C3C3-0BAC-20AB-E976-24A22BD71D34}"/>
              </a:ext>
            </a:extLst>
          </p:cNvPr>
          <p:cNvSpPr txBox="1"/>
          <p:nvPr/>
        </p:nvSpPr>
        <p:spPr>
          <a:xfrm>
            <a:off x="0" y="2516863"/>
            <a:ext cx="3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all binders w/ z-score &gt; cutoff</a:t>
            </a:r>
          </a:p>
        </p:txBody>
      </p:sp>
    </p:spTree>
    <p:extLst>
      <p:ext uri="{BB962C8B-B14F-4D97-AF65-F5344CB8AC3E}">
        <p14:creationId xmlns:p14="http://schemas.microsoft.com/office/powerpoint/2010/main" val="15609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5FF9F-2E6C-105D-96C3-F1E855C9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" y="552261"/>
            <a:ext cx="4959327" cy="6224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C5A10-48D5-3D74-0FAA-8D3614E7863E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DBF89-3817-B0D4-F6F4-488D91188FD1}"/>
              </a:ext>
            </a:extLst>
          </p:cNvPr>
          <p:cNvSpPr txBox="1"/>
          <p:nvPr/>
        </p:nvSpPr>
        <p:spPr>
          <a:xfrm>
            <a:off x="2942376" y="0"/>
            <a:ext cx="24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z-score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03A4A-9C58-4148-D96E-ACC9C001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02" y="4299178"/>
            <a:ext cx="5469207" cy="153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C021B-7417-12F7-E372-9BE141B6EF9D}"/>
              </a:ext>
            </a:extLst>
          </p:cNvPr>
          <p:cNvSpPr txBox="1"/>
          <p:nvPr/>
        </p:nvSpPr>
        <p:spPr>
          <a:xfrm>
            <a:off x="8380514" y="401973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3E9D-1D5D-DDA8-6792-322320470BA7}"/>
              </a:ext>
            </a:extLst>
          </p:cNvPr>
          <p:cNvSpPr txBox="1"/>
          <p:nvPr/>
        </p:nvSpPr>
        <p:spPr>
          <a:xfrm>
            <a:off x="7550590" y="5902859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(previously annotated binders)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05967-B0FB-31A2-85F1-E56704473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36" y="992564"/>
            <a:ext cx="5567747" cy="169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ADCC3-84C2-1116-3289-E178A972A1CA}"/>
              </a:ext>
            </a:extLst>
          </p:cNvPr>
          <p:cNvSpPr txBox="1"/>
          <p:nvPr/>
        </p:nvSpPr>
        <p:spPr>
          <a:xfrm>
            <a:off x="8292974" y="66090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Lir central</a:t>
            </a:r>
          </a:p>
        </p:txBody>
      </p:sp>
    </p:spTree>
    <p:extLst>
      <p:ext uri="{BB962C8B-B14F-4D97-AF65-F5344CB8AC3E}">
        <p14:creationId xmlns:p14="http://schemas.microsoft.com/office/powerpoint/2010/main" val="35784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F2C9-7902-F62A-11AE-C42023EB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F86FE-FB6E-3DD6-AC16-8BB516242D9D}"/>
              </a:ext>
            </a:extLst>
          </p:cNvPr>
          <p:cNvSpPr txBox="1"/>
          <p:nvPr/>
        </p:nvSpPr>
        <p:spPr>
          <a:xfrm>
            <a:off x="182197" y="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iLIR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5E744-CE26-8185-8FB8-43383531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9" y="886022"/>
            <a:ext cx="7607509" cy="213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9EBE8-E6DA-0584-77AF-EF8296FA3433}"/>
              </a:ext>
            </a:extLst>
          </p:cNvPr>
          <p:cNvSpPr txBox="1"/>
          <p:nvPr/>
        </p:nvSpPr>
        <p:spPr>
          <a:xfrm>
            <a:off x="2785473" y="18165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</p:spTree>
    <p:extLst>
      <p:ext uri="{BB962C8B-B14F-4D97-AF65-F5344CB8AC3E}">
        <p14:creationId xmlns:p14="http://schemas.microsoft.com/office/powerpoint/2010/main" val="216746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B90A-1376-F546-1D63-726BAAAF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F03E4-C1EA-B339-751D-6B7E16538462}"/>
              </a:ext>
            </a:extLst>
          </p:cNvPr>
          <p:cNvSpPr txBox="1"/>
          <p:nvPr/>
        </p:nvSpPr>
        <p:spPr>
          <a:xfrm>
            <a:off x="182197" y="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iLIR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0270A-F408-4D44-A106-5ABB9886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9" y="886022"/>
            <a:ext cx="7607509" cy="213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793EE-626A-42FC-104B-A00251FB268D}"/>
              </a:ext>
            </a:extLst>
          </p:cNvPr>
          <p:cNvSpPr txBox="1"/>
          <p:nvPr/>
        </p:nvSpPr>
        <p:spPr>
          <a:xfrm>
            <a:off x="2785473" y="18165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1E85-34F5-8B09-E425-3E0A2655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851"/>
          <a:stretch>
            <a:fillRect/>
          </a:stretch>
        </p:blipFill>
        <p:spPr>
          <a:xfrm>
            <a:off x="2061504" y="3999929"/>
            <a:ext cx="9514211" cy="2414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7BF7-A47C-A7C3-340D-600CC4193948}"/>
              </a:ext>
            </a:extLst>
          </p:cNvPr>
          <p:cNvSpPr txBox="1"/>
          <p:nvPr/>
        </p:nvSpPr>
        <p:spPr>
          <a:xfrm>
            <a:off x="483489" y="4909185"/>
            <a:ext cx="138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top binders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from screen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AFDC58-8C0F-BABC-FFA0-3D1E38FEA50B}"/>
              </a:ext>
            </a:extLst>
          </p:cNvPr>
          <p:cNvSpPr/>
          <p:nvPr/>
        </p:nvSpPr>
        <p:spPr>
          <a:xfrm>
            <a:off x="228600" y="4000500"/>
            <a:ext cx="11730038" cy="2443163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2E2D-AE00-6432-3BA3-8334BAD8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55E1A-4673-A830-181A-0493EC285FCB}"/>
              </a:ext>
            </a:extLst>
          </p:cNvPr>
          <p:cNvSpPr txBox="1"/>
          <p:nvPr/>
        </p:nvSpPr>
        <p:spPr>
          <a:xfrm>
            <a:off x="320512" y="273377"/>
            <a:ext cx="896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 – Lir central motifs matching regex + peptides from the screen tested by BLI?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FDAD4-71E4-FC52-5A7A-88E2461D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0" y="3867085"/>
            <a:ext cx="7016775" cy="2137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36B0A-28AC-ADF2-F335-DDE691E9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88" y="1237007"/>
            <a:ext cx="6954895" cy="21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6333-7D89-75EE-798C-0C27F46B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E2751-D08B-1279-9448-A036D68F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5" y="2427092"/>
            <a:ext cx="7254657" cy="21887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5E2307-2BE5-6DB9-4404-298665AA32DC}"/>
              </a:ext>
            </a:extLst>
          </p:cNvPr>
          <p:cNvGrpSpPr/>
          <p:nvPr/>
        </p:nvGrpSpPr>
        <p:grpSpPr>
          <a:xfrm>
            <a:off x="1527006" y="320878"/>
            <a:ext cx="6527997" cy="2096654"/>
            <a:chOff x="539454" y="293446"/>
            <a:chExt cx="6527997" cy="20966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76122-F680-8E5A-4636-BED6BF99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54" y="561619"/>
              <a:ext cx="6527997" cy="182848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9734E-07C8-746C-2DB4-8CD4B8EBF2E6}"/>
                </a:ext>
              </a:extLst>
            </p:cNvPr>
            <p:cNvSpPr txBox="1"/>
            <p:nvPr/>
          </p:nvSpPr>
          <p:spPr>
            <a:xfrm>
              <a:off x="3327195" y="293446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>
                  <a:latin typeface="Avenir Book" panose="02000503020000020003" pitchFamily="2" charset="0"/>
                </a:rPr>
                <a:t>iLIR motifs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3C3995-6E79-E471-064D-24F38AEFE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87" y="4558875"/>
            <a:ext cx="6954895" cy="2118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0F32D-3366-ABF5-C504-52EEC6B704DF}"/>
              </a:ext>
            </a:extLst>
          </p:cNvPr>
          <p:cNvSpPr txBox="1"/>
          <p:nvPr/>
        </p:nvSpPr>
        <p:spPr>
          <a:xfrm>
            <a:off x="8428776" y="2507810"/>
            <a:ext cx="3186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By eye, it looks like the iLIR motif would do better on the test set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I don’t think it would matter what backgrounds were used or what type of matrix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But this isn’t necessarily a bad thing. The results might suggest that prior motif definitions are too restrictive and miss many sequences that bind</a:t>
            </a:r>
          </a:p>
        </p:txBody>
      </p:sp>
    </p:spTree>
    <p:extLst>
      <p:ext uri="{BB962C8B-B14F-4D97-AF65-F5344CB8AC3E}">
        <p14:creationId xmlns:p14="http://schemas.microsoft.com/office/powerpoint/2010/main" val="319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556</Words>
  <Application>Microsoft Macintosh PowerPoint</Application>
  <PresentationFormat>Widescreen</PresentationFormat>
  <Paragraphs>129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Black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Halpin</dc:creator>
  <cp:lastModifiedBy>Jackson Halpin</cp:lastModifiedBy>
  <cp:revision>22</cp:revision>
  <dcterms:created xsi:type="dcterms:W3CDTF">2025-05-16T17:34:33Z</dcterms:created>
  <dcterms:modified xsi:type="dcterms:W3CDTF">2025-05-30T17:55:27Z</dcterms:modified>
</cp:coreProperties>
</file>