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652" r:id="rId2"/>
    <p:sldId id="191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D996-0267-1E56-DC19-2E71186BE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C1AD1-FE91-1604-365C-5489446E6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2AFDA-C58E-F553-3C8D-365327B6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F568-7E93-8944-8A39-57375F04D1CD}" type="datetimeFigureOut"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10D5-3FA7-E0C8-699F-A207C517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E9D39-85DD-B2AB-F92B-1559714A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3E4F-3297-5644-87F1-C7ED58E605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5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12E1-77A3-55EF-EE0F-062E75BA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F5362-116B-EC4B-EB87-5587F2A1F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3C7B8-B01E-25AC-2BF0-D4ACDF53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F568-7E93-8944-8A39-57375F04D1CD}" type="datetimeFigureOut"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0246-9E29-61B3-9CC3-B8AE77DF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0CB5C-4DF8-948E-DEBA-CC9ED42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3E4F-3297-5644-87F1-C7ED58E605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7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001B5-9E56-E338-8DC6-0174A2513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8B587-4A2D-ED39-65D5-1B07E5D58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843B-94AC-3F2C-29FF-94DD39DB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F568-7E93-8944-8A39-57375F04D1CD}" type="datetimeFigureOut"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81E2-A6A8-FA9C-257D-616C42BC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34F16-0C0B-1D88-52E3-5E43E167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3E4F-3297-5644-87F1-C7ED58E605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66D6-2E09-B692-FD2A-E0C0EDC4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E5643-3667-F375-CC19-237655F4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1017F-D3E9-2FEB-DD8C-DE6F644C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F568-7E93-8944-8A39-57375F04D1CD}" type="datetimeFigureOut"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63D22-C6FB-04FB-AAC8-4F63BB05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2B53C-8221-5D09-0174-D66DC162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3E4F-3297-5644-87F1-C7ED58E605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9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6845-6533-0CDA-0AFA-4D0AFD97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3CB0A-CDCE-54E1-39C9-EC9AFDC4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0C930-8A51-ED84-1FB8-1BD17187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F568-7E93-8944-8A39-57375F04D1CD}" type="datetimeFigureOut"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4B92B-C0ED-D8E0-E7D4-15DEDA32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D8878-9D44-CBE1-238A-01DB6C51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3E4F-3297-5644-87F1-C7ED58E605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4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B9E8-969F-789F-BDAE-D54CB4A6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DFB8-429F-24C2-2843-EC1CF5630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9F028-9DEB-2FBF-8FEC-282A28243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6260B-CA6E-1AAA-E0E1-437AC48F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F568-7E93-8944-8A39-57375F04D1CD}" type="datetimeFigureOut"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3DEC2-C2C8-4ACC-FA73-2F8BA14E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FC10D-ECEB-F463-3113-05FEB2F3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3E4F-3297-5644-87F1-C7ED58E605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7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B5B9-9B10-2E4D-224A-B8B50C56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A58A5-0D64-1921-7E11-9F62D3B9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353E4-6A7F-057D-0F03-0C9AED5E8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E5567-0E5B-C274-44F3-366FFDFD0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68E01-7EAC-4286-37A0-DD3A1FD67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DC162-185A-F991-2237-B857FDFD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F568-7E93-8944-8A39-57375F04D1CD}" type="datetimeFigureOut"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209D1-1F3D-CA9A-5B48-1A7F65B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E68F9-658D-CBD5-E994-0CC1F987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3E4F-3297-5644-87F1-C7ED58E605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0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A053-D903-8CA7-08BA-F59D20D7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3A2EC-211B-991C-55EC-AB1D09D1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F568-7E93-8944-8A39-57375F04D1CD}" type="datetimeFigureOut"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12E59-50DE-7104-DD20-DB7A03C3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48FA4-22A9-3137-CA31-46DF2B49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3E4F-3297-5644-87F1-C7ED58E605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56382-969F-3638-6AEE-4C79B921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F568-7E93-8944-8A39-57375F04D1CD}" type="datetimeFigureOut"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4641B-31AA-DE06-14F8-29FD43C4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3F992-0798-E424-1DB0-97464AD7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3E4F-3297-5644-87F1-C7ED58E605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3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9B53-D333-F8B8-73A4-5043B78A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6EDA-65A2-D523-5077-C5F96D15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31F7D-7758-8711-3C02-D0FFF28A5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D23E0-0F2A-9001-234A-B40F787F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F568-7E93-8944-8A39-57375F04D1CD}" type="datetimeFigureOut"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620DF-56D8-EB2F-D9E2-AA8CEB62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B6A10-5313-462C-238D-01DD24BC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3E4F-3297-5644-87F1-C7ED58E605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2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8D5D-4E77-D746-8DF4-DD230878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CC0E2-4FBA-5075-ED3D-37D0F4087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7C749-396B-C931-5D97-7AF3BF4A5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1C28-9E15-EEFB-C2A2-F4CFAFAD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F568-7E93-8944-8A39-57375F04D1CD}" type="datetimeFigureOut"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63342-490B-ED17-2569-E19D4363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1074-8A80-3EB7-4D24-3154D314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3E4F-3297-5644-87F1-C7ED58E605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2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E6974-6E3F-9DCB-59FA-E9367077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4C28B-00AA-3C8C-7A5B-0C44D043C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ADF2B-7D20-41A3-9BE5-FABF2533C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5F568-7E93-8944-8A39-57375F04D1CD}" type="datetimeFigureOut"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07480-4580-E134-F197-2BA1D1433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2B40-D104-6FF0-F419-F433EDF15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F3E4F-3297-5644-87F1-C7ED58E605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51B72-F658-2031-7E29-944744D4B6B8}"/>
              </a:ext>
            </a:extLst>
          </p:cNvPr>
          <p:cNvSpPr txBox="1"/>
          <p:nvPr/>
        </p:nvSpPr>
        <p:spPr>
          <a:xfrm>
            <a:off x="4734046" y="127322"/>
            <a:ext cx="2475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>
                <a:latin typeface="Avenir Book" panose="02000503020000020003" pitchFamily="2" charset="0"/>
              </a:rPr>
              <a:t>Benchmark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39A77-D8A8-C8CC-B081-74E072F78AED}"/>
              </a:ext>
            </a:extLst>
          </p:cNvPr>
          <p:cNvSpPr txBox="1"/>
          <p:nvPr/>
        </p:nvSpPr>
        <p:spPr>
          <a:xfrm>
            <a:off x="5318335" y="2455949"/>
            <a:ext cx="22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venir Book" panose="02000503020000020003" pitchFamily="2" charset="0"/>
              </a:rPr>
              <a:t>e.g</a:t>
            </a:r>
            <a:r>
              <a:rPr lang="en-US" dirty="0">
                <a:latin typeface="Avenir Book" panose="02000503020000020003" pitchFamily="2" charset="0"/>
              </a:rPr>
              <a:t>. [FWYL]PX</a:t>
            </a:r>
            <a:r>
              <a:rPr lang="el-GR" dirty="0">
                <a:latin typeface="Avenir Book" panose="02000503020000020003" pitchFamily="2" charset="0"/>
              </a:rPr>
              <a:t>Φ</a:t>
            </a:r>
            <a:r>
              <a:rPr lang="en-US" dirty="0">
                <a:latin typeface="Avenir Book" panose="02000503020000020003" pitchFamily="2" charset="0"/>
              </a:rPr>
              <a:t>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264E63-6715-4E76-14A2-8443A90BFF96}"/>
              </a:ext>
            </a:extLst>
          </p:cNvPr>
          <p:cNvSpPr/>
          <p:nvPr/>
        </p:nvSpPr>
        <p:spPr>
          <a:xfrm>
            <a:off x="5316959" y="1347004"/>
            <a:ext cx="1967697" cy="10185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238E6-5EED-75E5-F566-AD8F6835A90C}"/>
              </a:ext>
            </a:extLst>
          </p:cNvPr>
          <p:cNvSpPr txBox="1"/>
          <p:nvPr/>
        </p:nvSpPr>
        <p:spPr>
          <a:xfrm>
            <a:off x="5745222" y="1613221"/>
            <a:ext cx="101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Avenir Book" panose="02000503020000020003" pitchFamily="2" charset="0"/>
              </a:rPr>
              <a:t>motif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A1A775-0CCA-4F1E-F3E0-107FCC45A847}"/>
              </a:ext>
            </a:extLst>
          </p:cNvPr>
          <p:cNvCxnSpPr>
            <a:cxnSpLocks/>
          </p:cNvCxnSpPr>
          <p:nvPr/>
        </p:nvCxnSpPr>
        <p:spPr>
          <a:xfrm>
            <a:off x="7426930" y="1807740"/>
            <a:ext cx="8534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05A59AE-E8EC-AFD3-132D-988506630C05}"/>
              </a:ext>
            </a:extLst>
          </p:cNvPr>
          <p:cNvSpPr/>
          <p:nvPr/>
        </p:nvSpPr>
        <p:spPr>
          <a:xfrm>
            <a:off x="8445018" y="1234632"/>
            <a:ext cx="2476982" cy="12616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51C2F-748A-D5F0-5E54-117E11B72BCD}"/>
              </a:ext>
            </a:extLst>
          </p:cNvPr>
          <p:cNvSpPr txBox="1"/>
          <p:nvPr/>
        </p:nvSpPr>
        <p:spPr>
          <a:xfrm>
            <a:off x="8766345" y="1473889"/>
            <a:ext cx="2245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latin typeface="Avenir Book" panose="02000503020000020003" pitchFamily="2" charset="0"/>
              </a:rPr>
              <a:t>Search human proteome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D12206-34F3-F010-B3F8-D6C17CBA3E8D}"/>
              </a:ext>
            </a:extLst>
          </p:cNvPr>
          <p:cNvSpPr/>
          <p:nvPr/>
        </p:nvSpPr>
        <p:spPr>
          <a:xfrm>
            <a:off x="8330295" y="4419850"/>
            <a:ext cx="3645408" cy="82296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005BA1-6002-99B2-CE21-060D6AC3A1B5}"/>
              </a:ext>
            </a:extLst>
          </p:cNvPr>
          <p:cNvCxnSpPr>
            <a:cxnSpLocks/>
          </p:cNvCxnSpPr>
          <p:nvPr/>
        </p:nvCxnSpPr>
        <p:spPr>
          <a:xfrm flipH="1">
            <a:off x="7519147" y="2535936"/>
            <a:ext cx="1454165" cy="1554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BC3C5B-4776-85F7-CD15-EBD0102D256E}"/>
              </a:ext>
            </a:extLst>
          </p:cNvPr>
          <p:cNvCxnSpPr>
            <a:cxnSpLocks/>
          </p:cNvCxnSpPr>
          <p:nvPr/>
        </p:nvCxnSpPr>
        <p:spPr>
          <a:xfrm>
            <a:off x="9988783" y="2572512"/>
            <a:ext cx="0" cy="180363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8D1E46-34D3-DC0A-B226-EAFC3CD15D02}"/>
              </a:ext>
            </a:extLst>
          </p:cNvPr>
          <p:cNvSpPr txBox="1"/>
          <p:nvPr/>
        </p:nvSpPr>
        <p:spPr>
          <a:xfrm>
            <a:off x="8453377" y="4490571"/>
            <a:ext cx="3738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  <a:latin typeface="Avenir Book" panose="02000503020000020003" pitchFamily="2" charset="0"/>
              </a:rPr>
              <a:t>Experimentally verified motif matches (true positives)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0CFB91-40C6-6124-196D-2B35369BBF2A}"/>
              </a:ext>
            </a:extLst>
          </p:cNvPr>
          <p:cNvGrpSpPr/>
          <p:nvPr/>
        </p:nvGrpSpPr>
        <p:grpSpPr>
          <a:xfrm>
            <a:off x="152400" y="635000"/>
            <a:ext cx="4113769" cy="3733800"/>
            <a:chOff x="259493" y="1458096"/>
            <a:chExt cx="5696465" cy="517031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F347285-1CAA-9FA1-FB9F-C22A6BDC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451" y="1519538"/>
              <a:ext cx="5461000" cy="50546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BD2CFE-F0E2-EA3B-FC22-8E208E75D418}"/>
                </a:ext>
              </a:extLst>
            </p:cNvPr>
            <p:cNvSpPr/>
            <p:nvPr/>
          </p:nvSpPr>
          <p:spPr>
            <a:xfrm>
              <a:off x="259493" y="1458096"/>
              <a:ext cx="5696465" cy="5170311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7000">
                  <a:schemeClr val="bg1">
                    <a:alpha val="0"/>
                  </a:schemeClr>
                </a:gs>
                <a:gs pos="78000">
                  <a:schemeClr val="bg1">
                    <a:alpha val="77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DE73B-A087-6AF4-E6A8-0B4CA356EABD}"/>
              </a:ext>
            </a:extLst>
          </p:cNvPr>
          <p:cNvCxnSpPr>
            <a:cxnSpLocks/>
          </p:cNvCxnSpPr>
          <p:nvPr/>
        </p:nvCxnSpPr>
        <p:spPr>
          <a:xfrm>
            <a:off x="4290030" y="1833140"/>
            <a:ext cx="8534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F946D20-E79F-7254-627A-BA44B13C8E89}"/>
              </a:ext>
            </a:extLst>
          </p:cNvPr>
          <p:cNvSpPr txBox="1"/>
          <p:nvPr/>
        </p:nvSpPr>
        <p:spPr>
          <a:xfrm>
            <a:off x="118752" y="279190"/>
            <a:ext cx="48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venir Book" panose="02000503020000020003" pitchFamily="2" charset="0"/>
              </a:rPr>
              <a:t>Eukaryotic Linear Motif (ELM) database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6397A-11FC-76F0-1F05-C26799347851}"/>
              </a:ext>
            </a:extLst>
          </p:cNvPr>
          <p:cNvSpPr txBox="1"/>
          <p:nvPr/>
        </p:nvSpPr>
        <p:spPr>
          <a:xfrm>
            <a:off x="5927202" y="6098411"/>
            <a:ext cx="5208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1"/>
                </a:solidFill>
                <a:latin typeface="Avenir Book" panose="02000503020000020003" pitchFamily="2" charset="0"/>
              </a:rPr>
              <a:t># false positives (FP) </a:t>
            </a:r>
            <a:r>
              <a:rPr lang="en-US" sz="2000">
                <a:latin typeface="Avenir Book" panose="02000503020000020003" pitchFamily="2" charset="0"/>
              </a:rPr>
              <a:t>&gt;&gt; </a:t>
            </a:r>
            <a:r>
              <a:rPr lang="en-US" sz="2000">
                <a:solidFill>
                  <a:schemeClr val="accent2"/>
                </a:solidFill>
                <a:latin typeface="Avenir Book" panose="02000503020000020003" pitchFamily="2" charset="0"/>
              </a:rPr>
              <a:t># true positives (TP)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5A0F4FC-883E-DC14-8EAD-7221024674BA}"/>
              </a:ext>
            </a:extLst>
          </p:cNvPr>
          <p:cNvSpPr/>
          <p:nvPr/>
        </p:nvSpPr>
        <p:spPr>
          <a:xfrm>
            <a:off x="4530185" y="4162836"/>
            <a:ext cx="3426800" cy="85953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994BA-CBDF-8E3F-46EB-450ACEB42EA0}"/>
              </a:ext>
            </a:extLst>
          </p:cNvPr>
          <p:cNvSpPr txBox="1"/>
          <p:nvPr/>
        </p:nvSpPr>
        <p:spPr>
          <a:xfrm>
            <a:off x="4669776" y="4232979"/>
            <a:ext cx="3715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chemeClr val="accent1"/>
                </a:solidFill>
                <a:latin typeface="Avenir Book" panose="02000503020000020003" pitchFamily="2" charset="0"/>
              </a:rPr>
              <a:t>Background motif matches (mostly false positives)</a:t>
            </a:r>
          </a:p>
        </p:txBody>
      </p:sp>
    </p:spTree>
    <p:extLst>
      <p:ext uri="{BB962C8B-B14F-4D97-AF65-F5344CB8AC3E}">
        <p14:creationId xmlns:p14="http://schemas.microsoft.com/office/powerpoint/2010/main" val="262852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3874E-B980-A8CA-8109-199F1B95C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135E2-B648-F412-A706-DCC515F4F8FC}"/>
              </a:ext>
            </a:extLst>
          </p:cNvPr>
          <p:cNvSpPr txBox="1"/>
          <p:nvPr/>
        </p:nvSpPr>
        <p:spPr>
          <a:xfrm>
            <a:off x="4734046" y="127322"/>
            <a:ext cx="2475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>
                <a:latin typeface="Avenir Book" panose="02000503020000020003" pitchFamily="2" charset="0"/>
              </a:rPr>
              <a:t>Benchmark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AB9434-CE17-6B4A-0399-D1A82CFCCBA6}"/>
              </a:ext>
            </a:extLst>
          </p:cNvPr>
          <p:cNvSpPr/>
          <p:nvPr/>
        </p:nvSpPr>
        <p:spPr>
          <a:xfrm>
            <a:off x="346276" y="1163429"/>
            <a:ext cx="3339296" cy="82296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EEDAA05-198B-2F42-BBAD-18A208DAB469}"/>
              </a:ext>
            </a:extLst>
          </p:cNvPr>
          <p:cNvSpPr/>
          <p:nvPr/>
        </p:nvSpPr>
        <p:spPr>
          <a:xfrm>
            <a:off x="316646" y="2425647"/>
            <a:ext cx="3426800" cy="85953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4BBE1D-1CBF-D4BE-1BAC-E668C0A6FD10}"/>
              </a:ext>
            </a:extLst>
          </p:cNvPr>
          <p:cNvSpPr txBox="1"/>
          <p:nvPr/>
        </p:nvSpPr>
        <p:spPr>
          <a:xfrm>
            <a:off x="583558" y="1234150"/>
            <a:ext cx="2951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  <a:latin typeface="Avenir Book" panose="02000503020000020003" pitchFamily="2" charset="0"/>
              </a:rPr>
              <a:t>Experimentally verified motif matches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F95C8B-F106-9C8D-FB46-9786B93095E4}"/>
              </a:ext>
            </a:extLst>
          </p:cNvPr>
          <p:cNvSpPr txBox="1"/>
          <p:nvPr/>
        </p:nvSpPr>
        <p:spPr>
          <a:xfrm>
            <a:off x="456237" y="2495790"/>
            <a:ext cx="3715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chemeClr val="accent1"/>
                </a:solidFill>
                <a:latin typeface="Avenir Book" panose="02000503020000020003" pitchFamily="2" charset="0"/>
              </a:rPr>
              <a:t>Background motif matches (mostly false positives)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920B-E37D-A383-4993-5CACC32842BB}"/>
              </a:ext>
            </a:extLst>
          </p:cNvPr>
          <p:cNvCxnSpPr>
            <a:cxnSpLocks/>
          </p:cNvCxnSpPr>
          <p:nvPr/>
        </p:nvCxnSpPr>
        <p:spPr>
          <a:xfrm>
            <a:off x="3801319" y="1697137"/>
            <a:ext cx="1093410" cy="521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473212-3646-7907-15E8-B3886B595AF4}"/>
              </a:ext>
            </a:extLst>
          </p:cNvPr>
          <p:cNvCxnSpPr>
            <a:cxnSpLocks/>
          </p:cNvCxnSpPr>
          <p:nvPr/>
        </p:nvCxnSpPr>
        <p:spPr>
          <a:xfrm flipV="1">
            <a:off x="3801320" y="2380129"/>
            <a:ext cx="1039621" cy="259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83DA61-DF7F-134F-F778-ABABFBA3AC7F}"/>
              </a:ext>
            </a:extLst>
          </p:cNvPr>
          <p:cNvCxnSpPr>
            <a:cxnSpLocks/>
          </p:cNvCxnSpPr>
          <p:nvPr/>
        </p:nvCxnSpPr>
        <p:spPr>
          <a:xfrm>
            <a:off x="7762754" y="2229572"/>
            <a:ext cx="7639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62D9983-5739-840A-47F4-4568BB7E8B02}"/>
              </a:ext>
            </a:extLst>
          </p:cNvPr>
          <p:cNvSpPr txBox="1"/>
          <p:nvPr/>
        </p:nvSpPr>
        <p:spPr>
          <a:xfrm>
            <a:off x="8828818" y="5086816"/>
            <a:ext cx="3044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latin typeface="Avenir Book" panose="02000503020000020003" pitchFamily="2" charset="0"/>
              </a:rPr>
              <a:t>Quantify score’s ability to separate </a:t>
            </a:r>
            <a:r>
              <a:rPr lang="en-US" sz="2000">
                <a:solidFill>
                  <a:schemeClr val="accent2"/>
                </a:solidFill>
                <a:latin typeface="Avenir Book" panose="02000503020000020003" pitchFamily="2" charset="0"/>
              </a:rPr>
              <a:t>TP</a:t>
            </a:r>
            <a:r>
              <a:rPr lang="en-US" sz="2000">
                <a:latin typeface="Avenir Book" panose="02000503020000020003" pitchFamily="2" charset="0"/>
              </a:rPr>
              <a:t> vs </a:t>
            </a:r>
            <a:r>
              <a:rPr lang="en-US" sz="2000">
                <a:solidFill>
                  <a:schemeClr val="accent1"/>
                </a:solidFill>
                <a:latin typeface="Avenir Book" panose="02000503020000020003" pitchFamily="2" charset="0"/>
              </a:rPr>
              <a:t>FP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291846-C3C9-B972-5884-D3356C7FE388}"/>
              </a:ext>
            </a:extLst>
          </p:cNvPr>
          <p:cNvSpPr/>
          <p:nvPr/>
        </p:nvSpPr>
        <p:spPr>
          <a:xfrm>
            <a:off x="8770944" y="5063667"/>
            <a:ext cx="3102015" cy="740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24DB82-B19A-7BC7-84D9-296E5379F251}"/>
              </a:ext>
            </a:extLst>
          </p:cNvPr>
          <p:cNvSpPr txBox="1"/>
          <p:nvPr/>
        </p:nvSpPr>
        <p:spPr>
          <a:xfrm>
            <a:off x="668902" y="614753"/>
            <a:ext cx="2951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>
                <a:solidFill>
                  <a:schemeClr val="accent2"/>
                </a:solidFill>
                <a:latin typeface="Avenir Book" panose="02000503020000020003" pitchFamily="2" charset="0"/>
              </a:rPr>
              <a:t>True positives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8FF46E-5599-4EC7-B68C-AB6196FEB595}"/>
              </a:ext>
            </a:extLst>
          </p:cNvPr>
          <p:cNvSpPr txBox="1"/>
          <p:nvPr/>
        </p:nvSpPr>
        <p:spPr>
          <a:xfrm>
            <a:off x="557692" y="3292842"/>
            <a:ext cx="296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>
                <a:solidFill>
                  <a:schemeClr val="accent1"/>
                </a:solidFill>
                <a:latin typeface="Avenir Book" panose="02000503020000020003" pitchFamily="2" charset="0"/>
              </a:rPr>
              <a:t>False positives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E6299-792C-D82D-63D8-8D6883CF9587}"/>
              </a:ext>
            </a:extLst>
          </p:cNvPr>
          <p:cNvSpPr txBox="1"/>
          <p:nvPr/>
        </p:nvSpPr>
        <p:spPr>
          <a:xfrm>
            <a:off x="4988859" y="1667435"/>
            <a:ext cx="25891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2">
                    <a:lumMod val="50000"/>
                  </a:schemeClr>
                </a:solidFill>
                <a:latin typeface="Avenir Book" panose="02000503020000020003" pitchFamily="2" charset="0"/>
              </a:rPr>
              <a:t>MSA</a:t>
            </a:r>
            <a:r>
              <a:rPr lang="en-US" sz="2800" b="1">
                <a:latin typeface="Avenir Book" panose="02000503020000020003" pitchFamily="2" charset="0"/>
              </a:rPr>
              <a:t> </a:t>
            </a:r>
          </a:p>
          <a:p>
            <a:pPr algn="ctr"/>
            <a:r>
              <a:rPr lang="en-US" sz="2800" b="1">
                <a:latin typeface="Avenir Book" panose="02000503020000020003" pitchFamily="2" charset="0"/>
              </a:rPr>
              <a:t>-or-</a:t>
            </a:r>
          </a:p>
          <a:p>
            <a:pPr algn="ctr"/>
            <a:r>
              <a:rPr lang="en-US" sz="2800" b="1">
                <a:solidFill>
                  <a:srgbClr val="C00000"/>
                </a:solidFill>
                <a:latin typeface="Avenir Book" panose="02000503020000020003" pitchFamily="2" charset="0"/>
              </a:rPr>
              <a:t>Pairwise k-mer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161CE8-7002-B694-4C5E-92C826B7AD45}"/>
              </a:ext>
            </a:extLst>
          </p:cNvPr>
          <p:cNvSpPr/>
          <p:nvPr/>
        </p:nvSpPr>
        <p:spPr>
          <a:xfrm>
            <a:off x="4996803" y="1652596"/>
            <a:ext cx="2573891" cy="13729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A0421E3-5616-24A7-1415-EA9846D8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932" y="1798544"/>
            <a:ext cx="3021480" cy="222896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C020682-94AB-7685-93E2-820802BACA28}"/>
              </a:ext>
            </a:extLst>
          </p:cNvPr>
          <p:cNvSpPr txBox="1"/>
          <p:nvPr/>
        </p:nvSpPr>
        <p:spPr>
          <a:xfrm>
            <a:off x="8538883" y="1304365"/>
            <a:ext cx="3448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latin typeface="Avenir Book" panose="02000503020000020003" pitchFamily="2" charset="0"/>
              </a:rPr>
              <a:t>Calculate conservation score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E6152D-5A87-2A96-D512-338246AE6C8D}"/>
              </a:ext>
            </a:extLst>
          </p:cNvPr>
          <p:cNvCxnSpPr>
            <a:cxnSpLocks/>
          </p:cNvCxnSpPr>
          <p:nvPr/>
        </p:nvCxnSpPr>
        <p:spPr>
          <a:xfrm>
            <a:off x="10089096" y="4152500"/>
            <a:ext cx="0" cy="5674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A0DB7FB-300E-E9FE-F2EB-99E8ECAC2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32"/>
          <a:stretch/>
        </p:blipFill>
        <p:spPr>
          <a:xfrm>
            <a:off x="5169477" y="3860933"/>
            <a:ext cx="3266311" cy="26658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5E392E-56F9-63E3-FB45-15382447EAF8}"/>
              </a:ext>
            </a:extLst>
          </p:cNvPr>
          <p:cNvSpPr txBox="1"/>
          <p:nvPr/>
        </p:nvSpPr>
        <p:spPr>
          <a:xfrm>
            <a:off x="5959288" y="6488668"/>
            <a:ext cx="21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Conservation score</a:t>
            </a:r>
          </a:p>
        </p:txBody>
      </p:sp>
    </p:spTree>
    <p:extLst>
      <p:ext uri="{BB962C8B-B14F-4D97-AF65-F5344CB8AC3E}">
        <p14:creationId xmlns:p14="http://schemas.microsoft.com/office/powerpoint/2010/main" val="335550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Avenir Book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 Halpin</dc:creator>
  <cp:lastModifiedBy>Jackson Halpin</cp:lastModifiedBy>
  <cp:revision>1</cp:revision>
  <dcterms:created xsi:type="dcterms:W3CDTF">2024-04-18T19:23:46Z</dcterms:created>
  <dcterms:modified xsi:type="dcterms:W3CDTF">2024-04-18T19:24:52Z</dcterms:modified>
</cp:coreProperties>
</file>