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YZ</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b443d01e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b443d01e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96b9f0a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96b9f0a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a:t>
            </a:r>
            <a:endParaRPr/>
          </a:p>
          <a:p>
            <a:pPr indent="0" lvl="0" marL="0" rtl="0" algn="l">
              <a:spcBef>
                <a:spcPts val="0"/>
              </a:spcBef>
              <a:spcAft>
                <a:spcPts val="0"/>
              </a:spcAft>
              <a:buNone/>
            </a:pPr>
            <a:r>
              <a:rPr lang="en"/>
              <a:t>RPA auc: 0.1%   md: 1%</a:t>
            </a:r>
            <a:endParaRPr/>
          </a:p>
          <a:p>
            <a:pPr indent="0" lvl="0" marL="0" rtl="0" algn="l">
              <a:spcBef>
                <a:spcPts val="0"/>
              </a:spcBef>
              <a:spcAft>
                <a:spcPts val="0"/>
              </a:spcAft>
              <a:buNone/>
            </a:pPr>
            <a:r>
              <a:rPr lang="en"/>
              <a:t>RTV  auc: 1%     md: 1%</a:t>
            </a:r>
            <a:endParaRPr/>
          </a:p>
          <a:p>
            <a:pPr indent="0" lvl="0" marL="0" rtl="0" algn="l">
              <a:spcBef>
                <a:spcPts val="0"/>
              </a:spcBef>
              <a:spcAft>
                <a:spcPts val="0"/>
              </a:spcAft>
              <a:buNone/>
            </a:pPr>
            <a:r>
              <a:rPr lang="en"/>
              <a:t>CFM </a:t>
            </a:r>
            <a:r>
              <a:rPr lang="en"/>
              <a:t>auc:</a:t>
            </a:r>
            <a:r>
              <a:rPr lang="en"/>
              <a:t>1.2%   md: 62.5%</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96b9f0a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96b9f0a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Machine has bias. ML practitioners should take data ethics into account in models. </a:t>
            </a:r>
            <a:endParaRPr/>
          </a:p>
          <a:p>
            <a:pPr indent="0" lvl="0" marL="0" rtl="0" algn="l">
              <a:lnSpc>
                <a:spcPct val="115000"/>
              </a:lnSpc>
              <a:spcBef>
                <a:spcPts val="0"/>
              </a:spcBef>
              <a:spcAft>
                <a:spcPts val="0"/>
              </a:spcAft>
              <a:buNone/>
            </a:pPr>
            <a:r>
              <a:rPr lang="en"/>
              <a:t>ML models learn to use data variables to make decisions and perpetuate the original biases in the data. Removing these variables makes the models fairer but less accurate in prediction. This is the fairness-accuracy tradeoff.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96b9f0a5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96b9f0a5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Relabelling fairness:</a:t>
            </a:r>
            <a:endParaRPr/>
          </a:p>
          <a:p>
            <a:pPr indent="0" lvl="0" marL="0" rtl="0" algn="l">
              <a:spcBef>
                <a:spcPts val="0"/>
              </a:spcBef>
              <a:spcAft>
                <a:spcPts val="0"/>
              </a:spcAft>
              <a:buNone/>
            </a:pPr>
            <a:r>
              <a:rPr lang="en"/>
              <a:t>Has a narrow definition of what fair is:</a:t>
            </a:r>
            <a:endParaRPr/>
          </a:p>
          <a:p>
            <a:pPr indent="0" lvl="0" marL="0" rtl="0" algn="l">
              <a:spcBef>
                <a:spcPts val="0"/>
              </a:spcBef>
              <a:spcAft>
                <a:spcPts val="0"/>
              </a:spcAft>
              <a:buNone/>
            </a:pPr>
            <a:r>
              <a:rPr lang="en"/>
              <a:t>Uniform definition of benefits between the X variables of advantaged and disadvantaged group</a:t>
            </a:r>
            <a:endParaRPr/>
          </a:p>
          <a:p>
            <a:pPr indent="0" lvl="0" marL="0" rtl="0" algn="l">
              <a:spcBef>
                <a:spcPts val="0"/>
              </a:spcBef>
              <a:spcAft>
                <a:spcPts val="0"/>
              </a:spcAft>
              <a:buNone/>
            </a:pPr>
            <a:r>
              <a:rPr lang="en"/>
              <a:t>Also it directly changes the y value for advantaged and disadvantaged group to make the dataset more “fair”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ACF issues: only works for linear regression-once we introduce a nonlinear relationship the method becomes unstable</a:t>
            </a:r>
            <a:endParaRPr/>
          </a:p>
          <a:p>
            <a:pPr indent="0" lvl="0" marL="0" rtl="0" algn="l">
              <a:spcBef>
                <a:spcPts val="0"/>
              </a:spcBef>
              <a:spcAft>
                <a:spcPts val="0"/>
              </a:spcAft>
              <a:buNone/>
            </a:pPr>
            <a:r>
              <a:rPr lang="en"/>
              <a:t>ROC : only a selected number of classifiers can be applied with this method: it requires the classifier to produce a predicted probability.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96b9f0a5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6b9f0a5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96b9f0a5a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96b9f0a5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96b9f0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96b9f0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Roboto"/>
                <a:ea typeface="Roboto"/>
                <a:cs typeface="Roboto"/>
                <a:sym typeface="Roboto"/>
              </a:rPr>
              <a:t>YZ: </a:t>
            </a:r>
            <a:r>
              <a:rPr lang="en" sz="1400">
                <a:latin typeface="Roboto"/>
                <a:ea typeface="Roboto"/>
                <a:cs typeface="Roboto"/>
                <a:sym typeface="Roboto"/>
              </a:rPr>
              <a:t>Removing these variables makes the models fairer but less accurate in prediction. </a:t>
            </a:r>
            <a:endParaRPr sz="1400">
              <a:latin typeface="Roboto"/>
              <a:ea typeface="Roboto"/>
              <a:cs typeface="Roboto"/>
              <a:sym typeface="Roboto"/>
            </a:endParaRPr>
          </a:p>
          <a:p>
            <a:pPr indent="0" lvl="0" marL="0" rtl="0" algn="l">
              <a:lnSpc>
                <a:spcPct val="115000"/>
              </a:lnSpc>
              <a:spcBef>
                <a:spcPts val="0"/>
              </a:spcBef>
              <a:spcAft>
                <a:spcPts val="0"/>
              </a:spcAft>
              <a:buNone/>
            </a:pPr>
            <a:r>
              <a:rPr lang="en" sz="1400">
                <a:latin typeface="Roboto"/>
                <a:ea typeface="Roboto"/>
                <a:cs typeface="Roboto"/>
                <a:sym typeface="Roboto"/>
              </a:rPr>
              <a:t>ML practitioners should take data ethics into account in models. </a:t>
            </a:r>
            <a:endParaRPr sz="14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42f707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42f707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6b9f0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96b9f0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Yijia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96b9f0a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96b9f0a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Yijia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b39e59d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39e59d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Jiayu measure discrimination optimize fairness&amp;accuracy</a:t>
            </a:r>
            <a:endParaRPr/>
          </a:p>
          <a:p>
            <a:pPr indent="0" lvl="0" marL="0" rtl="0" algn="l">
              <a:lnSpc>
                <a:spcPct val="115000"/>
              </a:lnSpc>
              <a:spcBef>
                <a:spcPts val="0"/>
              </a:spcBef>
              <a:spcAft>
                <a:spcPts val="0"/>
              </a:spcAft>
              <a:buNone/>
            </a:pPr>
            <a:r>
              <a:rPr lang="en" sz="1050">
                <a:highlight>
                  <a:srgbClr val="FFFFFF"/>
                </a:highlight>
              </a:rPr>
              <a:t>(11,million, 53)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96b9f0a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96b9f0a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Jiayu</a:t>
            </a:r>
            <a:endParaRPr/>
          </a:p>
          <a:p>
            <a:pPr indent="0" lvl="0" marL="0" rtl="0" algn="l">
              <a:lnSpc>
                <a:spcPct val="115000"/>
              </a:lnSpc>
              <a:spcBef>
                <a:spcPts val="0"/>
              </a:spcBef>
              <a:spcAft>
                <a:spcPts val="0"/>
              </a:spcAft>
              <a:buNone/>
            </a:pPr>
            <a:r>
              <a:rPr lang="en" sz="1050">
                <a:highlight>
                  <a:srgbClr val="FFFFFF"/>
                </a:highlight>
              </a:rPr>
              <a:t>(11,million, 53)   (3,million, 66)   y: ACTION---loan approvals or denials</a:t>
            </a:r>
            <a:endParaRPr sz="1050">
              <a:highlight>
                <a:srgbClr val="FFFFFF"/>
              </a:highlight>
            </a:endParaRPr>
          </a:p>
          <a:p>
            <a:pPr indent="0" lvl="0" marL="0" rtl="0" algn="l">
              <a:spcBef>
                <a:spcPts val="0"/>
              </a:spcBef>
              <a:spcAft>
                <a:spcPts val="0"/>
              </a:spcAft>
              <a:buNone/>
            </a:pPr>
            <a:r>
              <a:rPr lang="en"/>
              <a:t>Identified Protected classedl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443d01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443d01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6b9f0a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6b9f0a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aria</a:t>
            </a:r>
            <a:endParaRPr/>
          </a:p>
          <a:p>
            <a:pPr indent="0" lvl="0" marL="0" rtl="0" algn="l">
              <a:spcBef>
                <a:spcPts val="0"/>
              </a:spcBef>
              <a:spcAft>
                <a:spcPts val="0"/>
              </a:spcAft>
              <a:buNone/>
            </a:pPr>
            <a:r>
              <a:rPr lang="en"/>
              <a:t>We use mean difference as the “fairness” measure and AUC as the “utility” measure. The former represents the degree to which potential discrimination patterns in data are learned by the ML model, and the latter represents the predictive power of a model given the available dataset.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bias in Mortgage</a:t>
            </a:r>
            <a:endParaRPr/>
          </a:p>
        </p:txBody>
      </p:sp>
      <p:sp>
        <p:nvSpPr>
          <p:cNvPr id="67" name="Google Shape;67;p13"/>
          <p:cNvSpPr txBox="1"/>
          <p:nvPr>
            <p:ph idx="1" type="subTitle"/>
          </p:nvPr>
        </p:nvSpPr>
        <p:spPr>
          <a:xfrm>
            <a:off x="361025" y="3311175"/>
            <a:ext cx="8520600" cy="104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Jackson Hu, Maria He, Jiayu Wang, Yijia Yang</a:t>
            </a:r>
            <a:r>
              <a:rPr lang="en"/>
              <a:t>, Yuning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grpSp>
        <p:nvGrpSpPr>
          <p:cNvPr id="127" name="Google Shape;127;p22"/>
          <p:cNvGrpSpPr/>
          <p:nvPr/>
        </p:nvGrpSpPr>
        <p:grpSpPr>
          <a:xfrm>
            <a:off x="151623" y="79430"/>
            <a:ext cx="8497473" cy="4984637"/>
            <a:chOff x="495300" y="208625"/>
            <a:chExt cx="8153400" cy="4851700"/>
          </a:xfrm>
        </p:grpSpPr>
        <p:pic>
          <p:nvPicPr>
            <p:cNvPr id="128" name="Google Shape;128;p22"/>
            <p:cNvPicPr preferRelativeResize="0"/>
            <p:nvPr/>
          </p:nvPicPr>
          <p:blipFill>
            <a:blip r:embed="rId3">
              <a:alphaModFix/>
            </a:blip>
            <a:stretch>
              <a:fillRect/>
            </a:stretch>
          </p:blipFill>
          <p:spPr>
            <a:xfrm>
              <a:off x="600075" y="2736225"/>
              <a:ext cx="7943850" cy="2324100"/>
            </a:xfrm>
            <a:prstGeom prst="rect">
              <a:avLst/>
            </a:prstGeom>
            <a:noFill/>
            <a:ln>
              <a:noFill/>
            </a:ln>
          </p:spPr>
        </p:pic>
        <p:pic>
          <p:nvPicPr>
            <p:cNvPr id="129" name="Google Shape;129;p22"/>
            <p:cNvPicPr preferRelativeResize="0"/>
            <p:nvPr/>
          </p:nvPicPr>
          <p:blipFill>
            <a:blip r:embed="rId4">
              <a:alphaModFix/>
            </a:blip>
            <a:stretch>
              <a:fillRect/>
            </a:stretch>
          </p:blipFill>
          <p:spPr>
            <a:xfrm>
              <a:off x="609600" y="1534950"/>
              <a:ext cx="7924800" cy="1543050"/>
            </a:xfrm>
            <a:prstGeom prst="rect">
              <a:avLst/>
            </a:prstGeom>
            <a:noFill/>
            <a:ln>
              <a:noFill/>
            </a:ln>
          </p:spPr>
        </p:pic>
        <p:pic>
          <p:nvPicPr>
            <p:cNvPr id="130" name="Google Shape;130;p22"/>
            <p:cNvPicPr preferRelativeResize="0"/>
            <p:nvPr/>
          </p:nvPicPr>
          <p:blipFill>
            <a:blip r:embed="rId5">
              <a:alphaModFix/>
            </a:blip>
            <a:stretch>
              <a:fillRect/>
            </a:stretch>
          </p:blipFill>
          <p:spPr>
            <a:xfrm>
              <a:off x="495300" y="208625"/>
              <a:ext cx="8153400" cy="1466850"/>
            </a:xfrm>
            <a:prstGeom prst="rect">
              <a:avLst/>
            </a:prstGeom>
            <a:noFill/>
            <a:ln>
              <a:noFill/>
            </a:ln>
          </p:spPr>
        </p:pic>
      </p:grpSp>
      <p:sp>
        <p:nvSpPr>
          <p:cNvPr id="131" name="Google Shape;131;p22"/>
          <p:cNvSpPr/>
          <p:nvPr/>
        </p:nvSpPr>
        <p:spPr>
          <a:xfrm>
            <a:off x="7168900" y="3172725"/>
            <a:ext cx="324900" cy="1061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flipH="1">
            <a:off x="7093600" y="2332125"/>
            <a:ext cx="626100" cy="1788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flipH="1">
            <a:off x="7018300" y="845425"/>
            <a:ext cx="475500" cy="1788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2"/>
          <p:cNvCxnSpPr/>
          <p:nvPr/>
        </p:nvCxnSpPr>
        <p:spPr>
          <a:xfrm>
            <a:off x="836200" y="335700"/>
            <a:ext cx="0" cy="1061100"/>
          </a:xfrm>
          <a:prstGeom prst="straightConnector1">
            <a:avLst/>
          </a:prstGeom>
          <a:noFill/>
          <a:ln cap="flat" cmpd="sng" w="19050">
            <a:solidFill>
              <a:srgbClr val="3C78D8"/>
            </a:solidFill>
            <a:prstDash val="dash"/>
            <a:round/>
            <a:headEnd len="med" w="med" type="none"/>
            <a:tailEnd len="med" w="med" type="none"/>
          </a:ln>
        </p:spPr>
      </p:cxnSp>
      <p:cxnSp>
        <p:nvCxnSpPr>
          <p:cNvPr id="135" name="Google Shape;135;p22"/>
          <p:cNvCxnSpPr/>
          <p:nvPr/>
        </p:nvCxnSpPr>
        <p:spPr>
          <a:xfrm>
            <a:off x="782050" y="1784675"/>
            <a:ext cx="0" cy="1061100"/>
          </a:xfrm>
          <a:prstGeom prst="straightConnector1">
            <a:avLst/>
          </a:prstGeom>
          <a:noFill/>
          <a:ln cap="flat" cmpd="sng" w="19050">
            <a:solidFill>
              <a:srgbClr val="3C78D8"/>
            </a:solidFill>
            <a:prstDash val="dash"/>
            <a:round/>
            <a:headEnd len="med" w="med" type="none"/>
            <a:tailEnd len="med" w="med" type="none"/>
          </a:ln>
        </p:spPr>
      </p:cxnSp>
      <p:cxnSp>
        <p:nvCxnSpPr>
          <p:cNvPr id="136" name="Google Shape;136;p22"/>
          <p:cNvCxnSpPr/>
          <p:nvPr/>
        </p:nvCxnSpPr>
        <p:spPr>
          <a:xfrm>
            <a:off x="7331350" y="3172725"/>
            <a:ext cx="0" cy="1061100"/>
          </a:xfrm>
          <a:prstGeom prst="straightConnector1">
            <a:avLst/>
          </a:prstGeom>
          <a:noFill/>
          <a:ln cap="flat" cmpd="sng" w="19050">
            <a:solidFill>
              <a:srgbClr val="3C78D8"/>
            </a:solidFill>
            <a:prstDash val="dash"/>
            <a:round/>
            <a:headEnd len="med" w="med" type="none"/>
            <a:tailEnd len="med" w="med" type="none"/>
          </a:ln>
        </p:spPr>
      </p:cxnSp>
      <p:cxnSp>
        <p:nvCxnSpPr>
          <p:cNvPr id="137" name="Google Shape;137;p22"/>
          <p:cNvCxnSpPr/>
          <p:nvPr/>
        </p:nvCxnSpPr>
        <p:spPr>
          <a:xfrm flipH="1">
            <a:off x="7331225" y="1862500"/>
            <a:ext cx="32100" cy="1031400"/>
          </a:xfrm>
          <a:prstGeom prst="straightConnector1">
            <a:avLst/>
          </a:prstGeom>
          <a:noFill/>
          <a:ln cap="flat" cmpd="sng" w="19050">
            <a:solidFill>
              <a:srgbClr val="3C78D8"/>
            </a:solidFill>
            <a:prstDash val="dash"/>
            <a:round/>
            <a:headEnd len="med" w="med" type="none"/>
            <a:tailEnd len="med" w="med" type="none"/>
          </a:ln>
        </p:spPr>
      </p:cxnSp>
      <p:cxnSp>
        <p:nvCxnSpPr>
          <p:cNvPr id="138" name="Google Shape;138;p22"/>
          <p:cNvCxnSpPr/>
          <p:nvPr/>
        </p:nvCxnSpPr>
        <p:spPr>
          <a:xfrm>
            <a:off x="7406650" y="259875"/>
            <a:ext cx="0" cy="1061100"/>
          </a:xfrm>
          <a:prstGeom prst="straightConnector1">
            <a:avLst/>
          </a:prstGeom>
          <a:noFill/>
          <a:ln cap="flat" cmpd="sng" w="19050">
            <a:solidFill>
              <a:srgbClr val="3C78D8"/>
            </a:solidFill>
            <a:prstDash val="dash"/>
            <a:round/>
            <a:headEnd len="med" w="med" type="none"/>
            <a:tailEnd len="med" w="med" type="none"/>
          </a:ln>
        </p:spPr>
      </p:cxnSp>
      <p:cxnSp>
        <p:nvCxnSpPr>
          <p:cNvPr id="139" name="Google Shape;139;p22"/>
          <p:cNvCxnSpPr/>
          <p:nvPr/>
        </p:nvCxnSpPr>
        <p:spPr>
          <a:xfrm>
            <a:off x="782050" y="3125800"/>
            <a:ext cx="0" cy="1061100"/>
          </a:xfrm>
          <a:prstGeom prst="straightConnector1">
            <a:avLst/>
          </a:prstGeom>
          <a:noFill/>
          <a:ln cap="flat" cmpd="sng" w="19050">
            <a:solidFill>
              <a:srgbClr val="3C78D8"/>
            </a:solidFill>
            <a:prstDash val="dash"/>
            <a:round/>
            <a:headEnd len="med" w="med" type="none"/>
            <a:tailEnd len="med" w="med" type="none"/>
          </a:ln>
        </p:spPr>
      </p:cxnSp>
      <p:cxnSp>
        <p:nvCxnSpPr>
          <p:cNvPr id="140" name="Google Shape;140;p22"/>
          <p:cNvCxnSpPr/>
          <p:nvPr/>
        </p:nvCxnSpPr>
        <p:spPr>
          <a:xfrm>
            <a:off x="3982875" y="3172725"/>
            <a:ext cx="0" cy="1061100"/>
          </a:xfrm>
          <a:prstGeom prst="straightConnector1">
            <a:avLst/>
          </a:prstGeom>
          <a:noFill/>
          <a:ln cap="flat" cmpd="sng" w="19050">
            <a:solidFill>
              <a:srgbClr val="3C78D8"/>
            </a:solidFill>
            <a:prstDash val="dash"/>
            <a:round/>
            <a:headEnd len="med" w="med" type="none"/>
            <a:tailEnd len="med" w="med" type="none"/>
          </a:ln>
        </p:spPr>
      </p:cxnSp>
      <p:cxnSp>
        <p:nvCxnSpPr>
          <p:cNvPr id="141" name="Google Shape;141;p22"/>
          <p:cNvCxnSpPr/>
          <p:nvPr/>
        </p:nvCxnSpPr>
        <p:spPr>
          <a:xfrm>
            <a:off x="3982875" y="1784675"/>
            <a:ext cx="0" cy="1061100"/>
          </a:xfrm>
          <a:prstGeom prst="straightConnector1">
            <a:avLst/>
          </a:prstGeom>
          <a:noFill/>
          <a:ln cap="flat" cmpd="sng" w="19050">
            <a:solidFill>
              <a:srgbClr val="3C78D8"/>
            </a:solidFill>
            <a:prstDash val="dash"/>
            <a:round/>
            <a:headEnd len="med" w="med" type="none"/>
            <a:tailEnd len="med" w="med" type="none"/>
          </a:ln>
        </p:spPr>
      </p:cxnSp>
      <p:cxnSp>
        <p:nvCxnSpPr>
          <p:cNvPr id="142" name="Google Shape;142;p22"/>
          <p:cNvCxnSpPr/>
          <p:nvPr/>
        </p:nvCxnSpPr>
        <p:spPr>
          <a:xfrm>
            <a:off x="4081100" y="259875"/>
            <a:ext cx="0" cy="1061100"/>
          </a:xfrm>
          <a:prstGeom prst="straightConnector1">
            <a:avLst/>
          </a:prstGeom>
          <a:noFill/>
          <a:ln cap="flat" cmpd="sng" w="19050">
            <a:solidFill>
              <a:srgbClr val="3C78D8"/>
            </a:solidFill>
            <a:prstDash val="dash"/>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pic>
        <p:nvPicPr>
          <p:cNvPr id="148" name="Google Shape;148;p23"/>
          <p:cNvPicPr preferRelativeResize="0"/>
          <p:nvPr/>
        </p:nvPicPr>
        <p:blipFill>
          <a:blip r:embed="rId3">
            <a:alphaModFix/>
          </a:blip>
          <a:stretch>
            <a:fillRect/>
          </a:stretch>
        </p:blipFill>
        <p:spPr>
          <a:xfrm>
            <a:off x="0" y="1152425"/>
            <a:ext cx="4205029" cy="3012775"/>
          </a:xfrm>
          <a:prstGeom prst="rect">
            <a:avLst/>
          </a:prstGeom>
          <a:noFill/>
          <a:ln>
            <a:noFill/>
          </a:ln>
        </p:spPr>
      </p:pic>
      <p:pic>
        <p:nvPicPr>
          <p:cNvPr id="149" name="Google Shape;149;p23"/>
          <p:cNvPicPr preferRelativeResize="0"/>
          <p:nvPr/>
        </p:nvPicPr>
        <p:blipFill>
          <a:blip r:embed="rId4">
            <a:alphaModFix/>
          </a:blip>
          <a:stretch>
            <a:fillRect/>
          </a:stretch>
        </p:blipFill>
        <p:spPr>
          <a:xfrm>
            <a:off x="3248800" y="1065387"/>
            <a:ext cx="4146301" cy="3186875"/>
          </a:xfrm>
          <a:prstGeom prst="rect">
            <a:avLst/>
          </a:prstGeom>
          <a:noFill/>
          <a:ln>
            <a:noFill/>
          </a:ln>
        </p:spPr>
      </p:pic>
      <p:sp>
        <p:nvSpPr>
          <p:cNvPr id="150" name="Google Shape;150;p23"/>
          <p:cNvSpPr/>
          <p:nvPr/>
        </p:nvSpPr>
        <p:spPr>
          <a:xfrm>
            <a:off x="5527875" y="2944050"/>
            <a:ext cx="303300" cy="2769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flipH="1" rot="10800000">
            <a:off x="2319000" y="3560226"/>
            <a:ext cx="303300" cy="2769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nvSpPr>
        <p:spPr>
          <a:xfrm>
            <a:off x="887925" y="1043275"/>
            <a:ext cx="357300" cy="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Open Sans"/>
                <a:ea typeface="Open Sans"/>
                <a:cs typeface="Open Sans"/>
                <a:sym typeface="Open Sans"/>
              </a:rPr>
              <a:t>B</a:t>
            </a:r>
            <a:endParaRPr>
              <a:solidFill>
                <a:srgbClr val="990000"/>
              </a:solidFill>
              <a:latin typeface="Open Sans"/>
              <a:ea typeface="Open Sans"/>
              <a:cs typeface="Open Sans"/>
              <a:sym typeface="Open Sans"/>
            </a:endParaRPr>
          </a:p>
        </p:txBody>
      </p:sp>
      <p:cxnSp>
        <p:nvCxnSpPr>
          <p:cNvPr id="153" name="Google Shape;153;p23"/>
          <p:cNvCxnSpPr/>
          <p:nvPr/>
        </p:nvCxnSpPr>
        <p:spPr>
          <a:xfrm>
            <a:off x="311700" y="1430575"/>
            <a:ext cx="7141800" cy="3300"/>
          </a:xfrm>
          <a:prstGeom prst="straightConnector1">
            <a:avLst/>
          </a:prstGeom>
          <a:noFill/>
          <a:ln cap="flat" cmpd="sng" w="19050">
            <a:solidFill>
              <a:srgbClr val="CC0000"/>
            </a:solidFill>
            <a:prstDash val="dash"/>
            <a:round/>
            <a:headEnd len="med" w="med" type="none"/>
            <a:tailEnd len="med" w="med" type="none"/>
          </a:ln>
        </p:spPr>
      </p:cxnSp>
      <p:sp>
        <p:nvSpPr>
          <p:cNvPr id="154" name="Google Shape;154;p23"/>
          <p:cNvSpPr txBox="1"/>
          <p:nvPr/>
        </p:nvSpPr>
        <p:spPr>
          <a:xfrm>
            <a:off x="3896575" y="1043275"/>
            <a:ext cx="357300" cy="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Open Sans"/>
                <a:ea typeface="Open Sans"/>
                <a:cs typeface="Open Sans"/>
                <a:sym typeface="Open Sans"/>
              </a:rPr>
              <a:t>B</a:t>
            </a:r>
            <a:endParaRPr>
              <a:solidFill>
                <a:srgbClr val="99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Learnings &amp; Recommendations</a:t>
            </a:r>
            <a:endParaRPr/>
          </a:p>
        </p:txBody>
      </p:sp>
      <p:sp>
        <p:nvSpPr>
          <p:cNvPr id="160" name="Google Shape;160;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Learnings: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Method result varies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Trade-off</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Recommendations: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Collect more features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Run models on larger dataset</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a:t>
            </a:r>
            <a:endParaRPr/>
          </a:p>
        </p:txBody>
      </p:sp>
      <p:sp>
        <p:nvSpPr>
          <p:cNvPr id="166" name="Google Shape;166;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“Fairness”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Relabelling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Limitations within bias adjusting methods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ACF</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ROC</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172" name="Google Shape;172;p26"/>
          <p:cNvSpPr txBox="1"/>
          <p:nvPr>
            <p:ph idx="1" type="body"/>
          </p:nvPr>
        </p:nvSpPr>
        <p:spPr>
          <a:xfrm>
            <a:off x="0" y="1889275"/>
            <a:ext cx="91440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solidFill>
                  <a:srgbClr val="000000"/>
                </a:solidFill>
              </a:rPr>
              <a:t>Thank You!</a:t>
            </a:r>
            <a:endParaRPr sz="4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216875" y="2930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LogisticRegression    DecisionTree    RandomForest</a:t>
            </a:r>
            <a:endParaRPr/>
          </a:p>
        </p:txBody>
      </p:sp>
      <p:sp>
        <p:nvSpPr>
          <p:cNvPr id="178" name="Google Shape;178;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7"/>
          <p:cNvPicPr preferRelativeResize="0"/>
          <p:nvPr/>
        </p:nvPicPr>
        <p:blipFill>
          <a:blip r:embed="rId3">
            <a:alphaModFix/>
          </a:blip>
          <a:stretch>
            <a:fillRect/>
          </a:stretch>
        </p:blipFill>
        <p:spPr>
          <a:xfrm>
            <a:off x="448122" y="1000462"/>
            <a:ext cx="2419949" cy="1818149"/>
          </a:xfrm>
          <a:prstGeom prst="rect">
            <a:avLst/>
          </a:prstGeom>
          <a:noFill/>
          <a:ln>
            <a:noFill/>
          </a:ln>
        </p:spPr>
      </p:pic>
      <p:pic>
        <p:nvPicPr>
          <p:cNvPr id="180" name="Google Shape;180;p27"/>
          <p:cNvPicPr preferRelativeResize="0"/>
          <p:nvPr/>
        </p:nvPicPr>
        <p:blipFill>
          <a:blip r:embed="rId4">
            <a:alphaModFix/>
          </a:blip>
          <a:stretch>
            <a:fillRect/>
          </a:stretch>
        </p:blipFill>
        <p:spPr>
          <a:xfrm>
            <a:off x="357400" y="2818607"/>
            <a:ext cx="2689050" cy="2084668"/>
          </a:xfrm>
          <a:prstGeom prst="rect">
            <a:avLst/>
          </a:prstGeom>
          <a:noFill/>
          <a:ln>
            <a:noFill/>
          </a:ln>
        </p:spPr>
      </p:pic>
      <p:pic>
        <p:nvPicPr>
          <p:cNvPr id="181" name="Google Shape;181;p27"/>
          <p:cNvPicPr preferRelativeResize="0"/>
          <p:nvPr/>
        </p:nvPicPr>
        <p:blipFill>
          <a:blip r:embed="rId5">
            <a:alphaModFix/>
          </a:blip>
          <a:stretch>
            <a:fillRect/>
          </a:stretch>
        </p:blipFill>
        <p:spPr>
          <a:xfrm>
            <a:off x="3335738" y="900150"/>
            <a:ext cx="2689050" cy="2218099"/>
          </a:xfrm>
          <a:prstGeom prst="rect">
            <a:avLst/>
          </a:prstGeom>
          <a:noFill/>
          <a:ln>
            <a:noFill/>
          </a:ln>
        </p:spPr>
      </p:pic>
      <p:pic>
        <p:nvPicPr>
          <p:cNvPr id="182" name="Google Shape;182;p27"/>
          <p:cNvPicPr preferRelativeResize="0"/>
          <p:nvPr/>
        </p:nvPicPr>
        <p:blipFill>
          <a:blip r:embed="rId6">
            <a:alphaModFix/>
          </a:blip>
          <a:stretch>
            <a:fillRect/>
          </a:stretch>
        </p:blipFill>
        <p:spPr>
          <a:xfrm>
            <a:off x="3315675" y="2998725"/>
            <a:ext cx="2512651" cy="2035526"/>
          </a:xfrm>
          <a:prstGeom prst="rect">
            <a:avLst/>
          </a:prstGeom>
          <a:noFill/>
          <a:ln>
            <a:noFill/>
          </a:ln>
        </p:spPr>
      </p:pic>
      <p:pic>
        <p:nvPicPr>
          <p:cNvPr id="183" name="Google Shape;183;p27"/>
          <p:cNvPicPr preferRelativeResize="0"/>
          <p:nvPr/>
        </p:nvPicPr>
        <p:blipFill>
          <a:blip r:embed="rId7">
            <a:alphaModFix/>
          </a:blip>
          <a:stretch>
            <a:fillRect/>
          </a:stretch>
        </p:blipFill>
        <p:spPr>
          <a:xfrm>
            <a:off x="5907874" y="820313"/>
            <a:ext cx="2887465" cy="2178424"/>
          </a:xfrm>
          <a:prstGeom prst="rect">
            <a:avLst/>
          </a:prstGeom>
          <a:noFill/>
          <a:ln>
            <a:noFill/>
          </a:ln>
        </p:spPr>
      </p:pic>
      <p:pic>
        <p:nvPicPr>
          <p:cNvPr id="184" name="Google Shape;184;p27"/>
          <p:cNvPicPr preferRelativeResize="0"/>
          <p:nvPr/>
        </p:nvPicPr>
        <p:blipFill>
          <a:blip r:embed="rId8">
            <a:alphaModFix/>
          </a:blip>
          <a:stretch>
            <a:fillRect/>
          </a:stretch>
        </p:blipFill>
        <p:spPr>
          <a:xfrm>
            <a:off x="5846991" y="2906250"/>
            <a:ext cx="3009245" cy="208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AI Bias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Roboto"/>
                <a:ea typeface="Roboto"/>
                <a:cs typeface="Roboto"/>
                <a:sym typeface="Roboto"/>
              </a:rPr>
              <a:t>ML models learn to use data to:</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Make decisions</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Perpetuate the original biases in the data</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Fairness-accuracy trade-off</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966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AI Bias</a:t>
            </a:r>
            <a:endParaRPr/>
          </a:p>
        </p:txBody>
      </p:sp>
      <p:pic>
        <p:nvPicPr>
          <p:cNvPr id="79" name="Google Shape;79;p15"/>
          <p:cNvPicPr preferRelativeResize="0"/>
          <p:nvPr/>
        </p:nvPicPr>
        <p:blipFill>
          <a:blip r:embed="rId3">
            <a:alphaModFix amt="77000"/>
          </a:blip>
          <a:stretch>
            <a:fillRect/>
          </a:stretch>
        </p:blipFill>
        <p:spPr>
          <a:xfrm>
            <a:off x="1343650" y="1484675"/>
            <a:ext cx="4864050" cy="1592700"/>
          </a:xfrm>
          <a:prstGeom prst="rect">
            <a:avLst/>
          </a:prstGeom>
          <a:noFill/>
          <a:ln>
            <a:noFill/>
          </a:ln>
          <a:effectLst>
            <a:outerShdw blurRad="57150" rotWithShape="0" algn="bl" dir="5400000" dist="19050">
              <a:srgbClr val="EA9999">
                <a:alpha val="50000"/>
              </a:srgbClr>
            </a:outerShdw>
          </a:effectLst>
        </p:spPr>
      </p:pic>
      <p:pic>
        <p:nvPicPr>
          <p:cNvPr id="80" name="Google Shape;80;p15"/>
          <p:cNvPicPr preferRelativeResize="0"/>
          <p:nvPr/>
        </p:nvPicPr>
        <p:blipFill>
          <a:blip r:embed="rId4">
            <a:alphaModFix/>
          </a:blip>
          <a:stretch>
            <a:fillRect/>
          </a:stretch>
        </p:blipFill>
        <p:spPr>
          <a:xfrm>
            <a:off x="190975" y="3375950"/>
            <a:ext cx="8486775" cy="1162050"/>
          </a:xfrm>
          <a:prstGeom prst="rect">
            <a:avLst/>
          </a:prstGeom>
          <a:noFill/>
          <a:ln>
            <a:noFill/>
          </a:ln>
          <a:effectLst>
            <a:outerShdw blurRad="57150" rotWithShape="0" algn="bl" dir="5400000" dist="19050">
              <a:srgbClr val="FFD966">
                <a:alpha val="50000"/>
              </a:srgbClr>
            </a:outerShdw>
          </a:effectLst>
        </p:spPr>
      </p:pic>
      <p:pic>
        <p:nvPicPr>
          <p:cNvPr id="81" name="Google Shape;81;p15"/>
          <p:cNvPicPr preferRelativeResize="0"/>
          <p:nvPr/>
        </p:nvPicPr>
        <p:blipFill>
          <a:blip r:embed="rId5">
            <a:alphaModFix/>
          </a:blip>
          <a:stretch>
            <a:fillRect/>
          </a:stretch>
        </p:blipFill>
        <p:spPr>
          <a:xfrm>
            <a:off x="7578929" y="2571750"/>
            <a:ext cx="1436071" cy="804200"/>
          </a:xfrm>
          <a:prstGeom prst="rect">
            <a:avLst/>
          </a:prstGeom>
          <a:noFill/>
          <a:ln>
            <a:noFill/>
          </a:ln>
        </p:spPr>
      </p:pic>
      <p:pic>
        <p:nvPicPr>
          <p:cNvPr id="82" name="Google Shape;82;p15"/>
          <p:cNvPicPr preferRelativeResize="0"/>
          <p:nvPr/>
        </p:nvPicPr>
        <p:blipFill>
          <a:blip r:embed="rId6">
            <a:alphaModFix/>
          </a:blip>
          <a:stretch>
            <a:fillRect/>
          </a:stretch>
        </p:blipFill>
        <p:spPr>
          <a:xfrm>
            <a:off x="311700" y="1372550"/>
            <a:ext cx="804200" cy="80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260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Themis-ML</a:t>
            </a:r>
            <a:endParaRPr/>
          </a:p>
        </p:txBody>
      </p:sp>
      <p:sp>
        <p:nvSpPr>
          <p:cNvPr id="88" name="Google Shape;88;p16"/>
          <p:cNvSpPr txBox="1"/>
          <p:nvPr>
            <p:ph idx="1" type="body"/>
          </p:nvPr>
        </p:nvSpPr>
        <p:spPr>
          <a:xfrm>
            <a:off x="311700" y="968350"/>
            <a:ext cx="87732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Roboto"/>
                <a:ea typeface="Roboto"/>
                <a:cs typeface="Roboto"/>
                <a:sym typeface="Roboto"/>
              </a:rPr>
              <a:t>Aims to reduce bias but retain accuracy. It modifies the machine learning pipeline at various stages for discrimination detection and fairness in predictions. </a:t>
            </a:r>
            <a:endParaRPr b="1">
              <a:solidFill>
                <a:srgbClr val="000000"/>
              </a:solidFill>
              <a:latin typeface="Roboto"/>
              <a:ea typeface="Roboto"/>
              <a:cs typeface="Roboto"/>
              <a:sym typeface="Roboto"/>
            </a:endParaRPr>
          </a:p>
          <a:p>
            <a:pPr indent="0" lvl="0" marL="0" rtl="0" algn="l">
              <a:spcBef>
                <a:spcPts val="0"/>
              </a:spcBef>
              <a:spcAft>
                <a:spcPts val="1600"/>
              </a:spcAft>
              <a:buNone/>
            </a:pPr>
            <a:r>
              <a:t/>
            </a:r>
            <a:endParaRPr/>
          </a:p>
        </p:txBody>
      </p:sp>
      <p:pic>
        <p:nvPicPr>
          <p:cNvPr id="89" name="Google Shape;89;p16"/>
          <p:cNvPicPr preferRelativeResize="0"/>
          <p:nvPr/>
        </p:nvPicPr>
        <p:blipFill>
          <a:blip r:embed="rId3">
            <a:alphaModFix/>
          </a:blip>
          <a:stretch>
            <a:fillRect/>
          </a:stretch>
        </p:blipFill>
        <p:spPr>
          <a:xfrm>
            <a:off x="557968" y="1710850"/>
            <a:ext cx="4720128" cy="330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used to reduce machine bias</a:t>
            </a:r>
            <a:endParaRPr/>
          </a:p>
        </p:txBody>
      </p:sp>
      <p:sp>
        <p:nvSpPr>
          <p:cNvPr id="95" name="Google Shape;95;p17"/>
          <p:cNvSpPr txBox="1"/>
          <p:nvPr>
            <p:ph idx="1" type="body"/>
          </p:nvPr>
        </p:nvSpPr>
        <p:spPr>
          <a:xfrm>
            <a:off x="311700" y="13854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highlight>
                  <a:srgbClr val="FFFFFF"/>
                </a:highlight>
                <a:latin typeface="Roboto"/>
                <a:ea typeface="Roboto"/>
                <a:cs typeface="Roboto"/>
                <a:sym typeface="Roboto"/>
              </a:rPr>
              <a:t>1. </a:t>
            </a:r>
            <a:r>
              <a:rPr lang="en" sz="2400">
                <a:solidFill>
                  <a:srgbClr val="000000"/>
                </a:solidFill>
                <a:highlight>
                  <a:srgbClr val="FFFFFF"/>
                </a:highlight>
                <a:latin typeface="Roboto"/>
                <a:ea typeface="Roboto"/>
                <a:cs typeface="Roboto"/>
                <a:sym typeface="Roboto"/>
              </a:rPr>
              <a:t>Remove Protected Attribute (RPA)</a:t>
            </a:r>
            <a:endParaRPr sz="2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lang="en" sz="2400">
                <a:solidFill>
                  <a:srgbClr val="000000"/>
                </a:solidFill>
                <a:highlight>
                  <a:srgbClr val="FFFFFF"/>
                </a:highlight>
                <a:latin typeface="Roboto"/>
                <a:ea typeface="Roboto"/>
                <a:cs typeface="Roboto"/>
                <a:sym typeface="Roboto"/>
              </a:rPr>
              <a:t>2. </a:t>
            </a:r>
            <a:r>
              <a:rPr lang="en" sz="2400">
                <a:solidFill>
                  <a:srgbClr val="000000"/>
                </a:solidFill>
                <a:latin typeface="Roboto"/>
                <a:ea typeface="Roboto"/>
                <a:cs typeface="Roboto"/>
                <a:sym typeface="Roboto"/>
              </a:rPr>
              <a:t>Relabel Target Variable (RTV)</a:t>
            </a:r>
            <a:endParaRPr sz="2400">
              <a:solidFill>
                <a:srgbClr val="000000"/>
              </a:solidFill>
              <a:latin typeface="Roboto"/>
              <a:ea typeface="Roboto"/>
              <a:cs typeface="Roboto"/>
              <a:sym typeface="Roboto"/>
            </a:endParaRPr>
          </a:p>
          <a:p>
            <a:pPr indent="0" lvl="0" marL="0" rtl="0" algn="l">
              <a:spcBef>
                <a:spcPts val="1600"/>
              </a:spcBef>
              <a:spcAft>
                <a:spcPts val="0"/>
              </a:spcAft>
              <a:buNone/>
            </a:pPr>
            <a:r>
              <a:rPr lang="en" sz="2400">
                <a:solidFill>
                  <a:srgbClr val="000000"/>
                </a:solidFill>
                <a:highlight>
                  <a:srgbClr val="FFFFFF"/>
                </a:highlight>
                <a:latin typeface="Roboto"/>
                <a:ea typeface="Roboto"/>
                <a:cs typeface="Roboto"/>
                <a:sym typeface="Roboto"/>
              </a:rPr>
              <a:t>3. </a:t>
            </a:r>
            <a:r>
              <a:rPr lang="en" sz="2400">
                <a:solidFill>
                  <a:srgbClr val="000000"/>
                </a:solidFill>
                <a:latin typeface="Roboto"/>
                <a:ea typeface="Roboto"/>
                <a:cs typeface="Roboto"/>
                <a:sym typeface="Roboto"/>
              </a:rPr>
              <a:t>Additive Counterfactually Fair Model (ACF)</a:t>
            </a:r>
            <a:endParaRPr sz="2400">
              <a:solidFill>
                <a:srgbClr val="000000"/>
              </a:solidFill>
              <a:latin typeface="Roboto"/>
              <a:ea typeface="Roboto"/>
              <a:cs typeface="Roboto"/>
              <a:sym typeface="Roboto"/>
            </a:endParaRPr>
          </a:p>
          <a:p>
            <a:pPr indent="0" lvl="0" marL="0" rtl="0" algn="l">
              <a:spcBef>
                <a:spcPts val="1600"/>
              </a:spcBef>
              <a:spcAft>
                <a:spcPts val="0"/>
              </a:spcAft>
              <a:buNone/>
            </a:pPr>
            <a:r>
              <a:rPr lang="en" sz="2400">
                <a:solidFill>
                  <a:srgbClr val="000000"/>
                </a:solidFill>
                <a:highlight>
                  <a:srgbClr val="FFFFFF"/>
                </a:highlight>
                <a:latin typeface="Roboto"/>
                <a:ea typeface="Roboto"/>
                <a:cs typeface="Roboto"/>
                <a:sym typeface="Roboto"/>
              </a:rPr>
              <a:t>4. </a:t>
            </a:r>
            <a:r>
              <a:rPr lang="en" sz="2400">
                <a:solidFill>
                  <a:srgbClr val="000000"/>
                </a:solidFill>
                <a:latin typeface="Roboto"/>
                <a:ea typeface="Roboto"/>
                <a:cs typeface="Roboto"/>
                <a:sym typeface="Roboto"/>
              </a:rPr>
              <a:t>Reject-option Classification (ROC)</a:t>
            </a:r>
            <a:endParaRPr sz="2400">
              <a:solidFill>
                <a:srgbClr val="000000"/>
              </a:solidFill>
              <a:latin typeface="Roboto"/>
              <a:ea typeface="Roboto"/>
              <a:cs typeface="Roboto"/>
              <a:sym typeface="Roboto"/>
            </a:endParaRPr>
          </a:p>
          <a:p>
            <a:pPr indent="0" lvl="0" marL="0" rtl="0" algn="l">
              <a:spcBef>
                <a:spcPts val="1600"/>
              </a:spcBef>
              <a:spcAft>
                <a:spcPts val="1600"/>
              </a:spcAft>
              <a:buNone/>
            </a:pPr>
            <a:r>
              <a:t/>
            </a:r>
            <a:endParaRPr b="1" sz="195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t>
            </a:r>
            <a:r>
              <a:rPr lang="en"/>
              <a:t>on the dataset</a:t>
            </a:r>
            <a:endParaRPr/>
          </a:p>
          <a:p>
            <a:pPr indent="0" lvl="0" marL="0" rtl="0" algn="l">
              <a:spcBef>
                <a:spcPts val="0"/>
              </a:spcBef>
              <a:spcAft>
                <a:spcPts val="0"/>
              </a:spcAft>
              <a:buNone/>
            </a:pPr>
            <a:r>
              <a:t/>
            </a:r>
            <a:endParaRPr/>
          </a:p>
        </p:txBody>
      </p:sp>
      <p:sp>
        <p:nvSpPr>
          <p:cNvPr id="101" name="Google Shape;101;p18"/>
          <p:cNvSpPr txBox="1"/>
          <p:nvPr>
            <p:ph idx="1" type="body"/>
          </p:nvPr>
        </p:nvSpPr>
        <p:spPr>
          <a:xfrm>
            <a:off x="311700" y="13185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A research-ready data set of U.S. home mortgage loan applications, based on data from the federally mandated Home Mortgage Disclosure Act. In 2014, there were about 11.7 million loan records. These records include applications for home purchase, for home improvement, and for refinancing.</a:t>
            </a:r>
            <a:endParaRPr>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000000"/>
              </a:solidFill>
              <a:latin typeface="Roboto"/>
              <a:ea typeface="Roboto"/>
              <a:cs typeface="Roboto"/>
              <a:sym typeface="Roboto"/>
            </a:endParaRPr>
          </a:p>
          <a:p>
            <a:pPr indent="0" lvl="0" marL="0" rtl="0" algn="l">
              <a:spcBef>
                <a:spcPts val="0"/>
              </a:spcBef>
              <a:spcAft>
                <a:spcPts val="0"/>
              </a:spcAft>
              <a:buNone/>
            </a:pPr>
            <a:r>
              <a:rPr lang="en">
                <a:solidFill>
                  <a:srgbClr val="000000"/>
                </a:solidFill>
                <a:latin typeface="Roboto"/>
                <a:ea typeface="Roboto"/>
                <a:cs typeface="Roboto"/>
                <a:sym typeface="Roboto"/>
              </a:rPr>
              <a:t>We explore this US national mortgage dataset and build predictions for loan approvals or denials.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Subset data with random sampling</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Drop repeated columns</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Get dummies of categorical columns</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Come up with variables that tend to create bias:</a:t>
            </a:r>
            <a:endParaRPr sz="2400">
              <a:solidFill>
                <a:srgbClr val="000000"/>
              </a:solidFill>
              <a:latin typeface="Roboto"/>
              <a:ea typeface="Roboto"/>
              <a:cs typeface="Roboto"/>
              <a:sym typeface="Roboto"/>
            </a:endParaRPr>
          </a:p>
          <a:p>
            <a:pPr indent="-381000" lvl="1" marL="9144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Gender</a:t>
            </a:r>
            <a:endParaRPr sz="2400">
              <a:solidFill>
                <a:srgbClr val="000000"/>
              </a:solidFill>
              <a:latin typeface="Roboto"/>
              <a:ea typeface="Roboto"/>
              <a:cs typeface="Roboto"/>
              <a:sym typeface="Roboto"/>
            </a:endParaRPr>
          </a:p>
          <a:p>
            <a:pPr indent="-381000" lvl="1" marL="9144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Ethnicity</a:t>
            </a:r>
            <a:endParaRPr sz="2400">
              <a:solidFill>
                <a:srgbClr val="000000"/>
              </a:solidFill>
              <a:latin typeface="Roboto"/>
              <a:ea typeface="Roboto"/>
              <a:cs typeface="Roboto"/>
              <a:sym typeface="Roboto"/>
            </a:endParaRPr>
          </a:p>
          <a:p>
            <a:pPr indent="-381000" lvl="1" marL="9144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Race</a:t>
            </a:r>
            <a:endParaRPr sz="2400">
              <a:solidFill>
                <a:srgbClr val="000000"/>
              </a:solidFill>
              <a:latin typeface="Roboto"/>
              <a:ea typeface="Roboto"/>
              <a:cs typeface="Roboto"/>
              <a:sym typeface="Roboto"/>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 Baseline Metrics</a:t>
            </a:r>
            <a:endParaRPr/>
          </a:p>
          <a:p>
            <a:pPr indent="0" lvl="0" marL="0" rtl="0" algn="l">
              <a:spcBef>
                <a:spcPts val="0"/>
              </a:spcBef>
              <a:spcAft>
                <a:spcPts val="0"/>
              </a:spcAft>
              <a:buNone/>
            </a:pPr>
            <a:r>
              <a:t/>
            </a:r>
            <a:endParaRPr/>
          </a:p>
        </p:txBody>
      </p:sp>
      <p:pic>
        <p:nvPicPr>
          <p:cNvPr id="113" name="Google Shape;113;p20"/>
          <p:cNvPicPr preferRelativeResize="0"/>
          <p:nvPr/>
        </p:nvPicPr>
        <p:blipFill>
          <a:blip r:embed="rId3">
            <a:alphaModFix/>
          </a:blip>
          <a:stretch>
            <a:fillRect/>
          </a:stretch>
        </p:blipFill>
        <p:spPr>
          <a:xfrm>
            <a:off x="105238" y="1209688"/>
            <a:ext cx="8933525" cy="2204375"/>
          </a:xfrm>
          <a:prstGeom prst="rect">
            <a:avLst/>
          </a:prstGeom>
          <a:noFill/>
          <a:ln>
            <a:noFill/>
          </a:ln>
        </p:spPr>
      </p:pic>
      <p:sp>
        <p:nvSpPr>
          <p:cNvPr id="114" name="Google Shape;114;p20"/>
          <p:cNvSpPr/>
          <p:nvPr/>
        </p:nvSpPr>
        <p:spPr>
          <a:xfrm>
            <a:off x="5782375" y="2171100"/>
            <a:ext cx="227400" cy="8013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0"/>
          <p:cNvPicPr preferRelativeResize="0"/>
          <p:nvPr/>
        </p:nvPicPr>
        <p:blipFill>
          <a:blip r:embed="rId4">
            <a:alphaModFix/>
          </a:blip>
          <a:stretch>
            <a:fillRect/>
          </a:stretch>
        </p:blipFill>
        <p:spPr>
          <a:xfrm>
            <a:off x="2075500" y="3471325"/>
            <a:ext cx="6635126" cy="1335450"/>
          </a:xfrm>
          <a:prstGeom prst="rect">
            <a:avLst/>
          </a:prstGeom>
          <a:noFill/>
          <a:ln>
            <a:noFill/>
          </a:ln>
        </p:spPr>
      </p:pic>
      <p:sp>
        <p:nvSpPr>
          <p:cNvPr id="116" name="Google Shape;116;p20"/>
          <p:cNvSpPr txBox="1"/>
          <p:nvPr/>
        </p:nvSpPr>
        <p:spPr>
          <a:xfrm>
            <a:off x="409650" y="3527625"/>
            <a:ext cx="1718400" cy="12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Female</a:t>
            </a:r>
            <a:endParaRPr>
              <a:latin typeface="Open Sans"/>
              <a:ea typeface="Open Sans"/>
              <a:cs typeface="Open Sans"/>
              <a:sym typeface="Open Sans"/>
            </a:endParaRPr>
          </a:p>
          <a:p>
            <a:pPr indent="0" lvl="0" marL="0" rtl="0" algn="l">
              <a:spcBef>
                <a:spcPts val="0"/>
              </a:spcBef>
              <a:spcAft>
                <a:spcPts val="0"/>
              </a:spcAft>
              <a:buNone/>
            </a:pPr>
            <a:br>
              <a:rPr lang="en">
                <a:latin typeface="Open Sans"/>
                <a:ea typeface="Open Sans"/>
                <a:cs typeface="Open Sans"/>
                <a:sym typeface="Open Sans"/>
              </a:rPr>
            </a:br>
            <a:r>
              <a:rPr lang="en">
                <a:latin typeface="Open Sans"/>
                <a:ea typeface="Open Sans"/>
                <a:cs typeface="Open Sans"/>
                <a:sym typeface="Open Sans"/>
              </a:rPr>
              <a:t>Latino</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AA</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 of Interest - Protected Class</a:t>
            </a:r>
            <a:endParaRPr/>
          </a:p>
        </p:txBody>
      </p:sp>
      <p:sp>
        <p:nvSpPr>
          <p:cNvPr id="122" name="Google Shape;122;p21"/>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342900" lvl="0" marL="457200" marR="241300" rtl="0" algn="l">
              <a:lnSpc>
                <a:spcPct val="100000"/>
              </a:lnSpc>
              <a:spcBef>
                <a:spcPts val="1100"/>
              </a:spcBef>
              <a:spcAft>
                <a:spcPts val="0"/>
              </a:spcAft>
              <a:buClr>
                <a:srgbClr val="000000"/>
              </a:buClr>
              <a:buSzPts val="1800"/>
              <a:buFont typeface="Roboto"/>
              <a:buChar char="●"/>
            </a:pPr>
            <a:r>
              <a:rPr b="1" lang="en">
                <a:solidFill>
                  <a:srgbClr val="000000"/>
                </a:solidFill>
                <a:latin typeface="Roboto"/>
                <a:ea typeface="Roboto"/>
                <a:cs typeface="Roboto"/>
                <a:sym typeface="Roboto"/>
              </a:rPr>
              <a:t>protected class = female:</a:t>
            </a:r>
            <a:endParaRPr b="1">
              <a:solidFill>
                <a:srgbClr val="000000"/>
              </a:solidFill>
              <a:latin typeface="Roboto"/>
              <a:ea typeface="Roboto"/>
              <a:cs typeface="Roboto"/>
              <a:sym typeface="Roboto"/>
            </a:endParaRPr>
          </a:p>
          <a:p>
            <a:pPr indent="-342900" lvl="1" marL="914400" marR="2413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best utility measured by auc (higher is better) = 0.923: RandomForest</a:t>
            </a:r>
            <a:endParaRPr sz="1800">
              <a:solidFill>
                <a:srgbClr val="000000"/>
              </a:solidFill>
              <a:latin typeface="Roboto"/>
              <a:ea typeface="Roboto"/>
              <a:cs typeface="Roboto"/>
              <a:sym typeface="Roboto"/>
            </a:endParaRPr>
          </a:p>
          <a:p>
            <a:pPr indent="-342900" lvl="1" marL="914400" marR="2413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best fairness measured by mean_diff (lower is better) = 0.047: RandomForest</a:t>
            </a:r>
            <a:endParaRPr sz="1800">
              <a:solidFill>
                <a:srgbClr val="000000"/>
              </a:solidFill>
              <a:latin typeface="Roboto"/>
              <a:ea typeface="Roboto"/>
              <a:cs typeface="Roboto"/>
              <a:sym typeface="Roboto"/>
            </a:endParaRPr>
          </a:p>
          <a:p>
            <a:pPr indent="-342900" lvl="0" marL="457200" marR="241300" rtl="0" algn="l">
              <a:lnSpc>
                <a:spcPct val="100000"/>
              </a:lnSpc>
              <a:spcBef>
                <a:spcPts val="0"/>
              </a:spcBef>
              <a:spcAft>
                <a:spcPts val="0"/>
              </a:spcAft>
              <a:buClr>
                <a:srgbClr val="000000"/>
              </a:buClr>
              <a:buSzPts val="1800"/>
              <a:buFont typeface="Roboto"/>
              <a:buChar char="●"/>
            </a:pPr>
            <a:r>
              <a:rPr b="1" lang="en">
                <a:solidFill>
                  <a:srgbClr val="000000"/>
                </a:solidFill>
                <a:latin typeface="Roboto"/>
                <a:ea typeface="Roboto"/>
                <a:cs typeface="Roboto"/>
                <a:sym typeface="Roboto"/>
              </a:rPr>
              <a:t>protected class = latino:</a:t>
            </a:r>
            <a:endParaRPr b="1">
              <a:solidFill>
                <a:srgbClr val="000000"/>
              </a:solidFill>
              <a:latin typeface="Roboto"/>
              <a:ea typeface="Roboto"/>
              <a:cs typeface="Roboto"/>
              <a:sym typeface="Roboto"/>
            </a:endParaRPr>
          </a:p>
          <a:p>
            <a:pPr indent="-342900" lvl="1" marL="914400" marR="2413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best utility measured by auc (higher is better) = 0.923: RandomForest</a:t>
            </a:r>
            <a:endParaRPr sz="1800">
              <a:solidFill>
                <a:srgbClr val="000000"/>
              </a:solidFill>
              <a:latin typeface="Roboto"/>
              <a:ea typeface="Roboto"/>
              <a:cs typeface="Roboto"/>
              <a:sym typeface="Roboto"/>
            </a:endParaRPr>
          </a:p>
          <a:p>
            <a:pPr indent="-342900" lvl="1" marL="914400" marR="2413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best fairness measured by mean_diff (lower is better) = 0.048: RandomForest</a:t>
            </a:r>
            <a:endParaRPr sz="1800">
              <a:solidFill>
                <a:srgbClr val="000000"/>
              </a:solidFill>
              <a:latin typeface="Roboto"/>
              <a:ea typeface="Roboto"/>
              <a:cs typeface="Roboto"/>
              <a:sym typeface="Roboto"/>
            </a:endParaRPr>
          </a:p>
          <a:p>
            <a:pPr indent="-342900" lvl="0" marL="457200" marR="241300" rtl="0" algn="l">
              <a:lnSpc>
                <a:spcPct val="100000"/>
              </a:lnSpc>
              <a:spcBef>
                <a:spcPts val="0"/>
              </a:spcBef>
              <a:spcAft>
                <a:spcPts val="0"/>
              </a:spcAft>
              <a:buClr>
                <a:srgbClr val="000000"/>
              </a:buClr>
              <a:buSzPts val="1800"/>
              <a:buFont typeface="Roboto"/>
              <a:buChar char="●"/>
            </a:pPr>
            <a:r>
              <a:rPr b="1" lang="en">
                <a:solidFill>
                  <a:srgbClr val="000000"/>
                </a:solidFill>
                <a:latin typeface="Roboto"/>
                <a:ea typeface="Roboto"/>
                <a:cs typeface="Roboto"/>
                <a:sym typeface="Roboto"/>
              </a:rPr>
              <a:t>protected class = African American:</a:t>
            </a:r>
            <a:endParaRPr b="1">
              <a:solidFill>
                <a:srgbClr val="000000"/>
              </a:solidFill>
              <a:latin typeface="Roboto"/>
              <a:ea typeface="Roboto"/>
              <a:cs typeface="Roboto"/>
              <a:sym typeface="Roboto"/>
            </a:endParaRPr>
          </a:p>
          <a:p>
            <a:pPr indent="-342900" lvl="1" marL="914400" marR="2413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best utility measured by auc (higher is better) = 0.923: RandomForest</a:t>
            </a:r>
            <a:endParaRPr sz="1800">
              <a:solidFill>
                <a:srgbClr val="000000"/>
              </a:solidFill>
              <a:latin typeface="Roboto"/>
              <a:ea typeface="Roboto"/>
              <a:cs typeface="Roboto"/>
              <a:sym typeface="Roboto"/>
            </a:endParaRPr>
          </a:p>
          <a:p>
            <a:pPr indent="-342900" lvl="1" marL="914400" marR="2413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best fairness measured by mean_diff (lower is better) = 0.156: RandomForest</a:t>
            </a:r>
            <a:endParaRPr sz="1800">
              <a:solidFill>
                <a:srgbClr val="000000"/>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