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
      <p:font typeface="Old Standard TT"/>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OldStandardTT-bold.fntdata"/><Relationship Id="rId16" Type="http://schemas.openxmlformats.org/officeDocument/2006/relationships/slide" Target="slides/slide11.xml"/><Relationship Id="rId38" Type="http://schemas.openxmlformats.org/officeDocument/2006/relationships/font" Target="fonts/OldStandardT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5be3380b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be3380b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9b1874a2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9b1874a2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Jackson Norris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c73c76ef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c73c76ef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Jackson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7adfb36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7adfb36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5be3380bc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be3380bc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a large disparity between the best and worst teams and wanting to prevent heavily favored teams from being penalized, we incorporate margin based weights and time based weights on the ratings. </a:t>
            </a:r>
            <a:endParaRPr/>
          </a:p>
          <a:p>
            <a:pPr indent="0" lvl="0" marL="0" rtl="0" algn="l">
              <a:spcBef>
                <a:spcPts val="0"/>
              </a:spcBef>
              <a:spcAft>
                <a:spcPts val="0"/>
              </a:spcAft>
              <a:buNone/>
            </a:pPr>
            <a:r>
              <a:rPr lang="en"/>
              <a:t>W</a:t>
            </a:r>
            <a:r>
              <a:rPr lang="en"/>
              <a:t>e use a weight function that decreases exponentially with the product of the predicted and actual margins whenever the favored team wins. Both the favored team and the predicted margin will be determined previously</a:t>
            </a:r>
            <a:br>
              <a:rPr lang="en"/>
            </a:br>
            <a:r>
              <a:rPr lang="en"/>
              <a:t>Go through bullets and point to places on the screen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47adfb36b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7adfb36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Jackson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47adfb36b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7adfb36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c49d15c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c49d15c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5be3380bc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be3380bc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7adfb36b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7adfb36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be3380b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be3380b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Examples of exceptions: Loss in personnel- Oregon in 2007 was 8-1 and ranked #2 and then lost their QB Dennis Dixon, causing them to lose the last three games of their season. Thus, when Arizona and UCLA beat Oregon without Dixon, the ranking system gave them more credit for wins beyond what they should've been credited for </a:t>
            </a:r>
            <a:endParaRPr/>
          </a:p>
          <a:p>
            <a:pPr indent="0" lvl="0" marL="0" rtl="0" algn="l">
              <a:spcBef>
                <a:spcPts val="0"/>
              </a:spcBef>
              <a:spcAft>
                <a:spcPts val="0"/>
              </a:spcAft>
              <a:buNone/>
            </a:pPr>
            <a:r>
              <a:rPr lang="en"/>
              <a:t>Weather- A strong team might barely win in an ice storm and be </a:t>
            </a:r>
            <a:r>
              <a:rPr lang="en"/>
              <a:t>adversely</a:t>
            </a:r>
            <a:r>
              <a:rPr lang="en"/>
              <a:t> affected by the system that only judges on performance </a:t>
            </a:r>
            <a:endParaRPr/>
          </a:p>
          <a:p>
            <a:pPr indent="0" lvl="0" marL="0" rtl="0" algn="l">
              <a:spcBef>
                <a:spcPts val="0"/>
              </a:spcBef>
              <a:spcAft>
                <a:spcPts val="0"/>
              </a:spcAft>
              <a:buNone/>
            </a:pPr>
            <a:r>
              <a:rPr lang="en"/>
              <a:t>Psychological-  Rivalries, the last game of a head coach, </a:t>
            </a:r>
            <a:r>
              <a:rPr lang="en"/>
              <a:t>tragedy</a:t>
            </a:r>
            <a:r>
              <a:rPr lang="en"/>
              <a:t> weighing on a team have all caused big upset wins but the win or loss is unfairly judged the same by the computer.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latin typeface="Proxima Nova"/>
                <a:ea typeface="Proxima Nova"/>
                <a:cs typeface="Proxima Nova"/>
                <a:sym typeface="Proxima Nova"/>
              </a:rPr>
              <a:t>Most rating methodologies fail to consider</a:t>
            </a:r>
            <a:endParaRPr>
              <a:latin typeface="Proxima Nova"/>
              <a:ea typeface="Proxima Nova"/>
              <a:cs typeface="Proxima Nova"/>
              <a:sym typeface="Proxima Nova"/>
            </a:endParaRPr>
          </a:p>
          <a:p>
            <a:pPr indent="-298450" lvl="1" marL="1371600" rtl="0" algn="l">
              <a:lnSpc>
                <a:spcPct val="115000"/>
              </a:lnSpc>
              <a:spcBef>
                <a:spcPts val="1600"/>
              </a:spcBef>
              <a:spcAft>
                <a:spcPts val="0"/>
              </a:spcAft>
              <a:buClr>
                <a:srgbClr val="000000"/>
              </a:buClr>
              <a:buSzPts val="1100"/>
              <a:buFont typeface="Proxima Nova"/>
              <a:buChar char="○"/>
            </a:pPr>
            <a:r>
              <a:rPr lang="en">
                <a:latin typeface="Proxima Nova"/>
                <a:ea typeface="Proxima Nova"/>
                <a:cs typeface="Proxima Nova"/>
                <a:sym typeface="Proxima Nova"/>
              </a:rPr>
              <a:t>Major losses in team personnel </a:t>
            </a:r>
            <a:endParaRPr>
              <a:latin typeface="Proxima Nova"/>
              <a:ea typeface="Proxima Nova"/>
              <a:cs typeface="Proxima Nova"/>
              <a:sym typeface="Proxima Nova"/>
            </a:endParaRPr>
          </a:p>
          <a:p>
            <a:pPr indent="-298450" lvl="1" marL="1371600" rtl="0" algn="l">
              <a:lnSpc>
                <a:spcPct val="115000"/>
              </a:lnSpc>
              <a:spcBef>
                <a:spcPts val="0"/>
              </a:spcBef>
              <a:spcAft>
                <a:spcPts val="0"/>
              </a:spcAft>
              <a:buClr>
                <a:srgbClr val="000000"/>
              </a:buClr>
              <a:buSzPts val="1100"/>
              <a:buFont typeface="Proxima Nova"/>
              <a:buChar char="○"/>
            </a:pPr>
            <a:r>
              <a:rPr lang="en">
                <a:latin typeface="Proxima Nova"/>
                <a:ea typeface="Proxima Nova"/>
                <a:cs typeface="Proxima Nova"/>
                <a:sym typeface="Proxima Nova"/>
              </a:rPr>
              <a:t>Environment during game (weather, expulsions, etc.)</a:t>
            </a:r>
            <a:endParaRPr>
              <a:latin typeface="Proxima Nova"/>
              <a:ea typeface="Proxima Nova"/>
              <a:cs typeface="Proxima Nova"/>
              <a:sym typeface="Proxima Nova"/>
            </a:endParaRPr>
          </a:p>
          <a:p>
            <a:pPr indent="-298450" lvl="1" marL="1371600" rtl="0" algn="l">
              <a:lnSpc>
                <a:spcPct val="115000"/>
              </a:lnSpc>
              <a:spcBef>
                <a:spcPts val="0"/>
              </a:spcBef>
              <a:spcAft>
                <a:spcPts val="0"/>
              </a:spcAft>
              <a:buClr>
                <a:srgbClr val="000000"/>
              </a:buClr>
              <a:buSzPts val="1100"/>
              <a:buFont typeface="Proxima Nova"/>
              <a:buChar char="○"/>
            </a:pPr>
            <a:r>
              <a:rPr lang="en">
                <a:latin typeface="Proxima Nova"/>
                <a:ea typeface="Proxima Nova"/>
                <a:cs typeface="Proxima Nova"/>
                <a:sym typeface="Proxima Nova"/>
              </a:rPr>
              <a:t>Psychological factors </a:t>
            </a:r>
            <a:endParaRPr/>
          </a:p>
          <a:p>
            <a:pPr indent="0" lvl="0" marL="0" rtl="0" algn="l">
              <a:spcBef>
                <a:spcPts val="1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5be3380bc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be3380bc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be3380bc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be3380bc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9a83228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9a83228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be3380b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be3380b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5be3380b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be3380b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9b1874a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9b1874a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be3380bc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be3380bc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team effectively starts the season with a win and a loss, to avoid having undefeated teams</a:t>
            </a:r>
            <a:endParaRPr/>
          </a:p>
          <a:p>
            <a:pPr indent="0" lvl="0" marL="0" rtl="0" algn="l">
              <a:spcBef>
                <a:spcPts val="0"/>
              </a:spcBef>
              <a:spcAft>
                <a:spcPts val="0"/>
              </a:spcAft>
              <a:buNone/>
            </a:pPr>
            <a:r>
              <a:rPr lang="en"/>
              <a:t>automatically at the top (and winless teams at the bottom) regardless of schedule strength.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Recognized by BCS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5be3380bc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be3380bc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Colley matrix, A, the diagonal starts at 2 and each column and row </a:t>
            </a:r>
            <a:r>
              <a:rPr lang="en"/>
              <a:t>represents</a:t>
            </a:r>
            <a:r>
              <a:rPr lang="en"/>
              <a:t> a team. When Team A plays Team C, the diagonal entry increases by 1 and 1 is </a:t>
            </a:r>
            <a:r>
              <a:rPr lang="en"/>
              <a:t>subtracted</a:t>
            </a:r>
            <a:r>
              <a:rPr lang="en"/>
              <a:t> from the entry corresponding to that team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Numbers Don’t Lie:</a:t>
            </a:r>
            <a:endParaRPr sz="3600"/>
          </a:p>
          <a:p>
            <a:pPr indent="0" lvl="0" marL="0" rtl="0" algn="l">
              <a:spcBef>
                <a:spcPts val="0"/>
              </a:spcBef>
              <a:spcAft>
                <a:spcPts val="0"/>
              </a:spcAft>
              <a:buNone/>
            </a:pPr>
            <a:r>
              <a:rPr lang="en" sz="2400"/>
              <a:t>Creating an Improved High School Sports Rating System</a:t>
            </a:r>
            <a:endParaRPr sz="2400"/>
          </a:p>
        </p:txBody>
      </p:sp>
      <p:sp>
        <p:nvSpPr>
          <p:cNvPr id="135" name="Google Shape;135;p13"/>
          <p:cNvSpPr txBox="1"/>
          <p:nvPr>
            <p:ph idx="1" type="subTitle"/>
          </p:nvPr>
        </p:nvSpPr>
        <p:spPr>
          <a:xfrm>
            <a:off x="5083950" y="34199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Jeff Heath, </a:t>
            </a:r>
            <a:r>
              <a:rPr lang="en" sz="1800"/>
              <a:t>Will Britt, Shelby Montgomery, and Jackson Norris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Centre College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Elo Method</a:t>
            </a:r>
            <a:endParaRPr/>
          </a:p>
        </p:txBody>
      </p:sp>
      <p:sp>
        <p:nvSpPr>
          <p:cNvPr id="207" name="Google Shape;20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Parameterized rating system </a:t>
            </a:r>
            <a:endParaRPr sz="1800"/>
          </a:p>
          <a:p>
            <a:pPr indent="-342900" lvl="1" marL="914400" rtl="0" algn="l">
              <a:spcBef>
                <a:spcPts val="0"/>
              </a:spcBef>
              <a:spcAft>
                <a:spcPts val="0"/>
              </a:spcAft>
              <a:buSzPts val="1800"/>
              <a:buChar char="○"/>
            </a:pPr>
            <a:r>
              <a:rPr lang="en" sz="1800"/>
              <a:t>Every team starts with the same rating</a:t>
            </a:r>
            <a:endParaRPr sz="1800"/>
          </a:p>
          <a:p>
            <a:pPr indent="-342900" lvl="1" marL="914400" rtl="0" algn="l">
              <a:spcBef>
                <a:spcPts val="0"/>
              </a:spcBef>
              <a:spcAft>
                <a:spcPts val="0"/>
              </a:spcAft>
              <a:buSzPts val="1800"/>
              <a:buChar char="○"/>
            </a:pPr>
            <a:r>
              <a:rPr lang="en" sz="1800"/>
              <a:t>Create a win probability for every game </a:t>
            </a:r>
            <a:endParaRPr sz="1800"/>
          </a:p>
          <a:p>
            <a:pPr indent="-342900" lvl="1" marL="914400" rtl="0" algn="l">
              <a:spcBef>
                <a:spcPts val="0"/>
              </a:spcBef>
              <a:spcAft>
                <a:spcPts val="0"/>
              </a:spcAft>
              <a:buSzPts val="1800"/>
              <a:buChar char="○"/>
            </a:pPr>
            <a:r>
              <a:rPr lang="en" sz="1800"/>
              <a:t>Ratings change based on the difference between the result (1 or 0) and the win probability</a:t>
            </a:r>
            <a:endParaRPr sz="1800"/>
          </a:p>
          <a:p>
            <a:pPr indent="-342900" lvl="0" marL="457200" rtl="0" algn="l">
              <a:spcBef>
                <a:spcPts val="0"/>
              </a:spcBef>
              <a:spcAft>
                <a:spcPts val="0"/>
              </a:spcAft>
              <a:buSzPts val="1800"/>
              <a:buChar char="●"/>
            </a:pPr>
            <a:r>
              <a:rPr lang="en" sz="1800"/>
              <a:t>Popular </a:t>
            </a:r>
            <a:endParaRPr sz="1800"/>
          </a:p>
          <a:p>
            <a:pPr indent="-342900" lvl="1" marL="914400" rtl="0" algn="l">
              <a:spcBef>
                <a:spcPts val="0"/>
              </a:spcBef>
              <a:spcAft>
                <a:spcPts val="0"/>
              </a:spcAft>
              <a:buSzPts val="1800"/>
              <a:buChar char="○"/>
            </a:pPr>
            <a:r>
              <a:rPr lang="en" sz="1800"/>
              <a:t>Developed and used for chess ratings</a:t>
            </a:r>
            <a:endParaRPr sz="1800"/>
          </a:p>
          <a:p>
            <a:pPr indent="-342900" lvl="1" marL="914400" rtl="0" algn="l">
              <a:spcBef>
                <a:spcPts val="0"/>
              </a:spcBef>
              <a:spcAft>
                <a:spcPts val="0"/>
              </a:spcAft>
              <a:buSzPts val="1800"/>
              <a:buChar char="○"/>
            </a:pPr>
            <a:r>
              <a:rPr lang="en" sz="1800"/>
              <a:t>Used for 538’s sports ratings</a:t>
            </a:r>
            <a:endParaRPr sz="1800"/>
          </a:p>
          <a:p>
            <a:pPr indent="0" lvl="0" marL="45720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 </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Elo Foundation</a:t>
            </a:r>
            <a:endParaRPr/>
          </a:p>
        </p:txBody>
      </p:sp>
      <p:pic>
        <p:nvPicPr>
          <p:cNvPr id="213" name="Google Shape;213;p23"/>
          <p:cNvPicPr preferRelativeResize="0"/>
          <p:nvPr/>
        </p:nvPicPr>
        <p:blipFill>
          <a:blip r:embed="rId3">
            <a:alphaModFix/>
          </a:blip>
          <a:stretch>
            <a:fillRect/>
          </a:stretch>
        </p:blipFill>
        <p:spPr>
          <a:xfrm>
            <a:off x="989725" y="2641550"/>
            <a:ext cx="6465225" cy="413775"/>
          </a:xfrm>
          <a:prstGeom prst="rect">
            <a:avLst/>
          </a:prstGeom>
          <a:noFill/>
          <a:ln>
            <a:noFill/>
          </a:ln>
        </p:spPr>
      </p:pic>
      <p:pic>
        <p:nvPicPr>
          <p:cNvPr id="214" name="Google Shape;214;p23"/>
          <p:cNvPicPr preferRelativeResize="0"/>
          <p:nvPr/>
        </p:nvPicPr>
        <p:blipFill>
          <a:blip r:embed="rId4">
            <a:alphaModFix/>
          </a:blip>
          <a:stretch>
            <a:fillRect/>
          </a:stretch>
        </p:blipFill>
        <p:spPr>
          <a:xfrm>
            <a:off x="989725" y="1488550"/>
            <a:ext cx="4831851" cy="81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Initializing Elo Ratings</a:t>
            </a:r>
            <a:endParaRPr/>
          </a:p>
        </p:txBody>
      </p:sp>
      <p:sp>
        <p:nvSpPr>
          <p:cNvPr id="220" name="Google Shape;220;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SzPts val="1850"/>
              <a:buChar char="●"/>
            </a:pPr>
            <a:r>
              <a:rPr lang="en" sz="1850"/>
              <a:t>KY has 6 classes in Football based on school enrollment</a:t>
            </a:r>
            <a:endParaRPr sz="1850"/>
          </a:p>
          <a:p>
            <a:pPr indent="-346075" lvl="0" marL="457200" rtl="0" algn="l">
              <a:spcBef>
                <a:spcPts val="0"/>
              </a:spcBef>
              <a:spcAft>
                <a:spcPts val="0"/>
              </a:spcAft>
              <a:buSzPts val="1850"/>
              <a:buChar char="●"/>
            </a:pPr>
            <a:r>
              <a:rPr lang="en" sz="1850"/>
              <a:t>Overall team ratings for each class vary somewhat consistently</a:t>
            </a:r>
            <a:endParaRPr sz="1850"/>
          </a:p>
          <a:p>
            <a:pPr indent="-346075" lvl="0" marL="457200" rtl="0" algn="l">
              <a:spcBef>
                <a:spcPts val="0"/>
              </a:spcBef>
              <a:spcAft>
                <a:spcPts val="0"/>
              </a:spcAft>
              <a:buSzPts val="1850"/>
              <a:buChar char="●"/>
            </a:pPr>
            <a:r>
              <a:rPr lang="en" sz="1850"/>
              <a:t>Year-to-year correlation for </a:t>
            </a:r>
            <a:r>
              <a:rPr lang="en" sz="1850"/>
              <a:t>individual</a:t>
            </a:r>
            <a:r>
              <a:rPr lang="en" sz="1850"/>
              <a:t> teams</a:t>
            </a:r>
            <a:endParaRPr sz="1850"/>
          </a:p>
          <a:p>
            <a:pPr indent="-346075" lvl="0" marL="457200" rtl="0" algn="l">
              <a:spcBef>
                <a:spcPts val="0"/>
              </a:spcBef>
              <a:spcAft>
                <a:spcPts val="0"/>
              </a:spcAft>
              <a:buSzPts val="1850"/>
              <a:buChar char="●"/>
            </a:pPr>
            <a:r>
              <a:rPr lang="en" sz="1850"/>
              <a:t>In order to accelerate convergence of Elo ratings:</a:t>
            </a:r>
            <a:endParaRPr sz="1850"/>
          </a:p>
          <a:p>
            <a:pPr indent="-346075" lvl="1" marL="914400" rtl="0" algn="l">
              <a:spcBef>
                <a:spcPts val="0"/>
              </a:spcBef>
              <a:spcAft>
                <a:spcPts val="0"/>
              </a:spcAft>
              <a:buSzPts val="1850"/>
              <a:buChar char="○"/>
            </a:pPr>
            <a:r>
              <a:rPr lang="en" sz="1850"/>
              <a:t>We initialize them with the previous year’s ratings regressed to the mean ratings of their class.</a:t>
            </a:r>
            <a:endParaRPr sz="18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three systems? 	</a:t>
            </a:r>
            <a:endParaRPr/>
          </a:p>
        </p:txBody>
      </p:sp>
      <p:sp>
        <p:nvSpPr>
          <p:cNvPr id="226" name="Google Shape;22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Massey</a:t>
            </a:r>
            <a:endParaRPr sz="1800"/>
          </a:p>
          <a:p>
            <a:pPr indent="-342900" lvl="1" marL="914400" rtl="0" algn="l">
              <a:spcBef>
                <a:spcPts val="0"/>
              </a:spcBef>
              <a:spcAft>
                <a:spcPts val="0"/>
              </a:spcAft>
              <a:buSzPts val="1800"/>
              <a:buChar char="○"/>
            </a:pPr>
            <a:r>
              <a:rPr lang="en" sz="1800"/>
              <a:t>Factors in margin of victory</a:t>
            </a:r>
            <a:endParaRPr sz="1800"/>
          </a:p>
          <a:p>
            <a:pPr indent="-342900" lvl="1" marL="914400" rtl="0" algn="l">
              <a:spcBef>
                <a:spcPts val="0"/>
              </a:spcBef>
              <a:spcAft>
                <a:spcPts val="0"/>
              </a:spcAft>
              <a:buSzPts val="1800"/>
              <a:buChar char="○"/>
            </a:pPr>
            <a:r>
              <a:rPr lang="en" sz="1800"/>
              <a:t>Rating of losing team would increase if they lose a close game to a superior opponent</a:t>
            </a:r>
            <a:endParaRPr sz="1800"/>
          </a:p>
          <a:p>
            <a:pPr indent="-342900" lvl="0" marL="457200" rtl="0" algn="l">
              <a:spcBef>
                <a:spcPts val="0"/>
              </a:spcBef>
              <a:spcAft>
                <a:spcPts val="0"/>
              </a:spcAft>
              <a:buSzPts val="1800"/>
              <a:buChar char="●"/>
            </a:pPr>
            <a:r>
              <a:rPr lang="en" sz="1800"/>
              <a:t>Colley</a:t>
            </a:r>
            <a:endParaRPr sz="1800"/>
          </a:p>
          <a:p>
            <a:pPr indent="-342900" lvl="1" marL="914400" rtl="0" algn="l">
              <a:spcBef>
                <a:spcPts val="0"/>
              </a:spcBef>
              <a:spcAft>
                <a:spcPts val="0"/>
              </a:spcAft>
              <a:buSzPts val="1800"/>
              <a:buChar char="○"/>
            </a:pPr>
            <a:r>
              <a:rPr lang="en" sz="1800"/>
              <a:t>Only factors in aggregate record and strength of schedule</a:t>
            </a:r>
            <a:endParaRPr sz="1800"/>
          </a:p>
          <a:p>
            <a:pPr indent="-342900" lvl="0" marL="457200" rtl="0" algn="l">
              <a:spcBef>
                <a:spcPts val="0"/>
              </a:spcBef>
              <a:spcAft>
                <a:spcPts val="0"/>
              </a:spcAft>
              <a:buSzPts val="1800"/>
              <a:buChar char="●"/>
            </a:pPr>
            <a:r>
              <a:rPr lang="en" sz="1800"/>
              <a:t>Elo</a:t>
            </a:r>
            <a:endParaRPr sz="1800"/>
          </a:p>
          <a:p>
            <a:pPr indent="-342900" lvl="1" marL="914400" rtl="0" algn="l">
              <a:spcBef>
                <a:spcPts val="0"/>
              </a:spcBef>
              <a:spcAft>
                <a:spcPts val="0"/>
              </a:spcAft>
              <a:buSzPts val="1800"/>
              <a:buChar char="○"/>
            </a:pPr>
            <a:r>
              <a:rPr lang="en" sz="1800"/>
              <a:t>Each game only affects ratings of those two teams</a:t>
            </a:r>
            <a:endParaRPr sz="1800"/>
          </a:p>
          <a:p>
            <a:pPr indent="-342900" lvl="1" marL="914400" rtl="0" algn="l">
              <a:spcBef>
                <a:spcPts val="0"/>
              </a:spcBef>
              <a:spcAft>
                <a:spcPts val="0"/>
              </a:spcAft>
              <a:buSzPts val="1800"/>
              <a:buChar char="○"/>
            </a:pPr>
            <a:r>
              <a:rPr lang="en" sz="1800"/>
              <a:t>Winning team’s rating always increases</a:t>
            </a:r>
            <a:endParaRPr sz="1800"/>
          </a:p>
          <a:p>
            <a:pPr indent="-342900" lvl="1" marL="914400" rtl="0" algn="l">
              <a:spcBef>
                <a:spcPts val="0"/>
              </a:spcBef>
              <a:spcAft>
                <a:spcPts val="0"/>
              </a:spcAft>
              <a:buSzPts val="1800"/>
              <a:buChar char="○"/>
            </a:pPr>
            <a:r>
              <a:rPr lang="en" sz="1800"/>
              <a:t>Losing team’s rating always decreases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Margin-Based Weights </a:t>
            </a:r>
            <a:endParaRPr/>
          </a:p>
        </p:txBody>
      </p:sp>
      <p:sp>
        <p:nvSpPr>
          <p:cNvPr id="232" name="Google Shape;232;p26"/>
          <p:cNvSpPr txBox="1"/>
          <p:nvPr>
            <p:ph idx="1" type="body"/>
          </p:nvPr>
        </p:nvSpPr>
        <p:spPr>
          <a:xfrm>
            <a:off x="168650" y="1003025"/>
            <a:ext cx="3999900" cy="3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30200" lvl="0" marL="457200" rtl="0" algn="l">
              <a:spcBef>
                <a:spcPts val="1600"/>
              </a:spcBef>
              <a:spcAft>
                <a:spcPts val="0"/>
              </a:spcAft>
              <a:buSzPts val="1600"/>
              <a:buChar char="●"/>
            </a:pPr>
            <a:r>
              <a:rPr lang="en" sz="1600"/>
              <a:t>Used for Massey and Colley ratings</a:t>
            </a:r>
            <a:endParaRPr sz="1600"/>
          </a:p>
          <a:p>
            <a:pPr indent="-330200" lvl="0" marL="457200" rtl="0" algn="l">
              <a:spcBef>
                <a:spcPts val="0"/>
              </a:spcBef>
              <a:spcAft>
                <a:spcPts val="0"/>
              </a:spcAft>
              <a:buSzPts val="1600"/>
              <a:buChar char="●"/>
            </a:pPr>
            <a:r>
              <a:rPr lang="en" sz="1600"/>
              <a:t>Games in which heavily favored teams winning by substantial margins are given small weights</a:t>
            </a:r>
            <a:endParaRPr sz="1600"/>
          </a:p>
          <a:p>
            <a:pPr indent="-330200" lvl="0" marL="457200" rtl="0" algn="l">
              <a:spcBef>
                <a:spcPts val="0"/>
              </a:spcBef>
              <a:spcAft>
                <a:spcPts val="0"/>
              </a:spcAft>
              <a:buSzPts val="1600"/>
              <a:buChar char="●"/>
            </a:pPr>
            <a:r>
              <a:rPr lang="en" sz="1600"/>
              <a:t>A true upset is given the maximum weight of 1</a:t>
            </a:r>
            <a:endParaRPr sz="1600"/>
          </a:p>
          <a:p>
            <a:pPr indent="-330200" lvl="0" marL="457200" rtl="0" algn="l">
              <a:spcBef>
                <a:spcPts val="0"/>
              </a:spcBef>
              <a:spcAft>
                <a:spcPts val="0"/>
              </a:spcAft>
              <a:buSzPts val="1600"/>
              <a:buChar char="●"/>
            </a:pPr>
            <a:r>
              <a:rPr lang="en" sz="1600"/>
              <a:t>The ratings of a heavily favored team that wins  by a small margin will likely go down, but not as much as if they had lost </a:t>
            </a:r>
            <a:endParaRPr sz="1600"/>
          </a:p>
          <a:p>
            <a:pPr indent="0" lvl="0" marL="0" rtl="0" algn="l">
              <a:spcBef>
                <a:spcPts val="1600"/>
              </a:spcBef>
              <a:spcAft>
                <a:spcPts val="1600"/>
              </a:spcAft>
              <a:buNone/>
            </a:pPr>
            <a:r>
              <a:t/>
            </a:r>
            <a:endParaRPr>
              <a:highlight>
                <a:srgbClr val="FF0000"/>
              </a:highlight>
            </a:endParaRPr>
          </a:p>
        </p:txBody>
      </p:sp>
      <p:pic>
        <p:nvPicPr>
          <p:cNvPr id="233" name="Google Shape;233;p26"/>
          <p:cNvPicPr preferRelativeResize="0"/>
          <p:nvPr/>
        </p:nvPicPr>
        <p:blipFill>
          <a:blip r:embed="rId3">
            <a:alphaModFix/>
          </a:blip>
          <a:stretch>
            <a:fillRect/>
          </a:stretch>
        </p:blipFill>
        <p:spPr>
          <a:xfrm>
            <a:off x="4423600" y="1181150"/>
            <a:ext cx="4367874" cy="32759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Field Advantage and Optimizing Parameters</a:t>
            </a:r>
            <a:endParaRPr/>
          </a:p>
        </p:txBody>
      </p:sp>
      <p:sp>
        <p:nvSpPr>
          <p:cNvPr id="239" name="Google Shape;23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SzPts val="1850"/>
              <a:buChar char="●"/>
            </a:pPr>
            <a:r>
              <a:rPr lang="en" sz="1850"/>
              <a:t>Used data fitting to calculate the number of points attributed to HFA (~2.3 points)</a:t>
            </a:r>
            <a:endParaRPr sz="1850"/>
          </a:p>
          <a:p>
            <a:pPr indent="-346075" lvl="1" marL="914400" rtl="0" algn="l">
              <a:spcBef>
                <a:spcPts val="0"/>
              </a:spcBef>
              <a:spcAft>
                <a:spcPts val="0"/>
              </a:spcAft>
              <a:buSzPts val="1850"/>
              <a:buChar char="○"/>
            </a:pPr>
            <a:r>
              <a:rPr lang="en" sz="1850"/>
              <a:t>Massey: adjust point differential by subtracting HFA from Home team</a:t>
            </a:r>
            <a:endParaRPr sz="1850"/>
          </a:p>
          <a:p>
            <a:pPr indent="-346075" lvl="1" marL="914400" rtl="0" algn="l">
              <a:spcBef>
                <a:spcPts val="0"/>
              </a:spcBef>
              <a:spcAft>
                <a:spcPts val="0"/>
              </a:spcAft>
              <a:buSzPts val="1850"/>
              <a:buChar char="○"/>
            </a:pPr>
            <a:r>
              <a:rPr lang="en" sz="1850"/>
              <a:t>Colley: additional benefit for Road win vs. a Home win</a:t>
            </a:r>
            <a:endParaRPr sz="1850"/>
          </a:p>
          <a:p>
            <a:pPr indent="-346075" lvl="1" marL="914400" rtl="0" algn="l">
              <a:spcBef>
                <a:spcPts val="0"/>
              </a:spcBef>
              <a:spcAft>
                <a:spcPts val="0"/>
              </a:spcAft>
              <a:buSzPts val="1850"/>
              <a:buChar char="○"/>
            </a:pPr>
            <a:r>
              <a:rPr lang="en" sz="1850"/>
              <a:t>Elo: correlate Elo points to game points</a:t>
            </a:r>
            <a:endParaRPr sz="1850"/>
          </a:p>
          <a:p>
            <a:pPr indent="-346075" lvl="0" marL="457200" rtl="0" algn="l">
              <a:spcBef>
                <a:spcPts val="0"/>
              </a:spcBef>
              <a:spcAft>
                <a:spcPts val="0"/>
              </a:spcAft>
              <a:buSzPts val="1850"/>
              <a:buChar char="●"/>
            </a:pPr>
            <a:r>
              <a:rPr lang="en" sz="1850"/>
              <a:t>All other parameters were optimized by training on first </a:t>
            </a:r>
            <a:r>
              <a:rPr lang="en" sz="1850"/>
              <a:t>2/3 of season and maximizing the predictions on the remaining games</a:t>
            </a:r>
            <a:endParaRPr sz="18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Aggregate System</a:t>
            </a:r>
            <a:endParaRPr/>
          </a:p>
        </p:txBody>
      </p:sp>
      <p:sp>
        <p:nvSpPr>
          <p:cNvPr id="245" name="Google Shape;245;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SzPts val="1850"/>
              <a:buChar char="●"/>
            </a:pPr>
            <a:r>
              <a:rPr lang="en" sz="1850"/>
              <a:t>For each set of ratings (Massey, Colley, Elo):</a:t>
            </a:r>
            <a:endParaRPr sz="1850"/>
          </a:p>
          <a:p>
            <a:pPr indent="-346075" lvl="1" marL="914400" rtl="0" algn="l">
              <a:spcBef>
                <a:spcPts val="0"/>
              </a:spcBef>
              <a:spcAft>
                <a:spcPts val="0"/>
              </a:spcAft>
              <a:buSzPts val="1850"/>
              <a:buChar char="○"/>
            </a:pPr>
            <a:r>
              <a:rPr lang="en" sz="1850"/>
              <a:t>Rescaled ratings from (roughly) 0 to 100</a:t>
            </a:r>
            <a:endParaRPr sz="1850"/>
          </a:p>
          <a:p>
            <a:pPr indent="-346075" lvl="1" marL="914400" rtl="0" algn="l">
              <a:spcBef>
                <a:spcPts val="0"/>
              </a:spcBef>
              <a:spcAft>
                <a:spcPts val="0"/>
              </a:spcAft>
              <a:buSzPts val="1850"/>
              <a:buChar char="○"/>
            </a:pPr>
            <a:r>
              <a:rPr lang="en" sz="1850"/>
              <a:t>Rescaled ratings of 0 and 100 are equivalent to the historical average of the lowest and highest  team ratings, respectively</a:t>
            </a:r>
            <a:endParaRPr sz="1850"/>
          </a:p>
          <a:p>
            <a:pPr indent="-346075" lvl="0" marL="457200" rtl="0" algn="l">
              <a:spcBef>
                <a:spcPts val="0"/>
              </a:spcBef>
              <a:spcAft>
                <a:spcPts val="0"/>
              </a:spcAft>
              <a:buSzPts val="1850"/>
              <a:buChar char="●"/>
            </a:pPr>
            <a:r>
              <a:rPr lang="en" sz="1850"/>
              <a:t>Our Aggregate rating = mean of all 3 rescaled ratings</a:t>
            </a:r>
            <a:endParaRPr sz="18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9"/>
          <p:cNvPicPr preferRelativeResize="0"/>
          <p:nvPr/>
        </p:nvPicPr>
        <p:blipFill>
          <a:blip r:embed="rId3">
            <a:alphaModFix/>
          </a:blip>
          <a:stretch>
            <a:fillRect/>
          </a:stretch>
        </p:blipFill>
        <p:spPr>
          <a:xfrm>
            <a:off x="1182475" y="152400"/>
            <a:ext cx="7448664"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56" name="Google Shape;256;p30"/>
          <p:cNvSpPr txBox="1"/>
          <p:nvPr>
            <p:ph idx="1" type="body"/>
          </p:nvPr>
        </p:nvSpPr>
        <p:spPr>
          <a:xfrm>
            <a:off x="1297500" y="10292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50"/>
          </a:p>
          <a:p>
            <a:pPr indent="-346075" lvl="0" marL="457200" rtl="0" algn="l">
              <a:lnSpc>
                <a:spcPct val="115000"/>
              </a:lnSpc>
              <a:spcBef>
                <a:spcPts val="1600"/>
              </a:spcBef>
              <a:spcAft>
                <a:spcPts val="0"/>
              </a:spcAft>
              <a:buSzPts val="1850"/>
              <a:buChar char="●"/>
            </a:pPr>
            <a:r>
              <a:rPr lang="en" sz="1850"/>
              <a:t>Validate our rating methodology vs. other methodologies for recent college football data</a:t>
            </a:r>
            <a:endParaRPr sz="1850"/>
          </a:p>
          <a:p>
            <a:pPr indent="-346075" lvl="0" marL="457200" rtl="0" algn="l">
              <a:lnSpc>
                <a:spcPct val="115000"/>
              </a:lnSpc>
              <a:spcBef>
                <a:spcPts val="0"/>
              </a:spcBef>
              <a:spcAft>
                <a:spcPts val="0"/>
              </a:spcAft>
              <a:buSzPts val="1850"/>
              <a:buChar char="●"/>
            </a:pPr>
            <a:r>
              <a:rPr lang="en" sz="1850"/>
              <a:t>Develop and optimize ratings for boys and girls basketball</a:t>
            </a:r>
            <a:endParaRPr sz="1850"/>
          </a:p>
          <a:p>
            <a:pPr indent="-346075" lvl="0" marL="457200" rtl="0" algn="l">
              <a:lnSpc>
                <a:spcPct val="115000"/>
              </a:lnSpc>
              <a:spcBef>
                <a:spcPts val="0"/>
              </a:spcBef>
              <a:spcAft>
                <a:spcPts val="0"/>
              </a:spcAft>
              <a:buSzPts val="1850"/>
              <a:buChar char="●"/>
            </a:pPr>
            <a:r>
              <a:rPr lang="en" sz="1850"/>
              <a:t>Finish web design and automatically publish data </a:t>
            </a:r>
            <a:endParaRPr sz="1850"/>
          </a:p>
          <a:p>
            <a:pPr indent="-346075" lvl="0" marL="457200" rtl="0" algn="l">
              <a:lnSpc>
                <a:spcPct val="115000"/>
              </a:lnSpc>
              <a:spcBef>
                <a:spcPts val="0"/>
              </a:spcBef>
              <a:spcAft>
                <a:spcPts val="0"/>
              </a:spcAft>
              <a:buSzPts val="1850"/>
              <a:buChar char="●"/>
            </a:pPr>
            <a:r>
              <a:rPr lang="en" sz="1850"/>
              <a:t>Spread the word!</a:t>
            </a:r>
            <a:endParaRPr sz="1850"/>
          </a:p>
          <a:p>
            <a:pPr indent="-346075" lvl="1" marL="914400" rtl="0" algn="l">
              <a:lnSpc>
                <a:spcPct val="115000"/>
              </a:lnSpc>
              <a:spcBef>
                <a:spcPts val="0"/>
              </a:spcBef>
              <a:spcAft>
                <a:spcPts val="0"/>
              </a:spcAft>
              <a:buSzPts val="1850"/>
              <a:buChar char="○"/>
            </a:pPr>
            <a:r>
              <a:rPr lang="en" sz="1850"/>
              <a:t>karpratings.com</a:t>
            </a:r>
            <a:endParaRPr sz="1850"/>
          </a:p>
          <a:p>
            <a:pPr indent="0" lvl="0" marL="457200" rtl="0" algn="l">
              <a:lnSpc>
                <a:spcPct val="115000"/>
              </a:lnSpc>
              <a:spcBef>
                <a:spcPts val="1600"/>
              </a:spcBef>
              <a:spcAft>
                <a:spcPts val="0"/>
              </a:spcAft>
              <a:buNone/>
            </a:pPr>
            <a:r>
              <a:t/>
            </a:r>
            <a:endParaRPr sz="1850"/>
          </a:p>
          <a:p>
            <a:pPr indent="0" lvl="0" marL="457200" rtl="0" algn="l">
              <a:lnSpc>
                <a:spcPct val="115000"/>
              </a:lnSpc>
              <a:spcBef>
                <a:spcPts val="1600"/>
              </a:spcBef>
              <a:spcAft>
                <a:spcPts val="160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	</a:t>
            </a:r>
            <a:endParaRPr/>
          </a:p>
        </p:txBody>
      </p:sp>
      <p:sp>
        <p:nvSpPr>
          <p:cNvPr id="262" name="Google Shape;262;p31"/>
          <p:cNvSpPr txBox="1"/>
          <p:nvPr>
            <p:ph idx="1" type="body"/>
          </p:nvPr>
        </p:nvSpPr>
        <p:spPr>
          <a:xfrm>
            <a:off x="360525" y="1587225"/>
            <a:ext cx="7038900" cy="29112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SzPts val="1850"/>
              <a:buChar char="●"/>
            </a:pPr>
            <a:r>
              <a:rPr lang="en" sz="1850"/>
              <a:t>Funding</a:t>
            </a:r>
            <a:endParaRPr sz="1850"/>
          </a:p>
          <a:p>
            <a:pPr indent="-346075" lvl="1" marL="914400" rtl="0" algn="l">
              <a:spcBef>
                <a:spcPts val="0"/>
              </a:spcBef>
              <a:spcAft>
                <a:spcPts val="0"/>
              </a:spcAft>
              <a:buSzPts val="1850"/>
              <a:buChar char="○"/>
            </a:pPr>
            <a:r>
              <a:rPr lang="en" sz="1850"/>
              <a:t>Centre College</a:t>
            </a:r>
            <a:endParaRPr sz="1850"/>
          </a:p>
          <a:p>
            <a:pPr indent="-346075" lvl="1" marL="914400" rtl="0" algn="l">
              <a:spcBef>
                <a:spcPts val="0"/>
              </a:spcBef>
              <a:spcAft>
                <a:spcPts val="0"/>
              </a:spcAft>
              <a:buSzPts val="1850"/>
              <a:buChar char="○"/>
            </a:pPr>
            <a:r>
              <a:rPr lang="en" sz="1850"/>
              <a:t>LSAMP KY-WV Grant</a:t>
            </a:r>
            <a:endParaRPr sz="1850"/>
          </a:p>
          <a:p>
            <a:pPr indent="-346075" lvl="0" marL="457200" rtl="0" algn="l">
              <a:spcBef>
                <a:spcPts val="0"/>
              </a:spcBef>
              <a:spcAft>
                <a:spcPts val="0"/>
              </a:spcAft>
              <a:buSzPts val="1850"/>
              <a:buChar char="●"/>
            </a:pPr>
            <a:r>
              <a:rPr lang="en" sz="1850"/>
              <a:t>Inspiration</a:t>
            </a:r>
            <a:endParaRPr sz="1850"/>
          </a:p>
          <a:p>
            <a:pPr indent="-346075" lvl="1" marL="914400" rtl="0" algn="l">
              <a:spcBef>
                <a:spcPts val="0"/>
              </a:spcBef>
              <a:spcAft>
                <a:spcPts val="0"/>
              </a:spcAft>
              <a:buSzPts val="1850"/>
              <a:buChar char="○"/>
            </a:pPr>
            <a:r>
              <a:rPr lang="en" sz="1850"/>
              <a:t>Massey, Colley, Elo</a:t>
            </a:r>
            <a:endParaRPr sz="1850"/>
          </a:p>
          <a:p>
            <a:pPr indent="-346075" lvl="1" marL="914400" rtl="0" algn="l">
              <a:spcBef>
                <a:spcPts val="0"/>
              </a:spcBef>
              <a:spcAft>
                <a:spcPts val="0"/>
              </a:spcAft>
              <a:buSzPts val="1850"/>
              <a:buChar char="○"/>
            </a:pPr>
            <a:r>
              <a:rPr lang="en" sz="1850"/>
              <a:t>Nate Silver </a:t>
            </a:r>
            <a:endParaRPr sz="1850"/>
          </a:p>
          <a:p>
            <a:pPr indent="-346075" lvl="1" marL="914400" rtl="0" algn="l">
              <a:spcBef>
                <a:spcPts val="0"/>
              </a:spcBef>
              <a:spcAft>
                <a:spcPts val="0"/>
              </a:spcAft>
              <a:buSzPts val="1850"/>
              <a:buChar char="○"/>
            </a:pPr>
            <a:r>
              <a:rPr lang="en" sz="1850"/>
              <a:t>Drew Pasteur </a:t>
            </a:r>
            <a:endParaRPr sz="1850"/>
          </a:p>
          <a:p>
            <a:pPr indent="0" lvl="0" marL="457200" rtl="0" algn="l">
              <a:spcBef>
                <a:spcPts val="1600"/>
              </a:spcBef>
              <a:spcAft>
                <a:spcPts val="1600"/>
              </a:spcAft>
              <a:buNone/>
            </a:pPr>
            <a:r>
              <a:t/>
            </a:r>
            <a:endParaRPr sz="1850"/>
          </a:p>
        </p:txBody>
      </p:sp>
      <p:pic>
        <p:nvPicPr>
          <p:cNvPr id="263" name="Google Shape;263;p31"/>
          <p:cNvPicPr preferRelativeResize="0"/>
          <p:nvPr/>
        </p:nvPicPr>
        <p:blipFill>
          <a:blip r:embed="rId3">
            <a:alphaModFix/>
          </a:blip>
          <a:stretch>
            <a:fillRect/>
          </a:stretch>
        </p:blipFill>
        <p:spPr>
          <a:xfrm>
            <a:off x="7086900" y="1704375"/>
            <a:ext cx="1689548" cy="2199602"/>
          </a:xfrm>
          <a:prstGeom prst="rect">
            <a:avLst/>
          </a:prstGeom>
          <a:noFill/>
          <a:ln>
            <a:noFill/>
          </a:ln>
        </p:spPr>
      </p:pic>
      <p:pic>
        <p:nvPicPr>
          <p:cNvPr id="264" name="Google Shape;264;p31"/>
          <p:cNvPicPr preferRelativeResize="0"/>
          <p:nvPr/>
        </p:nvPicPr>
        <p:blipFill>
          <a:blip r:embed="rId4">
            <a:alphaModFix/>
          </a:blip>
          <a:stretch>
            <a:fillRect/>
          </a:stretch>
        </p:blipFill>
        <p:spPr>
          <a:xfrm>
            <a:off x="4465450" y="2012488"/>
            <a:ext cx="2230225" cy="1826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41" name="Google Shape;141;p14"/>
          <p:cNvSpPr txBox="1"/>
          <p:nvPr>
            <p:ph idx="1" type="body"/>
          </p:nvPr>
        </p:nvSpPr>
        <p:spPr>
          <a:xfrm>
            <a:off x="311700" y="973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55600" lvl="0" marL="457200" rtl="0" algn="l">
              <a:spcBef>
                <a:spcPts val="1600"/>
              </a:spcBef>
              <a:spcAft>
                <a:spcPts val="0"/>
              </a:spcAft>
              <a:buSzPts val="2000"/>
              <a:buChar char="●"/>
            </a:pPr>
            <a:r>
              <a:rPr lang="en" sz="2000"/>
              <a:t>Kentucky High School Sports Ratings Systems</a:t>
            </a:r>
            <a:endParaRPr sz="2000"/>
          </a:p>
          <a:p>
            <a:pPr indent="-355600" lvl="0" marL="914400" rtl="0" algn="l">
              <a:spcBef>
                <a:spcPts val="0"/>
              </a:spcBef>
              <a:spcAft>
                <a:spcPts val="0"/>
              </a:spcAft>
              <a:buSzPts val="2000"/>
              <a:buChar char="●"/>
            </a:pPr>
            <a:r>
              <a:rPr lang="en" sz="2000"/>
              <a:t>Associated Press (human) polls contain bias</a:t>
            </a:r>
            <a:endParaRPr sz="2000"/>
          </a:p>
          <a:p>
            <a:pPr indent="-355600" lvl="0" marL="914400" rtl="0" algn="l">
              <a:spcBef>
                <a:spcPts val="0"/>
              </a:spcBef>
              <a:spcAft>
                <a:spcPts val="0"/>
              </a:spcAft>
              <a:buSzPts val="2000"/>
              <a:buChar char="●"/>
            </a:pPr>
            <a:r>
              <a:rPr lang="en" sz="2000"/>
              <a:t>Litkenhous ratings created in 1934</a:t>
            </a:r>
            <a:endParaRPr sz="2000"/>
          </a:p>
          <a:p>
            <a:pPr indent="-355600" lvl="1" marL="1371600" rtl="0" algn="l">
              <a:spcBef>
                <a:spcPts val="0"/>
              </a:spcBef>
              <a:spcAft>
                <a:spcPts val="0"/>
              </a:spcAft>
              <a:buSzPts val="2000"/>
              <a:buChar char="○"/>
            </a:pPr>
            <a:r>
              <a:rPr lang="en" sz="2000"/>
              <a:t>Lacks transparency</a:t>
            </a:r>
            <a:endParaRPr sz="2000"/>
          </a:p>
          <a:p>
            <a:pPr indent="-355600" lvl="1" marL="1371600" rtl="0" algn="l">
              <a:spcBef>
                <a:spcPts val="0"/>
              </a:spcBef>
              <a:spcAft>
                <a:spcPts val="0"/>
              </a:spcAft>
              <a:buSzPts val="2000"/>
              <a:buChar char="○"/>
            </a:pPr>
            <a:r>
              <a:rPr lang="en" sz="2000"/>
              <a:t>Simply playing an inferior opponent harms a good team’s rating</a:t>
            </a:r>
            <a:endParaRPr sz="2000"/>
          </a:p>
          <a:p>
            <a:pPr indent="-355600" lvl="1" marL="1371600" rtl="0" algn="l">
              <a:spcBef>
                <a:spcPts val="0"/>
              </a:spcBef>
              <a:spcAft>
                <a:spcPts val="0"/>
              </a:spcAft>
              <a:buSzPts val="2000"/>
              <a:buChar char="○"/>
            </a:pPr>
            <a:r>
              <a:rPr lang="en" sz="2000"/>
              <a:t>Outdated</a:t>
            </a:r>
            <a:endParaRPr sz="2000"/>
          </a:p>
          <a:p>
            <a:pPr indent="-381000" lvl="0" marL="914400" rtl="0" algn="l">
              <a:spcBef>
                <a:spcPts val="0"/>
              </a:spcBef>
              <a:spcAft>
                <a:spcPts val="0"/>
              </a:spcAft>
              <a:buSzPts val="2400"/>
              <a:buChar char="●"/>
            </a:pPr>
            <a:r>
              <a:rPr lang="en" sz="2000"/>
              <a:t>Challenges to computer-based rating methodologies</a:t>
            </a:r>
            <a:r>
              <a:rPr lang="en" sz="2400"/>
              <a:t>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of our Project</a:t>
            </a:r>
            <a:endParaRPr/>
          </a:p>
        </p:txBody>
      </p:sp>
      <p:sp>
        <p:nvSpPr>
          <p:cNvPr id="147" name="Google Shape;147;p15"/>
          <p:cNvSpPr txBox="1"/>
          <p:nvPr>
            <p:ph idx="1" type="body"/>
          </p:nvPr>
        </p:nvSpPr>
        <p:spPr>
          <a:xfrm>
            <a:off x="311700" y="1363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81000" lvl="0" marL="457200" rtl="0" algn="l">
              <a:spcBef>
                <a:spcPts val="1600"/>
              </a:spcBef>
              <a:spcAft>
                <a:spcPts val="0"/>
              </a:spcAft>
              <a:buSzPts val="2400"/>
              <a:buChar char="●"/>
            </a:pPr>
            <a:r>
              <a:rPr lang="en" sz="2400"/>
              <a:t>Create a system that rates a team’s performance by combining three different methodologies:</a:t>
            </a:r>
            <a:endParaRPr sz="2400"/>
          </a:p>
          <a:p>
            <a:pPr indent="-342900" lvl="1" marL="914400" rtl="0" algn="l">
              <a:spcBef>
                <a:spcPts val="0"/>
              </a:spcBef>
              <a:spcAft>
                <a:spcPts val="0"/>
              </a:spcAft>
              <a:buSzPts val="1800"/>
              <a:buChar char="○"/>
            </a:pPr>
            <a:r>
              <a:rPr lang="en" sz="1800"/>
              <a:t>Elo method (1960)</a:t>
            </a:r>
            <a:endParaRPr sz="1800"/>
          </a:p>
          <a:p>
            <a:pPr indent="-342900" lvl="1" marL="914400" rtl="0" algn="l">
              <a:spcBef>
                <a:spcPts val="0"/>
              </a:spcBef>
              <a:spcAft>
                <a:spcPts val="0"/>
              </a:spcAft>
              <a:buSzPts val="1800"/>
              <a:buChar char="○"/>
            </a:pPr>
            <a:r>
              <a:rPr lang="en" sz="1800"/>
              <a:t>Massey method (1995)</a:t>
            </a:r>
            <a:endParaRPr sz="1800"/>
          </a:p>
          <a:p>
            <a:pPr indent="-342900" lvl="1" marL="914400" rtl="0" algn="l">
              <a:spcBef>
                <a:spcPts val="0"/>
              </a:spcBef>
              <a:spcAft>
                <a:spcPts val="0"/>
              </a:spcAft>
              <a:buSzPts val="1800"/>
              <a:buChar char="○"/>
            </a:pPr>
            <a:r>
              <a:rPr lang="en" sz="1800"/>
              <a:t>Colley method (2002)</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Guiding Principles of our Ratings System</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Wins and margin of victory incorporated into the rating</a:t>
            </a:r>
            <a:endParaRPr sz="2000"/>
          </a:p>
          <a:p>
            <a:pPr indent="-355600" lvl="0" marL="457200" rtl="0" algn="l">
              <a:spcBef>
                <a:spcPts val="0"/>
              </a:spcBef>
              <a:spcAft>
                <a:spcPts val="0"/>
              </a:spcAft>
              <a:buSzPts val="2000"/>
              <a:buChar char="●"/>
            </a:pPr>
            <a:r>
              <a:rPr lang="en" sz="2000"/>
              <a:t>Maximum reward for beating a team is set at a margin of 36 points (in football)</a:t>
            </a:r>
            <a:endParaRPr sz="2000"/>
          </a:p>
          <a:p>
            <a:pPr indent="-355600" lvl="1" marL="914400" rtl="0" algn="l">
              <a:spcBef>
                <a:spcPts val="0"/>
              </a:spcBef>
              <a:spcAft>
                <a:spcPts val="0"/>
              </a:spcAft>
              <a:buSzPts val="2000"/>
              <a:buChar char="○"/>
            </a:pPr>
            <a:r>
              <a:rPr lang="en" sz="2000"/>
              <a:t>Does not reward teams that run up the score</a:t>
            </a:r>
            <a:endParaRPr sz="2000"/>
          </a:p>
          <a:p>
            <a:pPr indent="-355600" lvl="0" marL="457200" rtl="0" algn="l">
              <a:spcBef>
                <a:spcPts val="0"/>
              </a:spcBef>
              <a:spcAft>
                <a:spcPts val="0"/>
              </a:spcAft>
              <a:buSzPts val="2000"/>
              <a:buChar char="●"/>
            </a:pPr>
            <a:r>
              <a:rPr lang="en" sz="2000"/>
              <a:t>Ratings should account for Strength of Schedule and Home Field Advantage </a:t>
            </a:r>
            <a:endParaRPr sz="2000"/>
          </a:p>
          <a:p>
            <a:pPr indent="-355600" lvl="0" marL="457200" rtl="0" algn="l">
              <a:spcBef>
                <a:spcPts val="0"/>
              </a:spcBef>
              <a:spcAft>
                <a:spcPts val="0"/>
              </a:spcAft>
              <a:buSzPts val="2000"/>
              <a:buChar char="●"/>
            </a:pPr>
            <a:r>
              <a:rPr lang="en" sz="2000"/>
              <a:t>Heavily favored teams that win by substantial margins should not be penalized</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49475" y="277250"/>
            <a:ext cx="3130200" cy="6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a:t>
            </a:r>
            <a:endParaRPr/>
          </a:p>
        </p:txBody>
      </p:sp>
      <p:sp>
        <p:nvSpPr>
          <p:cNvPr id="159" name="Google Shape;159;p17"/>
          <p:cNvSpPr txBox="1"/>
          <p:nvPr>
            <p:ph idx="1" type="body"/>
          </p:nvPr>
        </p:nvSpPr>
        <p:spPr>
          <a:xfrm>
            <a:off x="318775" y="1305775"/>
            <a:ext cx="2977200" cy="3103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Webscrape </a:t>
            </a:r>
            <a:r>
              <a:rPr lang="en" sz="1600"/>
              <a:t>weekly scoreboard files</a:t>
            </a:r>
            <a:endParaRPr sz="1600"/>
          </a:p>
          <a:p>
            <a:pPr indent="-330200" lvl="0" marL="457200" rtl="0" algn="l">
              <a:spcBef>
                <a:spcPts val="0"/>
              </a:spcBef>
              <a:spcAft>
                <a:spcPts val="0"/>
              </a:spcAft>
              <a:buSzPts val="1600"/>
              <a:buChar char="●"/>
            </a:pPr>
            <a:r>
              <a:rPr lang="en" sz="1600"/>
              <a:t>Extract teams and relevant game info (date, score, location, and team ids)</a:t>
            </a:r>
            <a:endParaRPr sz="1600"/>
          </a:p>
          <a:p>
            <a:pPr indent="-330200" lvl="0" marL="457200" rtl="0" algn="l">
              <a:spcBef>
                <a:spcPts val="0"/>
              </a:spcBef>
              <a:spcAft>
                <a:spcPts val="0"/>
              </a:spcAft>
              <a:buSzPts val="1600"/>
              <a:buChar char="●"/>
            </a:pPr>
            <a:r>
              <a:rPr lang="en" sz="1600"/>
              <a:t>Create matrices of game information for every game in the season (winners, locations, overtimes, forfeits, out-of-state records, etc.) </a:t>
            </a:r>
            <a:endParaRPr sz="1600"/>
          </a:p>
        </p:txBody>
      </p:sp>
      <p:pic>
        <p:nvPicPr>
          <p:cNvPr id="160" name="Google Shape;160;p17"/>
          <p:cNvPicPr preferRelativeResize="0"/>
          <p:nvPr/>
        </p:nvPicPr>
        <p:blipFill>
          <a:blip r:embed="rId3">
            <a:alphaModFix/>
          </a:blip>
          <a:stretch>
            <a:fillRect/>
          </a:stretch>
        </p:blipFill>
        <p:spPr>
          <a:xfrm>
            <a:off x="3408650" y="900925"/>
            <a:ext cx="5582950" cy="391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Massey Method</a:t>
            </a:r>
            <a:endParaRPr/>
          </a:p>
        </p:txBody>
      </p:sp>
      <p:sp>
        <p:nvSpPr>
          <p:cNvPr id="166" name="Google Shape;166;p18"/>
          <p:cNvSpPr txBox="1"/>
          <p:nvPr>
            <p:ph idx="1" type="body"/>
          </p:nvPr>
        </p:nvSpPr>
        <p:spPr>
          <a:xfrm>
            <a:off x="126505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 ⇒  n x k matrix (n = # of games, k = # of teams)</a:t>
            </a:r>
            <a:endParaRPr sz="1800"/>
          </a:p>
          <a:p>
            <a:pPr indent="-342900" lvl="1" marL="914400" rtl="0" algn="l">
              <a:spcBef>
                <a:spcPts val="0"/>
              </a:spcBef>
              <a:spcAft>
                <a:spcPts val="0"/>
              </a:spcAft>
              <a:buSzPts val="1800"/>
              <a:buChar char="○"/>
            </a:pPr>
            <a:r>
              <a:rPr lang="en" sz="1800"/>
              <a:t>Assign a 1 for winning team, -1 for the losing team</a:t>
            </a:r>
            <a:endParaRPr sz="1800"/>
          </a:p>
          <a:p>
            <a:pPr indent="-342900" lvl="0" marL="457200" rtl="0" algn="l">
              <a:spcBef>
                <a:spcPts val="0"/>
              </a:spcBef>
              <a:spcAft>
                <a:spcPts val="0"/>
              </a:spcAft>
              <a:buSzPts val="1800"/>
              <a:buChar char="●"/>
            </a:pPr>
            <a:r>
              <a:rPr lang="en" sz="1800"/>
              <a:t>PD ⇒ n x 1 column vector of point differentials (all positive)</a:t>
            </a:r>
            <a:endParaRPr sz="1800"/>
          </a:p>
          <a:p>
            <a:pPr indent="-342900" lvl="0" marL="457200" rtl="0" algn="l">
              <a:spcBef>
                <a:spcPts val="0"/>
              </a:spcBef>
              <a:spcAft>
                <a:spcPts val="0"/>
              </a:spcAft>
              <a:buSzPts val="1800"/>
              <a:buChar char="●"/>
            </a:pPr>
            <a:r>
              <a:rPr lang="en" sz="1800"/>
              <a:t>Computing the Ratings</a:t>
            </a:r>
            <a:endParaRPr sz="1800"/>
          </a:p>
          <a:p>
            <a:pPr indent="-342900" lvl="1" marL="914400" rtl="0" algn="l">
              <a:spcBef>
                <a:spcPts val="0"/>
              </a:spcBef>
              <a:spcAft>
                <a:spcPts val="0"/>
              </a:spcAft>
              <a:buSzPts val="1800"/>
              <a:buChar char="○"/>
            </a:pPr>
            <a:r>
              <a:rPr lang="en" sz="1800"/>
              <a:t>G</a:t>
            </a:r>
            <a:r>
              <a:rPr lang="en" sz="1800"/>
              <a:t> * Ratings = PD </a:t>
            </a:r>
            <a:endParaRPr sz="1800"/>
          </a:p>
          <a:p>
            <a:pPr indent="-342900" lvl="1" marL="914400" rtl="0" algn="l">
              <a:spcBef>
                <a:spcPts val="0"/>
              </a:spcBef>
              <a:spcAft>
                <a:spcPts val="0"/>
              </a:spcAft>
              <a:buSzPts val="1800"/>
              <a:buChar char="○"/>
            </a:pPr>
            <a:r>
              <a:rPr lang="en" sz="1800"/>
              <a:t>Ratings</a:t>
            </a:r>
            <a:r>
              <a:rPr lang="en" sz="1800"/>
              <a:t> = inv( G</a:t>
            </a:r>
            <a:r>
              <a:rPr baseline="30000" lang="en" sz="1800"/>
              <a:t>T </a:t>
            </a:r>
            <a:r>
              <a:rPr lang="en" sz="1800"/>
              <a:t>* G ) * G</a:t>
            </a:r>
            <a:r>
              <a:rPr baseline="30000" lang="en" sz="1800"/>
              <a:t>T</a:t>
            </a:r>
            <a:r>
              <a:rPr lang="en" sz="1800"/>
              <a:t> * PD</a:t>
            </a:r>
            <a:endParaRPr sz="1800"/>
          </a:p>
          <a:p>
            <a:pPr indent="-342900" lvl="0" marL="457200" rtl="0" algn="l">
              <a:spcBef>
                <a:spcPts val="0"/>
              </a:spcBef>
              <a:spcAft>
                <a:spcPts val="0"/>
              </a:spcAft>
              <a:buSzPts val="1800"/>
              <a:buChar char="●"/>
            </a:pPr>
            <a:r>
              <a:rPr lang="en" sz="1800"/>
              <a:t>Difference in ratings between two teams is their predicted point margin </a:t>
            </a:r>
            <a:endParaRPr sz="1800"/>
          </a:p>
          <a:p>
            <a:pPr indent="0" lvl="0" marL="45720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Massey Method Example</a:t>
            </a:r>
            <a:endParaRPr/>
          </a:p>
        </p:txBody>
      </p:sp>
      <p:sp>
        <p:nvSpPr>
          <p:cNvPr id="172" name="Google Shape;172;p19"/>
          <p:cNvSpPr txBox="1"/>
          <p:nvPr>
            <p:ph idx="1" type="body"/>
          </p:nvPr>
        </p:nvSpPr>
        <p:spPr>
          <a:xfrm>
            <a:off x="2604475" y="1116150"/>
            <a:ext cx="25887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G</a:t>
            </a:r>
            <a:r>
              <a:rPr lang="en"/>
              <a:t> =</a:t>
            </a:r>
            <a:endParaRPr/>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a:t>     1    -1     0</a:t>
            </a:r>
            <a:endParaRPr/>
          </a:p>
          <a:p>
            <a:pPr indent="0" lvl="0" marL="0" rtl="0" algn="l">
              <a:lnSpc>
                <a:spcPct val="100000"/>
              </a:lnSpc>
              <a:spcBef>
                <a:spcPts val="0"/>
              </a:spcBef>
              <a:spcAft>
                <a:spcPts val="0"/>
              </a:spcAft>
              <a:buNone/>
            </a:pPr>
            <a:r>
              <a:rPr lang="en"/>
              <a:t>     0     1    -1</a:t>
            </a:r>
            <a:endParaRPr/>
          </a:p>
          <a:p>
            <a:pPr indent="0" lvl="0" marL="0" rtl="0" algn="l">
              <a:lnSpc>
                <a:spcPct val="100000"/>
              </a:lnSpc>
              <a:spcBef>
                <a:spcPts val="0"/>
              </a:spcBef>
              <a:spcAft>
                <a:spcPts val="0"/>
              </a:spcAft>
              <a:buNone/>
            </a:pPr>
            <a:r>
              <a:rPr lang="en"/>
              <a:t>     1     0     -1</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PD =</a:t>
            </a:r>
            <a:endParaRPr/>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a:t>    10</a:t>
            </a:r>
            <a:endParaRPr/>
          </a:p>
          <a:p>
            <a:pPr indent="0" lvl="0" marL="0" rtl="0" algn="l">
              <a:lnSpc>
                <a:spcPct val="100000"/>
              </a:lnSpc>
              <a:spcBef>
                <a:spcPts val="0"/>
              </a:spcBef>
              <a:spcAft>
                <a:spcPts val="0"/>
              </a:spcAft>
              <a:buNone/>
            </a:pPr>
            <a:r>
              <a:rPr lang="en"/>
              <a:t>     5</a:t>
            </a:r>
            <a:endParaRPr/>
          </a:p>
          <a:p>
            <a:pPr indent="0" lvl="0" marL="0" rtl="0" algn="l">
              <a:lnSpc>
                <a:spcPct val="100000"/>
              </a:lnSpc>
              <a:spcBef>
                <a:spcPts val="0"/>
              </a:spcBef>
              <a:spcAft>
                <a:spcPts val="0"/>
              </a:spcAft>
              <a:buNone/>
            </a:pPr>
            <a:r>
              <a:rPr lang="en"/>
              <a:t>     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73" name="Google Shape;173;p19"/>
          <p:cNvSpPr txBox="1"/>
          <p:nvPr/>
        </p:nvSpPr>
        <p:spPr>
          <a:xfrm>
            <a:off x="5061550" y="1088100"/>
            <a:ext cx="2824200" cy="29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Ratings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6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4.6667 (A)</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-1.6667 (B)</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-3.0000 (C)</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4" name="Google Shape;174;p19"/>
          <p:cNvSpPr txBox="1"/>
          <p:nvPr/>
        </p:nvSpPr>
        <p:spPr>
          <a:xfrm>
            <a:off x="528800" y="1458250"/>
            <a:ext cx="1930500" cy="24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 beats B by 10 points</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B beats C by 5 points</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A beats C by 4 points</a:t>
            </a:r>
            <a:endParaRPr>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5" name="Google Shape;175;p19"/>
          <p:cNvSpPr txBox="1"/>
          <p:nvPr/>
        </p:nvSpPr>
        <p:spPr>
          <a:xfrm>
            <a:off x="106075" y="4116050"/>
            <a:ext cx="7585500" cy="72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Ratings </a:t>
            </a:r>
            <a:r>
              <a:rPr lang="en" sz="1800">
                <a:solidFill>
                  <a:schemeClr val="lt1"/>
                </a:solidFill>
                <a:latin typeface="Lato"/>
                <a:ea typeface="Lato"/>
                <a:cs typeface="Lato"/>
                <a:sym typeface="Lato"/>
              </a:rPr>
              <a:t>= inv( G</a:t>
            </a:r>
            <a:r>
              <a:rPr baseline="30000" lang="en" sz="1800">
                <a:solidFill>
                  <a:schemeClr val="lt1"/>
                </a:solidFill>
                <a:latin typeface="Lato"/>
                <a:ea typeface="Lato"/>
                <a:cs typeface="Lato"/>
                <a:sym typeface="Lato"/>
              </a:rPr>
              <a:t>T </a:t>
            </a:r>
            <a:r>
              <a:rPr lang="en" sz="1800">
                <a:solidFill>
                  <a:schemeClr val="lt1"/>
                </a:solidFill>
                <a:latin typeface="Lato"/>
                <a:ea typeface="Lato"/>
                <a:cs typeface="Lato"/>
                <a:sym typeface="Lato"/>
              </a:rPr>
              <a:t>* G ) * G</a:t>
            </a:r>
            <a:r>
              <a:rPr baseline="30000" lang="en" sz="1800">
                <a:solidFill>
                  <a:schemeClr val="lt1"/>
                </a:solidFill>
                <a:latin typeface="Lato"/>
                <a:ea typeface="Lato"/>
                <a:cs typeface="Lato"/>
                <a:sym typeface="Lato"/>
              </a:rPr>
              <a:t>T</a:t>
            </a:r>
            <a:r>
              <a:rPr lang="en" sz="1800">
                <a:solidFill>
                  <a:schemeClr val="lt1"/>
                </a:solidFill>
                <a:latin typeface="Lato"/>
                <a:ea typeface="Lato"/>
                <a:cs typeface="Lato"/>
                <a:sym typeface="Lato"/>
              </a:rPr>
              <a:t> * PD</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Colley Method</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Every team begins season with a rating of 0.5 </a:t>
            </a:r>
            <a:endParaRPr sz="2000"/>
          </a:p>
          <a:p>
            <a:pPr indent="-342900" lvl="0" marL="457200" rtl="0" algn="l">
              <a:spcBef>
                <a:spcPts val="0"/>
              </a:spcBef>
              <a:spcAft>
                <a:spcPts val="0"/>
              </a:spcAft>
              <a:buSzPts val="1800"/>
              <a:buChar char="●"/>
            </a:pPr>
            <a:r>
              <a:rPr lang="en" sz="1800"/>
              <a:t>S</a:t>
            </a:r>
            <a:r>
              <a:rPr lang="en" sz="1800"/>
              <a:t> ⇒ k x k matrix (k = # of teams) </a:t>
            </a:r>
            <a:endParaRPr sz="1800"/>
          </a:p>
          <a:p>
            <a:pPr indent="-342900" lvl="1" marL="914400" rtl="0" algn="l">
              <a:spcBef>
                <a:spcPts val="0"/>
              </a:spcBef>
              <a:spcAft>
                <a:spcPts val="0"/>
              </a:spcAft>
              <a:buSzPts val="1800"/>
              <a:buChar char="○"/>
            </a:pPr>
            <a:r>
              <a:rPr lang="en" sz="1800"/>
              <a:t>Keeps track of the schedule</a:t>
            </a:r>
            <a:endParaRPr sz="1800"/>
          </a:p>
          <a:p>
            <a:pPr indent="-342900" lvl="0" marL="457200" rtl="0" algn="l">
              <a:spcBef>
                <a:spcPts val="0"/>
              </a:spcBef>
              <a:spcAft>
                <a:spcPts val="0"/>
              </a:spcAft>
              <a:buSzPts val="1800"/>
              <a:buChar char="●"/>
            </a:pPr>
            <a:r>
              <a:rPr lang="en" sz="1800"/>
              <a:t>X ⇒ k x 1 column matrix keeping track of each team’s results</a:t>
            </a:r>
            <a:endParaRPr sz="1800"/>
          </a:p>
          <a:p>
            <a:pPr indent="-342900" lvl="0" marL="457200" rtl="0" algn="l">
              <a:lnSpc>
                <a:spcPct val="115000"/>
              </a:lnSpc>
              <a:spcBef>
                <a:spcPts val="0"/>
              </a:spcBef>
              <a:spcAft>
                <a:spcPts val="0"/>
              </a:spcAft>
              <a:buSzPts val="1800"/>
              <a:buChar char="●"/>
            </a:pPr>
            <a:r>
              <a:rPr lang="en" sz="1800"/>
              <a:t>Computing the Ratings</a:t>
            </a:r>
            <a:endParaRPr sz="1800"/>
          </a:p>
          <a:p>
            <a:pPr indent="-342900" lvl="1" marL="914400" rtl="0" algn="l">
              <a:lnSpc>
                <a:spcPct val="115000"/>
              </a:lnSpc>
              <a:spcBef>
                <a:spcPts val="0"/>
              </a:spcBef>
              <a:spcAft>
                <a:spcPts val="0"/>
              </a:spcAft>
              <a:buSzPts val="1800"/>
              <a:buChar char="○"/>
            </a:pPr>
            <a:r>
              <a:rPr lang="en" sz="1800"/>
              <a:t>S * Ratings = X </a:t>
            </a:r>
            <a:endParaRPr sz="1800"/>
          </a:p>
          <a:p>
            <a:pPr indent="-342900" lvl="1" marL="914400" rtl="0" algn="l">
              <a:spcBef>
                <a:spcPts val="0"/>
              </a:spcBef>
              <a:spcAft>
                <a:spcPts val="0"/>
              </a:spcAft>
              <a:buSzPts val="1800"/>
              <a:buChar char="○"/>
            </a:pPr>
            <a:r>
              <a:rPr lang="en" sz="1800"/>
              <a:t>Ratings = S</a:t>
            </a:r>
            <a:r>
              <a:rPr baseline="30000" lang="en" sz="1800"/>
              <a:t> -1  </a:t>
            </a:r>
            <a:r>
              <a:rPr lang="en" sz="1800"/>
              <a:t>*  X</a:t>
            </a:r>
            <a:endParaRPr sz="1800"/>
          </a:p>
          <a:p>
            <a:pPr indent="0" lvl="0" marL="45720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Colley Example</a:t>
            </a:r>
            <a:endParaRPr/>
          </a:p>
        </p:txBody>
      </p:sp>
      <p:pic>
        <p:nvPicPr>
          <p:cNvPr id="187" name="Google Shape;187;p21"/>
          <p:cNvPicPr preferRelativeResize="0"/>
          <p:nvPr/>
        </p:nvPicPr>
        <p:blipFill>
          <a:blip r:embed="rId3">
            <a:alphaModFix/>
          </a:blip>
          <a:stretch>
            <a:fillRect/>
          </a:stretch>
        </p:blipFill>
        <p:spPr>
          <a:xfrm>
            <a:off x="465500" y="1566338"/>
            <a:ext cx="2594025" cy="1026500"/>
          </a:xfrm>
          <a:prstGeom prst="rect">
            <a:avLst/>
          </a:prstGeom>
          <a:noFill/>
          <a:ln>
            <a:noFill/>
          </a:ln>
        </p:spPr>
      </p:pic>
      <p:sp>
        <p:nvSpPr>
          <p:cNvPr id="188" name="Google Shape;188;p21"/>
          <p:cNvSpPr txBox="1"/>
          <p:nvPr/>
        </p:nvSpPr>
        <p:spPr>
          <a:xfrm>
            <a:off x="1118600" y="1167175"/>
            <a:ext cx="2433300" cy="1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Team A loses to Team C</a:t>
            </a:r>
            <a:endParaRPr>
              <a:solidFill>
                <a:srgbClr val="FFFFFF"/>
              </a:solidFill>
              <a:latin typeface="Old Standard TT"/>
              <a:ea typeface="Old Standard TT"/>
              <a:cs typeface="Old Standard TT"/>
              <a:sym typeface="Old Standard TT"/>
            </a:endParaRPr>
          </a:p>
        </p:txBody>
      </p:sp>
      <p:pic>
        <p:nvPicPr>
          <p:cNvPr id="189" name="Google Shape;189;p21"/>
          <p:cNvPicPr preferRelativeResize="0"/>
          <p:nvPr/>
        </p:nvPicPr>
        <p:blipFill>
          <a:blip r:embed="rId4">
            <a:alphaModFix/>
          </a:blip>
          <a:stretch>
            <a:fillRect/>
          </a:stretch>
        </p:blipFill>
        <p:spPr>
          <a:xfrm>
            <a:off x="4806327" y="1545250"/>
            <a:ext cx="664198" cy="1026500"/>
          </a:xfrm>
          <a:prstGeom prst="rect">
            <a:avLst/>
          </a:prstGeom>
          <a:noFill/>
          <a:ln>
            <a:noFill/>
          </a:ln>
        </p:spPr>
      </p:pic>
      <p:pic>
        <p:nvPicPr>
          <p:cNvPr id="190" name="Google Shape;190;p21"/>
          <p:cNvPicPr preferRelativeResize="0"/>
          <p:nvPr/>
        </p:nvPicPr>
        <p:blipFill>
          <a:blip r:embed="rId5">
            <a:alphaModFix/>
          </a:blip>
          <a:stretch>
            <a:fillRect/>
          </a:stretch>
        </p:blipFill>
        <p:spPr>
          <a:xfrm>
            <a:off x="3491982" y="1545250"/>
            <a:ext cx="881930" cy="1026500"/>
          </a:xfrm>
          <a:prstGeom prst="rect">
            <a:avLst/>
          </a:prstGeom>
          <a:noFill/>
          <a:ln>
            <a:noFill/>
          </a:ln>
        </p:spPr>
      </p:pic>
      <p:sp>
        <p:nvSpPr>
          <p:cNvPr id="191" name="Google Shape;191;p21"/>
          <p:cNvSpPr/>
          <p:nvPr/>
        </p:nvSpPr>
        <p:spPr>
          <a:xfrm>
            <a:off x="4466363" y="1903225"/>
            <a:ext cx="247500" cy="1926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txBox="1"/>
          <p:nvPr/>
        </p:nvSpPr>
        <p:spPr>
          <a:xfrm>
            <a:off x="856850" y="2863350"/>
            <a:ext cx="71973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ld Standard TT"/>
                <a:ea typeface="Old Standard TT"/>
                <a:cs typeface="Old Standard TT"/>
                <a:sym typeface="Old Standard TT"/>
              </a:rPr>
              <a:t>Multiple games are played (C beats A; A beats B; C beats D; D beats A)</a:t>
            </a:r>
            <a:endParaRPr>
              <a:solidFill>
                <a:srgbClr val="FFFFFF"/>
              </a:solidFill>
              <a:latin typeface="Old Standard TT"/>
              <a:ea typeface="Old Standard TT"/>
              <a:cs typeface="Old Standard TT"/>
              <a:sym typeface="Old Standard TT"/>
            </a:endParaRPr>
          </a:p>
        </p:txBody>
      </p:sp>
      <p:sp>
        <p:nvSpPr>
          <p:cNvPr id="193" name="Google Shape;193;p21"/>
          <p:cNvSpPr/>
          <p:nvPr/>
        </p:nvSpPr>
        <p:spPr>
          <a:xfrm>
            <a:off x="4629700" y="3743413"/>
            <a:ext cx="247500" cy="1926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21"/>
          <p:cNvPicPr preferRelativeResize="0"/>
          <p:nvPr/>
        </p:nvPicPr>
        <p:blipFill>
          <a:blip r:embed="rId6">
            <a:alphaModFix/>
          </a:blip>
          <a:stretch>
            <a:fillRect/>
          </a:stretch>
        </p:blipFill>
        <p:spPr>
          <a:xfrm>
            <a:off x="4924275" y="3302699"/>
            <a:ext cx="664200" cy="1074025"/>
          </a:xfrm>
          <a:prstGeom prst="rect">
            <a:avLst/>
          </a:prstGeom>
          <a:noFill/>
          <a:ln>
            <a:noFill/>
          </a:ln>
        </p:spPr>
      </p:pic>
      <p:sp>
        <p:nvSpPr>
          <p:cNvPr id="195" name="Google Shape;195;p21"/>
          <p:cNvSpPr/>
          <p:nvPr/>
        </p:nvSpPr>
        <p:spPr>
          <a:xfrm>
            <a:off x="3152000" y="1932050"/>
            <a:ext cx="247500" cy="2529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3219825" y="3713250"/>
            <a:ext cx="247500" cy="2529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21"/>
          <p:cNvPicPr preferRelativeResize="0"/>
          <p:nvPr/>
        </p:nvPicPr>
        <p:blipFill>
          <a:blip r:embed="rId7">
            <a:alphaModFix/>
          </a:blip>
          <a:stretch>
            <a:fillRect/>
          </a:stretch>
        </p:blipFill>
        <p:spPr>
          <a:xfrm>
            <a:off x="3575250" y="3326477"/>
            <a:ext cx="946517" cy="1026500"/>
          </a:xfrm>
          <a:prstGeom prst="rect">
            <a:avLst/>
          </a:prstGeom>
          <a:noFill/>
          <a:ln>
            <a:noFill/>
          </a:ln>
        </p:spPr>
      </p:pic>
      <p:pic>
        <p:nvPicPr>
          <p:cNvPr id="198" name="Google Shape;198;p21"/>
          <p:cNvPicPr preferRelativeResize="0"/>
          <p:nvPr/>
        </p:nvPicPr>
        <p:blipFill>
          <a:blip r:embed="rId8">
            <a:alphaModFix/>
          </a:blip>
          <a:stretch>
            <a:fillRect/>
          </a:stretch>
        </p:blipFill>
        <p:spPr>
          <a:xfrm>
            <a:off x="465500" y="3250825"/>
            <a:ext cx="2594025" cy="1177750"/>
          </a:xfrm>
          <a:prstGeom prst="rect">
            <a:avLst/>
          </a:prstGeom>
          <a:noFill/>
          <a:ln>
            <a:noFill/>
          </a:ln>
        </p:spPr>
      </p:pic>
      <p:sp>
        <p:nvSpPr>
          <p:cNvPr id="199" name="Google Shape;199;p21"/>
          <p:cNvSpPr txBox="1"/>
          <p:nvPr/>
        </p:nvSpPr>
        <p:spPr>
          <a:xfrm>
            <a:off x="1375750" y="4428575"/>
            <a:ext cx="13632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Lato"/>
                <a:ea typeface="Lato"/>
                <a:cs typeface="Lato"/>
                <a:sym typeface="Lato"/>
              </a:rPr>
              <a:t>     S</a:t>
            </a:r>
            <a:endParaRPr>
              <a:solidFill>
                <a:srgbClr val="F3F3F3"/>
              </a:solidFill>
              <a:latin typeface="Lato"/>
              <a:ea typeface="Lato"/>
              <a:cs typeface="Lato"/>
              <a:sym typeface="Lato"/>
            </a:endParaRPr>
          </a:p>
        </p:txBody>
      </p:sp>
      <p:sp>
        <p:nvSpPr>
          <p:cNvPr id="200" name="Google Shape;200;p21"/>
          <p:cNvSpPr txBox="1"/>
          <p:nvPr/>
        </p:nvSpPr>
        <p:spPr>
          <a:xfrm>
            <a:off x="3654950" y="4352975"/>
            <a:ext cx="10587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Ratings</a:t>
            </a:r>
            <a:endParaRPr>
              <a:solidFill>
                <a:srgbClr val="FFFFFF"/>
              </a:solidFill>
              <a:latin typeface="Lato"/>
              <a:ea typeface="Lato"/>
              <a:cs typeface="Lato"/>
              <a:sym typeface="Lato"/>
            </a:endParaRPr>
          </a:p>
        </p:txBody>
      </p:sp>
      <p:sp>
        <p:nvSpPr>
          <p:cNvPr id="201" name="Google Shape;201;p21"/>
          <p:cNvSpPr txBox="1"/>
          <p:nvPr/>
        </p:nvSpPr>
        <p:spPr>
          <a:xfrm>
            <a:off x="4924275" y="4376725"/>
            <a:ext cx="12777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     X</a:t>
            </a:r>
            <a:endParaRPr>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