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82EF927-7D36-47A3-B5D4-E666B4AEAFE4}" type="datetimeFigureOut">
              <a:rPr lang="en-US" smtClean="0"/>
              <a:t>12/6/2013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D834ECD-82DE-4A32-825B-8126E961A6A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2EF927-7D36-47A3-B5D4-E666B4AEAFE4}"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34ECD-82DE-4A32-825B-8126E961A6A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D834ECD-82DE-4A32-825B-8126E961A6A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2EF927-7D36-47A3-B5D4-E666B4AEAFE4}"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82EF927-7D36-47A3-B5D4-E666B4AEAFE4}"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D834ECD-82DE-4A32-825B-8126E961A6A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82EF927-7D36-47A3-B5D4-E666B4AEAFE4}" type="datetimeFigureOut">
              <a:rPr lang="en-US" smtClean="0"/>
              <a:t>12/6/2013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D834ECD-82DE-4A32-825B-8126E961A6A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82EF927-7D36-47A3-B5D4-E666B4AEAFE4}" type="datetimeFigureOut">
              <a:rPr lang="en-US" smtClean="0"/>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34ECD-82DE-4A32-825B-8126E961A6A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82EF927-7D36-47A3-B5D4-E666B4AEAFE4}" type="datetimeFigureOut">
              <a:rPr lang="en-US" smtClean="0"/>
              <a:t>12/6/2013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D834ECD-82DE-4A32-825B-8126E961A6AF}"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2EF927-7D36-47A3-B5D4-E666B4AEAFE4}" type="datetimeFigureOut">
              <a:rPr lang="en-US" smtClean="0"/>
              <a:t>12/6/2013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D834ECD-82DE-4A32-825B-8126E961A6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82EF927-7D36-47A3-B5D4-E666B4AEAFE4}" type="datetimeFigureOut">
              <a:rPr lang="en-US" smtClean="0"/>
              <a:t>12/6/2013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D834ECD-82DE-4A32-825B-8126E961A6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D834ECD-82DE-4A32-825B-8126E961A6A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82EF927-7D36-47A3-B5D4-E666B4AEAFE4}" type="datetimeFigureOut">
              <a:rPr lang="en-US" smtClean="0"/>
              <a:t>12/6/2013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D834ECD-82DE-4A32-825B-8126E961A6A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82EF927-7D36-47A3-B5D4-E666B4AEAFE4}" type="datetimeFigureOut">
              <a:rPr lang="en-US" smtClean="0"/>
              <a:t>12/6/2013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82EF927-7D36-47A3-B5D4-E666B4AEAFE4}" type="datetimeFigureOut">
              <a:rPr lang="en-US" smtClean="0"/>
              <a:t>12/6/2013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D834ECD-82DE-4A32-825B-8126E961A6A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2743200"/>
            <a:ext cx="5044440" cy="762000"/>
          </a:xfrm>
        </p:spPr>
        <p:txBody>
          <a:bodyPr>
            <a:normAutofit fontScale="92500"/>
          </a:bodyPr>
          <a:lstStyle/>
          <a:p>
            <a:r>
              <a:rPr lang="en-US" sz="1800" b="0" dirty="0" smtClean="0">
                <a:latin typeface="Courier New" pitchFamily="49" charset="0"/>
                <a:cs typeface="Courier New" pitchFamily="49" charset="0"/>
              </a:rPr>
              <a:t>Choose your own </a:t>
            </a:r>
            <a:r>
              <a:rPr lang="en-US" sz="1800" b="0" dirty="0" err="1" smtClean="0">
                <a:latin typeface="Courier New" pitchFamily="49" charset="0"/>
                <a:cs typeface="Courier New" pitchFamily="49" charset="0"/>
              </a:rPr>
              <a:t>Backstory</a:t>
            </a:r>
            <a:endParaRPr lang="en-US" sz="1800" b="0" dirty="0" smtClean="0">
              <a:latin typeface="Courier New" pitchFamily="49" charset="0"/>
              <a:cs typeface="Courier New" pitchFamily="49" charset="0"/>
            </a:endParaRPr>
          </a:p>
          <a:p>
            <a:r>
              <a:rPr lang="en-US" sz="1800" b="0" dirty="0" smtClean="0">
                <a:latin typeface="Courier New" pitchFamily="49" charset="0"/>
                <a:cs typeface="Courier New" pitchFamily="49" charset="0"/>
              </a:rPr>
              <a:t>A Psychological Type Test Game</a:t>
            </a:r>
            <a:endParaRPr lang="en-US" sz="1800" b="0" dirty="0">
              <a:latin typeface="Courier New" pitchFamily="49" charset="0"/>
              <a:cs typeface="Courier New" pitchFamily="49" charset="0"/>
            </a:endParaRPr>
          </a:p>
        </p:txBody>
      </p:sp>
      <p:sp>
        <p:nvSpPr>
          <p:cNvPr id="2" name="Title 1"/>
          <p:cNvSpPr>
            <a:spLocks noGrp="1"/>
          </p:cNvSpPr>
          <p:nvPr>
            <p:ph type="ctrTitle"/>
          </p:nvPr>
        </p:nvSpPr>
        <p:spPr/>
        <p:txBody>
          <a:bodyPr/>
          <a:lstStyle/>
          <a:p>
            <a:r>
              <a:rPr lang="en-US" dirty="0" smtClean="0">
                <a:latin typeface="SketchFlow Print" pitchFamily="2" charset="0"/>
                <a:cs typeface="Courier New" pitchFamily="49" charset="0"/>
              </a:rPr>
              <a:t>The Exemplar</a:t>
            </a:r>
            <a:endParaRPr lang="en-US" dirty="0">
              <a:latin typeface="SketchFlow Print" pitchFamily="2" charset="0"/>
              <a:cs typeface="Courier New" pitchFamily="49" charset="0"/>
            </a:endParaRPr>
          </a:p>
        </p:txBody>
      </p:sp>
      <p:sp>
        <p:nvSpPr>
          <p:cNvPr id="4" name="TextBox 3"/>
          <p:cNvSpPr txBox="1"/>
          <p:nvPr/>
        </p:nvSpPr>
        <p:spPr>
          <a:xfrm>
            <a:off x="5715000" y="5791200"/>
            <a:ext cx="3200400" cy="523220"/>
          </a:xfrm>
          <a:prstGeom prst="rect">
            <a:avLst/>
          </a:prstGeom>
          <a:noFill/>
        </p:spPr>
        <p:txBody>
          <a:bodyPr wrap="square" rtlCol="0">
            <a:spAutoFit/>
          </a:bodyPr>
          <a:lstStyle/>
          <a:p>
            <a:r>
              <a:rPr lang="en-US" sz="1400" dirty="0" smtClean="0">
                <a:latin typeface="Courier New" pitchFamily="49" charset="0"/>
                <a:cs typeface="Courier New" pitchFamily="49" charset="0"/>
              </a:rPr>
              <a:t>Kimberly Jackson - SID: 0332</a:t>
            </a:r>
          </a:p>
          <a:p>
            <a:r>
              <a:rPr lang="en-US" sz="1400" dirty="0" smtClean="0">
                <a:latin typeface="Courier New" pitchFamily="49" charset="0"/>
                <a:cs typeface="Courier New" pitchFamily="49" charset="0"/>
              </a:rPr>
              <a:t>CIST2742 - CRN: 20389</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ketchFlow Print" pitchFamily="2" charset="0"/>
              </a:rPr>
              <a:t>Objectives</a:t>
            </a:r>
            <a:endParaRPr lang="en-US" dirty="0">
              <a:latin typeface="SketchFlow Print" pitchFamily="2" charset="0"/>
            </a:endParaRPr>
          </a:p>
        </p:txBody>
      </p:sp>
      <p:sp>
        <p:nvSpPr>
          <p:cNvPr id="3" name="TextBox 2"/>
          <p:cNvSpPr txBox="1"/>
          <p:nvPr/>
        </p:nvSpPr>
        <p:spPr>
          <a:xfrm>
            <a:off x="304800" y="1600200"/>
            <a:ext cx="8458200" cy="1215717"/>
          </a:xfrm>
          <a:prstGeom prst="rect">
            <a:avLst/>
          </a:prstGeom>
          <a:noFill/>
        </p:spPr>
        <p:txBody>
          <a:bodyPr wrap="square" rtlCol="0">
            <a:spAutoFit/>
          </a:bodyPr>
          <a:lstStyle/>
          <a:p>
            <a:pPr>
              <a:lnSpc>
                <a:spcPct val="150000"/>
              </a:lnSpc>
              <a:buFontTx/>
              <a:buChar char="Χ"/>
            </a:pPr>
            <a:r>
              <a:rPr lang="en-US" dirty="0">
                <a:latin typeface="Courier New" pitchFamily="49" charset="0"/>
                <a:cs typeface="Courier New" pitchFamily="49" charset="0"/>
              </a:rPr>
              <a:t> </a:t>
            </a:r>
            <a:r>
              <a:rPr lang="en-US" sz="1600" dirty="0" smtClean="0">
                <a:latin typeface="Courier New" pitchFamily="49" charset="0"/>
                <a:cs typeface="Courier New" pitchFamily="49" charset="0"/>
              </a:rPr>
              <a:t>Make psychological typing tests easier to take</a:t>
            </a:r>
          </a:p>
          <a:p>
            <a:pPr>
              <a:lnSpc>
                <a:spcPct val="150000"/>
              </a:lnSpc>
              <a:buFontTx/>
              <a:buChar char="Χ"/>
            </a:pPr>
            <a:r>
              <a:rPr lang="en-US" sz="1600" dirty="0" smtClean="0">
                <a:latin typeface="Courier New" pitchFamily="49" charset="0"/>
                <a:cs typeface="Courier New" pitchFamily="49" charset="0"/>
              </a:rPr>
              <a:t> Make psychological testing more accurate</a:t>
            </a:r>
          </a:p>
          <a:p>
            <a:pPr>
              <a:lnSpc>
                <a:spcPct val="150000"/>
              </a:lnSpc>
              <a:buFontTx/>
              <a:buChar char="Χ"/>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Create a fun and engaging experience that anyone could enjoy</a:t>
            </a:r>
            <a:endParaRPr lang="en-US" sz="1600" dirty="0">
              <a:latin typeface="Courier New" pitchFamily="49" charset="0"/>
              <a:cs typeface="Courier New" pitchFamily="49" charset="0"/>
            </a:endParaRPr>
          </a:p>
        </p:txBody>
      </p:sp>
      <p:pic>
        <p:nvPicPr>
          <p:cNvPr id="6148" name="Picture 4" descr="https://dornsife.usc.edu/assets/sites/1/imgs/admission/TID_Images/BrainScanHiRes.jpg"/>
          <p:cNvPicPr>
            <a:picLocks noChangeAspect="1" noChangeArrowheads="1"/>
          </p:cNvPicPr>
          <p:nvPr/>
        </p:nvPicPr>
        <p:blipFill>
          <a:blip r:embed="rId2" cstate="print"/>
          <a:srcRect/>
          <a:stretch>
            <a:fillRect/>
          </a:stretch>
        </p:blipFill>
        <p:spPr bwMode="auto">
          <a:xfrm>
            <a:off x="2774085" y="2895600"/>
            <a:ext cx="3398115" cy="339566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ketchFlow Print" pitchFamily="2" charset="0"/>
              </a:rPr>
              <a:t>Manifesto</a:t>
            </a:r>
            <a:endParaRPr lang="en-US" dirty="0">
              <a:latin typeface="SketchFlow Print" pitchFamily="2" charset="0"/>
            </a:endParaRPr>
          </a:p>
        </p:txBody>
      </p:sp>
      <p:sp>
        <p:nvSpPr>
          <p:cNvPr id="3" name="TextBox 2"/>
          <p:cNvSpPr txBox="1"/>
          <p:nvPr/>
        </p:nvSpPr>
        <p:spPr>
          <a:xfrm>
            <a:off x="304800" y="1600200"/>
            <a:ext cx="8458200" cy="3293209"/>
          </a:xfrm>
          <a:prstGeom prst="rect">
            <a:avLst/>
          </a:prstGeom>
          <a:noFill/>
        </p:spPr>
        <p:txBody>
          <a:bodyPr wrap="square" rtlCol="0">
            <a:spAutoFit/>
          </a:bodyPr>
          <a:lstStyle/>
          <a:p>
            <a:r>
              <a:rPr lang="en-US" sz="1600" dirty="0" smtClean="0">
                <a:latin typeface="Courier New" pitchFamily="49" charset="0"/>
                <a:cs typeface="Courier New" pitchFamily="49" charset="0"/>
              </a:rPr>
              <a:t>Psychological Type testing normally takes a great deal of time to complete. There are over 40 or 50 questions that the proctor asks or the tested responds to on their own. Because psychology on this level is not an exact science, because people are more likely to skew the results based on wanting to make themselves look better or worse depending on the question, the tests have a certain degree of inaccuracy.</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Instead, if the tested is put into a situation where they are unaware they are being typed, there is a higher chance that they will answer honestly. This will reduce the degree of inaccuracy by a large margin, making the test itself provide more accurate results.</a:t>
            </a:r>
            <a:endParaRPr lang="en-US" sz="1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ketchFlow Print" pitchFamily="2" charset="0"/>
              </a:rPr>
              <a:t>Methodology</a:t>
            </a:r>
            <a:endParaRPr lang="en-US" dirty="0">
              <a:latin typeface="SketchFlow Print" pitchFamily="2" charset="0"/>
            </a:endParaRPr>
          </a:p>
        </p:txBody>
      </p:sp>
      <p:sp>
        <p:nvSpPr>
          <p:cNvPr id="3" name="TextBox 2"/>
          <p:cNvSpPr txBox="1"/>
          <p:nvPr/>
        </p:nvSpPr>
        <p:spPr>
          <a:xfrm>
            <a:off x="304800" y="1600200"/>
            <a:ext cx="8458200" cy="830997"/>
          </a:xfrm>
          <a:prstGeom prst="rect">
            <a:avLst/>
          </a:prstGeom>
          <a:noFill/>
        </p:spPr>
        <p:txBody>
          <a:bodyPr wrap="square" rtlCol="0">
            <a:spAutoFit/>
          </a:bodyPr>
          <a:lstStyle/>
          <a:p>
            <a:r>
              <a:rPr lang="en-US" sz="1600" dirty="0" smtClean="0">
                <a:latin typeface="Courier New" pitchFamily="49" charset="0"/>
                <a:cs typeface="Courier New" pitchFamily="49" charset="0"/>
              </a:rPr>
              <a:t>One of the most famous typing test on the market today is the Myers-Briggs Type Indicator. It utilizes 4 different scales, each containing 2 different alignments for each.</a:t>
            </a:r>
            <a:endParaRPr lang="en-US" sz="1600" dirty="0">
              <a:latin typeface="Courier New" pitchFamily="49" charset="0"/>
              <a:cs typeface="Courier New" pitchFamily="49" charset="0"/>
            </a:endParaRPr>
          </a:p>
        </p:txBody>
      </p:sp>
      <p:sp>
        <p:nvSpPr>
          <p:cNvPr id="4" name="TextBox 3"/>
          <p:cNvSpPr txBox="1"/>
          <p:nvPr/>
        </p:nvSpPr>
        <p:spPr>
          <a:xfrm>
            <a:off x="1295400" y="2438400"/>
            <a:ext cx="3352800" cy="1338828"/>
          </a:xfrm>
          <a:prstGeom prst="rect">
            <a:avLst/>
          </a:prstGeom>
          <a:noFill/>
        </p:spPr>
        <p:txBody>
          <a:bodyPr wrap="square" rtlCol="0">
            <a:spAutoFit/>
          </a:bodyPr>
          <a:lstStyle/>
          <a:p>
            <a:pPr>
              <a:spcAft>
                <a:spcPts val="600"/>
              </a:spcAft>
              <a:buFontTx/>
              <a:buChar char="Χ"/>
            </a:pPr>
            <a:r>
              <a:rPr lang="en-US" dirty="0">
                <a:latin typeface="Courier New" pitchFamily="49" charset="0"/>
                <a:cs typeface="Courier New" pitchFamily="49" charset="0"/>
              </a:rPr>
              <a:t> </a:t>
            </a:r>
            <a:r>
              <a:rPr lang="en-US" sz="1600" dirty="0" smtClean="0">
                <a:latin typeface="Courier New" pitchFamily="49" charset="0"/>
                <a:cs typeface="Courier New" pitchFamily="49" charset="0"/>
              </a:rPr>
              <a:t>Extraverted/Introverted</a:t>
            </a:r>
          </a:p>
          <a:p>
            <a:pPr>
              <a:spcAft>
                <a:spcPts val="600"/>
              </a:spcAft>
              <a:buFontTx/>
              <a:buChar char="Χ"/>
            </a:pPr>
            <a:r>
              <a:rPr lang="en-US" sz="1600" dirty="0" smtClean="0">
                <a:latin typeface="Courier New" pitchFamily="49" charset="0"/>
                <a:cs typeface="Courier New" pitchFamily="49" charset="0"/>
              </a:rPr>
              <a:t> Sensing/Intuition</a:t>
            </a:r>
          </a:p>
          <a:p>
            <a:pPr>
              <a:spcAft>
                <a:spcPts val="600"/>
              </a:spcAft>
              <a:buFontTx/>
              <a:buChar char="Χ"/>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Thinking/Feeling</a:t>
            </a:r>
          </a:p>
          <a:p>
            <a:pPr>
              <a:spcAft>
                <a:spcPts val="600"/>
              </a:spcAft>
              <a:buFontTx/>
              <a:buChar char="Χ"/>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Judging/</a:t>
            </a:r>
            <a:r>
              <a:rPr lang="en-US" sz="1600" dirty="0" err="1" smtClean="0">
                <a:latin typeface="Courier New" pitchFamily="49" charset="0"/>
                <a:cs typeface="Courier New" pitchFamily="49" charset="0"/>
              </a:rPr>
              <a:t>Percieving</a:t>
            </a:r>
            <a:endParaRPr lang="en-US" sz="1600" dirty="0">
              <a:latin typeface="Courier New" pitchFamily="49" charset="0"/>
              <a:cs typeface="Courier New" pitchFamily="49" charset="0"/>
            </a:endParaRPr>
          </a:p>
        </p:txBody>
      </p:sp>
      <p:sp>
        <p:nvSpPr>
          <p:cNvPr id="5" name="TextBox 4"/>
          <p:cNvSpPr txBox="1"/>
          <p:nvPr/>
        </p:nvSpPr>
        <p:spPr>
          <a:xfrm>
            <a:off x="304800" y="3810000"/>
            <a:ext cx="8458200" cy="1323439"/>
          </a:xfrm>
          <a:prstGeom prst="rect">
            <a:avLst/>
          </a:prstGeom>
          <a:noFill/>
        </p:spPr>
        <p:txBody>
          <a:bodyPr wrap="square" rtlCol="0">
            <a:spAutoFit/>
          </a:bodyPr>
          <a:lstStyle/>
          <a:p>
            <a:r>
              <a:rPr lang="en-US" sz="1600" dirty="0" smtClean="0">
                <a:latin typeface="Courier New" pitchFamily="49" charset="0"/>
                <a:cs typeface="Courier New" pitchFamily="49" charset="0"/>
              </a:rPr>
              <a:t>This allows for 16 possible outcomes based on which category has a dominant trait among other factors. Due to this sheer quantity, not all outcomes have been provided a personalized story ending. Instead, the end will feature a reading out of the type to the player, which can then be interpreted by a professional.</a:t>
            </a:r>
            <a:endParaRPr lang="en-US" sz="1600" dirty="0">
              <a:latin typeface="Courier New" pitchFamily="49" charset="0"/>
              <a:cs typeface="Courier New" pitchFamily="49" charset="0"/>
            </a:endParaRPr>
          </a:p>
        </p:txBody>
      </p:sp>
      <p:sp>
        <p:nvSpPr>
          <p:cNvPr id="6" name="TextBox 5"/>
          <p:cNvSpPr txBox="1"/>
          <p:nvPr/>
        </p:nvSpPr>
        <p:spPr>
          <a:xfrm>
            <a:off x="4419600" y="1109246"/>
            <a:ext cx="3048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1</a:t>
            </a:r>
            <a:endParaRPr lang="en-US" sz="1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ketchFlow Print" pitchFamily="2" charset="0"/>
              </a:rPr>
              <a:t>Methodology</a:t>
            </a:r>
            <a:endParaRPr lang="en-US" dirty="0">
              <a:latin typeface="SketchFlow Print" pitchFamily="2" charset="0"/>
            </a:endParaRPr>
          </a:p>
        </p:txBody>
      </p:sp>
      <p:sp>
        <p:nvSpPr>
          <p:cNvPr id="3" name="TextBox 2"/>
          <p:cNvSpPr txBox="1"/>
          <p:nvPr/>
        </p:nvSpPr>
        <p:spPr>
          <a:xfrm>
            <a:off x="304800" y="1600200"/>
            <a:ext cx="8458200" cy="584775"/>
          </a:xfrm>
          <a:prstGeom prst="rect">
            <a:avLst/>
          </a:prstGeom>
          <a:noFill/>
        </p:spPr>
        <p:txBody>
          <a:bodyPr wrap="square" rtlCol="0">
            <a:spAutoFit/>
          </a:bodyPr>
          <a:lstStyle/>
          <a:p>
            <a:r>
              <a:rPr lang="en-US" sz="1600" dirty="0" smtClean="0">
                <a:latin typeface="Courier New" pitchFamily="49" charset="0"/>
                <a:cs typeface="Courier New" pitchFamily="49" charset="0"/>
              </a:rPr>
              <a:t>Another personality type indicator is Jung’s Color Types. This one is much less well known, but it only have 4 possible outcomes.</a:t>
            </a:r>
            <a:endParaRPr lang="en-US" sz="1600" dirty="0">
              <a:latin typeface="Courier New" pitchFamily="49" charset="0"/>
              <a:cs typeface="Courier New" pitchFamily="49" charset="0"/>
            </a:endParaRPr>
          </a:p>
        </p:txBody>
      </p:sp>
      <p:sp>
        <p:nvSpPr>
          <p:cNvPr id="4" name="TextBox 3"/>
          <p:cNvSpPr txBox="1"/>
          <p:nvPr/>
        </p:nvSpPr>
        <p:spPr>
          <a:xfrm>
            <a:off x="1295400" y="2133600"/>
            <a:ext cx="1981200" cy="1338828"/>
          </a:xfrm>
          <a:prstGeom prst="rect">
            <a:avLst/>
          </a:prstGeom>
          <a:noFill/>
        </p:spPr>
        <p:txBody>
          <a:bodyPr wrap="square" rtlCol="0">
            <a:spAutoFit/>
          </a:bodyPr>
          <a:lstStyle/>
          <a:p>
            <a:pPr>
              <a:spcAft>
                <a:spcPts val="600"/>
              </a:spcAft>
              <a:buFontTx/>
              <a:buChar char="Χ"/>
            </a:pPr>
            <a:r>
              <a:rPr lang="en-US" dirty="0">
                <a:latin typeface="Courier New" pitchFamily="49" charset="0"/>
                <a:cs typeface="Courier New" pitchFamily="49" charset="0"/>
              </a:rPr>
              <a:t> </a:t>
            </a:r>
            <a:r>
              <a:rPr lang="en-US" sz="1600" dirty="0" smtClean="0">
                <a:latin typeface="Courier New" pitchFamily="49" charset="0"/>
                <a:cs typeface="Courier New" pitchFamily="49" charset="0"/>
              </a:rPr>
              <a:t>Blue</a:t>
            </a:r>
          </a:p>
          <a:p>
            <a:pPr>
              <a:spcAft>
                <a:spcPts val="600"/>
              </a:spcAft>
              <a:buFontTx/>
              <a:buChar char="Χ"/>
            </a:pPr>
            <a:r>
              <a:rPr lang="en-US" sz="1600" dirty="0" smtClean="0">
                <a:latin typeface="Courier New" pitchFamily="49" charset="0"/>
                <a:cs typeface="Courier New" pitchFamily="49" charset="0"/>
              </a:rPr>
              <a:t> Green</a:t>
            </a:r>
          </a:p>
          <a:p>
            <a:pPr>
              <a:spcAft>
                <a:spcPts val="600"/>
              </a:spcAft>
              <a:buFontTx/>
              <a:buChar char="Χ"/>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Red/Orange*</a:t>
            </a:r>
          </a:p>
          <a:p>
            <a:pPr>
              <a:spcAft>
                <a:spcPts val="600"/>
              </a:spcAft>
              <a:buFontTx/>
              <a:buChar char="Χ"/>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Yellow/Gold*</a:t>
            </a:r>
            <a:endParaRPr lang="en-US" sz="1600" dirty="0">
              <a:latin typeface="Courier New" pitchFamily="49" charset="0"/>
              <a:cs typeface="Courier New" pitchFamily="49" charset="0"/>
            </a:endParaRPr>
          </a:p>
        </p:txBody>
      </p:sp>
      <p:sp>
        <p:nvSpPr>
          <p:cNvPr id="5" name="TextBox 4"/>
          <p:cNvSpPr txBox="1"/>
          <p:nvPr/>
        </p:nvSpPr>
        <p:spPr>
          <a:xfrm>
            <a:off x="304800" y="3505200"/>
            <a:ext cx="8458200" cy="584775"/>
          </a:xfrm>
          <a:prstGeom prst="rect">
            <a:avLst/>
          </a:prstGeom>
          <a:noFill/>
        </p:spPr>
        <p:txBody>
          <a:bodyPr wrap="square" rtlCol="0">
            <a:spAutoFit/>
          </a:bodyPr>
          <a:lstStyle/>
          <a:p>
            <a:r>
              <a:rPr lang="en-US" sz="1600" dirty="0" smtClean="0">
                <a:latin typeface="Courier New" pitchFamily="49" charset="0"/>
                <a:cs typeface="Courier New" pitchFamily="49" charset="0"/>
              </a:rPr>
              <a:t>Because this allows for only 4, it is possible to personalize the outcomes based on what the player achieves the most points in.</a:t>
            </a:r>
            <a:endParaRPr lang="en-US" sz="1600" dirty="0">
              <a:latin typeface="Courier New" pitchFamily="49" charset="0"/>
              <a:cs typeface="Courier New" pitchFamily="49" charset="0"/>
            </a:endParaRPr>
          </a:p>
        </p:txBody>
      </p:sp>
      <p:sp>
        <p:nvSpPr>
          <p:cNvPr id="6" name="TextBox 5"/>
          <p:cNvSpPr txBox="1"/>
          <p:nvPr/>
        </p:nvSpPr>
        <p:spPr>
          <a:xfrm>
            <a:off x="4419600" y="1109246"/>
            <a:ext cx="3048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2</a:t>
            </a:r>
            <a:endParaRPr lang="en-US" sz="1600" dirty="0">
              <a:latin typeface="Courier New" pitchFamily="49" charset="0"/>
              <a:cs typeface="Courier New" pitchFamily="49" charset="0"/>
            </a:endParaRPr>
          </a:p>
        </p:txBody>
      </p:sp>
      <p:sp>
        <p:nvSpPr>
          <p:cNvPr id="7" name="TextBox 6"/>
          <p:cNvSpPr txBox="1"/>
          <p:nvPr/>
        </p:nvSpPr>
        <p:spPr>
          <a:xfrm>
            <a:off x="5943600" y="5791200"/>
            <a:ext cx="2971800" cy="553998"/>
          </a:xfrm>
          <a:prstGeom prst="rect">
            <a:avLst/>
          </a:prstGeom>
          <a:noFill/>
        </p:spPr>
        <p:txBody>
          <a:bodyPr wrap="square" rtlCol="0">
            <a:spAutoFit/>
          </a:bodyPr>
          <a:lstStyle/>
          <a:p>
            <a:r>
              <a:rPr lang="en-US" sz="1000" dirty="0" smtClean="0">
                <a:latin typeface="Courier New" pitchFamily="49" charset="0"/>
                <a:cs typeface="Courier New" pitchFamily="49" charset="0"/>
              </a:rPr>
              <a:t>*Internet research gave me a couple different colors for these two. Not sure why.</a:t>
            </a:r>
            <a:endParaRPr lang="en-US" sz="1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ketchFlow Print" pitchFamily="2" charset="0"/>
              </a:rPr>
              <a:t>Execution</a:t>
            </a:r>
            <a:endParaRPr lang="en-US" dirty="0">
              <a:latin typeface="SketchFlow Print" pitchFamily="2" charset="0"/>
            </a:endParaRPr>
          </a:p>
        </p:txBody>
      </p:sp>
      <p:pic>
        <p:nvPicPr>
          <p:cNvPr id="2049" name="Picture 1"/>
          <p:cNvPicPr>
            <a:picLocks noChangeAspect="1" noChangeArrowheads="1"/>
          </p:cNvPicPr>
          <p:nvPr/>
        </p:nvPicPr>
        <p:blipFill>
          <a:blip r:embed="rId2" cstate="print"/>
          <a:srcRect/>
          <a:stretch>
            <a:fillRect/>
          </a:stretch>
        </p:blipFill>
        <p:spPr bwMode="auto">
          <a:xfrm>
            <a:off x="2209800" y="1828800"/>
            <a:ext cx="4697514" cy="41374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ketchFlow Print" pitchFamily="2" charset="0"/>
              </a:rPr>
              <a:t>Programming</a:t>
            </a:r>
            <a:endParaRPr lang="en-US" dirty="0">
              <a:latin typeface="SketchFlow Print" pitchFamily="2" charset="0"/>
            </a:endParaRPr>
          </a:p>
        </p:txBody>
      </p:sp>
      <p:pic>
        <p:nvPicPr>
          <p:cNvPr id="1025" name="Picture 1"/>
          <p:cNvPicPr>
            <a:picLocks noChangeAspect="1" noChangeArrowheads="1"/>
          </p:cNvPicPr>
          <p:nvPr/>
        </p:nvPicPr>
        <p:blipFill>
          <a:blip r:embed="rId2" cstate="print"/>
          <a:srcRect/>
          <a:stretch>
            <a:fillRect/>
          </a:stretch>
        </p:blipFill>
        <p:spPr bwMode="auto">
          <a:xfrm>
            <a:off x="2286000" y="1905000"/>
            <a:ext cx="4662983"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2461</TotalTime>
  <Words>359</Words>
  <Application>Microsoft Office PowerPoint</Application>
  <PresentationFormat>On-screen Show (4:3)</PresentationFormat>
  <Paragraphs>32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The Exemplar</vt:lpstr>
      <vt:lpstr>Objectives</vt:lpstr>
      <vt:lpstr>Manifesto</vt:lpstr>
      <vt:lpstr>Methodology</vt:lpstr>
      <vt:lpstr>Methodology</vt:lpstr>
      <vt:lpstr>Execution</vt:lpstr>
      <vt:lpstr>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Lorelei,s live</dc:title>
  <dc:creator>Kimberly Jackson</dc:creator>
  <cp:lastModifiedBy>Kimberly Jackson</cp:lastModifiedBy>
  <cp:revision>239</cp:revision>
  <dcterms:created xsi:type="dcterms:W3CDTF">2013-12-07T01:07:13Z</dcterms:created>
  <dcterms:modified xsi:type="dcterms:W3CDTF">2013-12-08T18:09:11Z</dcterms:modified>
</cp:coreProperties>
</file>